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4" r:id="rId5"/>
    <p:sldId id="346" r:id="rId6"/>
    <p:sldId id="325" r:id="rId7"/>
    <p:sldId id="278" r:id="rId8"/>
    <p:sldId id="283" r:id="rId9"/>
    <p:sldId id="279" r:id="rId10"/>
    <p:sldId id="280" r:id="rId11"/>
    <p:sldId id="323" r:id="rId12"/>
    <p:sldId id="281" r:id="rId13"/>
    <p:sldId id="282" r:id="rId14"/>
    <p:sldId id="314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23"/>
  </p:normalViewPr>
  <p:slideViewPr>
    <p:cSldViewPr snapToGrid="0" snapToObjects="1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5946\Work%20Folders\DITI\DITI_ohjausmalli\Asiakastarpeet\Kyselyt_2021\Sidosryhm&#228;t\Vastaukset\Koko%20aineisto\Kyselyn_vastaukset_kaikk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5946\Work%20Folders\DITI\DITI_ohjausmalli\Asiakastarpeet\Kyselyt_2021\Sidosryhm&#228;t\Vastaukset\Koko%20aineisto\Kyselyn_vastaukset_kaikk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5946\Work%20Folders\DITI\DITI_ohjausmalli\Asiakastarpeet\Kyselyt_2021\Sidosryhm&#228;t\Vastaukset\Koko%20aineisto\Kyselyn_vastaukset_kaikki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Kysymys6_keskiarvot!$B$3:$B$22</c:f>
              <c:strCache>
                <c:ptCount val="20"/>
                <c:pt idx="0">
                  <c:v>Tietojen yhteiskäyttö SOTE-integroiduissa palveluissa</c:v>
                </c:pt>
                <c:pt idx="1">
                  <c:v>Asukkaan digitaalisten palvelujen kehittäminen (mm. ajanvaraus, yhteydenotto, itsearvioinnit)</c:v>
                </c:pt>
                <c:pt idx="2">
                  <c:v>Sosiaalihuollon asiakastietojen yhteiset tietorakenteet ja Kanta-liittymiset</c:v>
                </c:pt>
                <c:pt idx="3">
                  <c:v>Sote-uudistuksen kannalta välttämättömät ICT-muutokset (mm. perustietotekniikka, käytönhallinta, rekisterimuutokset)</c:v>
                </c:pt>
                <c:pt idx="4">
                  <c:v>Asiakas- ja potilastietojen liikkuvuuden varmistaminen julkisen, yksityisen ja työterveyshuollon toimijoiden välillä</c:v>
                </c:pt>
                <c:pt idx="5">
                  <c:v>Terveydenhuollon potilastietojen uudet tietorakenteet ja Kanta-toteutukset</c:v>
                </c:pt>
                <c:pt idx="6">
                  <c:v>Asiakas- ja palveluohjauksen digitaalisten ratkaisujen kehittäminen</c:v>
                </c:pt>
                <c:pt idx="7">
                  <c:v>Ajantasainen järjestelmäriippumaton valtakunnallinen lääkityslista</c:v>
                </c:pt>
                <c:pt idx="8">
                  <c:v>Kanta-tietojen hyödynnettävyyttä edistävät toimet (esim. yhteenvedot)</c:v>
                </c:pt>
                <c:pt idx="9">
                  <c:v>Alueellisen tietojohtamisen kehittäminen järjestämistehtävän tueksi</c:v>
                </c:pt>
                <c:pt idx="10">
                  <c:v>Asukkaan itse tuottamien tietojen hyödyntäminen palveluissa</c:v>
                </c:pt>
                <c:pt idx="11">
                  <c:v>Asiakas- ja potilastietojen välittäminen muille viranomaisille (esim. todistusten ja lausuntojen välitys, moniammatillinen yhteistyö viranomaisten välillä)</c:v>
                </c:pt>
                <c:pt idx="12">
                  <c:v>Valtakunnallisen tilastoinnin ja seurannan kehittäminen SOTE-ohjauksen ja arvioinnin tueksi</c:v>
                </c:pt>
                <c:pt idx="13">
                  <c:v>Asiakaspalautteen keräämisen kehittäminen</c:v>
                </c:pt>
                <c:pt idx="14">
                  <c:v>Tukipalveluiden tiedonhallinnan kehittäminen (asiakasmaksukaton seuranta, palvelusetelit, henkilökohtaiset budjetit)</c:v>
                </c:pt>
                <c:pt idx="15">
                  <c:v>Valtakunnallisten laaturekistereiden käyttöönotto</c:v>
                </c:pt>
                <c:pt idx="16">
                  <c:v>TKI-toiminnan tiedonhallinnan kehittäminen ja toisiolain toimeenpano (esim. tietopyyntöihin vastaaminen, tietoturvallisen käyttöympäristön rakentaminen)</c:v>
                </c:pt>
                <c:pt idx="17">
                  <c:v>Osatyökykyisten ja kuntoutuspalveluiden tiedonhallinnan kehittäminen</c:v>
                </c:pt>
                <c:pt idx="18">
                  <c:v>Osaamiskeskuksiin liittyvän tiedonhallinnan kehittäminen (genomikeskus, syöpäkeskus, biopankit, neurokeskus, lääkekehityskeskus)</c:v>
                </c:pt>
                <c:pt idx="19">
                  <c:v>Terveystietojen välittäminen toisiin EU-maihin (esim. eurooppalainen lääkemääräys, potilasyhteenveto)</c:v>
                </c:pt>
              </c:strCache>
            </c:strRef>
          </c:cat>
          <c:val>
            <c:numRef>
              <c:f>Kysymys6_keskiarvot!$C$3:$C$22</c:f>
              <c:numCache>
                <c:formatCode>0.0</c:formatCode>
                <c:ptCount val="20"/>
                <c:pt idx="0">
                  <c:v>15.4</c:v>
                </c:pt>
                <c:pt idx="1">
                  <c:v>14.7</c:v>
                </c:pt>
                <c:pt idx="2">
                  <c:v>14.5</c:v>
                </c:pt>
                <c:pt idx="3">
                  <c:v>14</c:v>
                </c:pt>
                <c:pt idx="4">
                  <c:v>14</c:v>
                </c:pt>
                <c:pt idx="5">
                  <c:v>13.3</c:v>
                </c:pt>
                <c:pt idx="6">
                  <c:v>12.7</c:v>
                </c:pt>
                <c:pt idx="7">
                  <c:v>11.8</c:v>
                </c:pt>
                <c:pt idx="8">
                  <c:v>11</c:v>
                </c:pt>
                <c:pt idx="9">
                  <c:v>11</c:v>
                </c:pt>
                <c:pt idx="10">
                  <c:v>10.9</c:v>
                </c:pt>
                <c:pt idx="11">
                  <c:v>10.199999999999999</c:v>
                </c:pt>
                <c:pt idx="12">
                  <c:v>9.9</c:v>
                </c:pt>
                <c:pt idx="13">
                  <c:v>9.6999999999999993</c:v>
                </c:pt>
                <c:pt idx="14">
                  <c:v>8.3000000000000007</c:v>
                </c:pt>
                <c:pt idx="15">
                  <c:v>7.9</c:v>
                </c:pt>
                <c:pt idx="16">
                  <c:v>7.1</c:v>
                </c:pt>
                <c:pt idx="17">
                  <c:v>5.6</c:v>
                </c:pt>
                <c:pt idx="18">
                  <c:v>4.5999999999999996</c:v>
                </c:pt>
                <c:pt idx="19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2-4E02-BD99-BAB8D8AA08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-24"/>
        <c:axId val="716274520"/>
        <c:axId val="716267304"/>
      </c:barChart>
      <c:catAx>
        <c:axId val="71627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6267304"/>
        <c:crossesAt val="0"/>
        <c:auto val="1"/>
        <c:lblAlgn val="ctr"/>
        <c:lblOffset val="100"/>
        <c:noMultiLvlLbl val="0"/>
      </c:catAx>
      <c:valAx>
        <c:axId val="716267304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6274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Kysymys8_keskiarvot!$B$4:$B$23</c:f>
              <c:strCache>
                <c:ptCount val="20"/>
                <c:pt idx="0">
                  <c:v>Sosiaalihuollon asiakastietojen yhteiset tietorakenteet ja Kanta-liittymiset</c:v>
                </c:pt>
                <c:pt idx="1">
                  <c:v>Tietojen yhteiskäyttö SOTE-integroiduissa palveluissa</c:v>
                </c:pt>
                <c:pt idx="2">
                  <c:v>Terveydenhuollon potilastietojen uudet tietorakenteet ja Kanta-toteutukset</c:v>
                </c:pt>
                <c:pt idx="3">
                  <c:v>Asiakas- ja potilastietojen liikkuvuuden varmistaminen julkisen, yksityisen ja työterveyshuollon toimijoiden välillä</c:v>
                </c:pt>
                <c:pt idx="4">
                  <c:v>Ajantasainen järjestelmäriippumaton valtakunnallinen lääkityslista</c:v>
                </c:pt>
                <c:pt idx="5">
                  <c:v>Sote-uudistuksen kannalta välttämättömät ICT-muutokset (mm. perustietotekniikka, käytönhallinta, rekisterimuutokset)</c:v>
                </c:pt>
                <c:pt idx="6">
                  <c:v>Asukkaan digitaalisten palvelujen kehittäminen (mm. ajanvaraus, yhteydenotto, itsearvioinnit)</c:v>
                </c:pt>
                <c:pt idx="7">
                  <c:v>Kanta-tietojen hyödynnettävyyttä edistävät toimet (esim. yhteenvedot)</c:v>
                </c:pt>
                <c:pt idx="8">
                  <c:v>Valtakunnallisen tilastoinnin ja seurannan kehittäminen SOTE-ohjauksen ja arvioinnin tueksi</c:v>
                </c:pt>
                <c:pt idx="9">
                  <c:v>Asiakas- ja potilastietojen välittäminen muille viranomaisille (esim. todistusten ja lausuntojen välitys, moniammatillinen yhteistyö viranomaisten välillä)</c:v>
                </c:pt>
                <c:pt idx="10">
                  <c:v>Asiakas- ja palveluohjauksen digitaalisten ratkaisujen kehittäminen</c:v>
                </c:pt>
                <c:pt idx="11">
                  <c:v>Asukkaan itse tuottamien tietojen hyödyntäminen palveluissa</c:v>
                </c:pt>
                <c:pt idx="12">
                  <c:v>Alueellisen tietojohtamisen kehittäminen järjestämistehtävän tueksi</c:v>
                </c:pt>
                <c:pt idx="13">
                  <c:v>Valtakunnallisten laaturekistereiden käyttöönotto</c:v>
                </c:pt>
                <c:pt idx="14">
                  <c:v>Asiakaspalautteen keräämisen kehittäminen</c:v>
                </c:pt>
                <c:pt idx="15">
                  <c:v>TKI-toiminnan tiedonhallinnan kehittäminen ja toisiolain toimeenpano (esim. tietopyyntöihin vastaaminen, tietoturvallisen käyttöympäristön rakentaminen)</c:v>
                </c:pt>
                <c:pt idx="16">
                  <c:v>Tukipalveluiden tiedonhallinnan kehittäminen (asiakasmaksukaton seuranta, palvelusetelit, henkilökohtaiset budjetit)</c:v>
                </c:pt>
                <c:pt idx="17">
                  <c:v>Osatyökykyisten ja kuntoutuspalveluiden tiedonhallinnan kehittäminen</c:v>
                </c:pt>
                <c:pt idx="18">
                  <c:v>Terveystietojen välittäminen toisiin EU-maihin (esim. eurooppalainen lääkemääräys, potilasyhteenveto)</c:v>
                </c:pt>
                <c:pt idx="19">
                  <c:v>Osaamiskeskuksiin liittyvän tiedonhallinnan kehittäminen (genomikeskus, syöpäkeskus, biopankit, neurokeskus, lääkekehityskeskus)</c:v>
                </c:pt>
              </c:strCache>
            </c:strRef>
          </c:cat>
          <c:val>
            <c:numRef>
              <c:f>Kysymys8_keskiarvot!$C$4:$C$23</c:f>
              <c:numCache>
                <c:formatCode>0.0</c:formatCode>
                <c:ptCount val="20"/>
                <c:pt idx="0">
                  <c:v>14.7</c:v>
                </c:pt>
                <c:pt idx="1">
                  <c:v>14.5</c:v>
                </c:pt>
                <c:pt idx="2">
                  <c:v>14</c:v>
                </c:pt>
                <c:pt idx="3">
                  <c:v>13.6</c:v>
                </c:pt>
                <c:pt idx="4">
                  <c:v>13.2</c:v>
                </c:pt>
                <c:pt idx="5">
                  <c:v>13.1</c:v>
                </c:pt>
                <c:pt idx="6">
                  <c:v>12.5</c:v>
                </c:pt>
                <c:pt idx="7">
                  <c:v>12.2</c:v>
                </c:pt>
                <c:pt idx="8">
                  <c:v>10.9</c:v>
                </c:pt>
                <c:pt idx="9">
                  <c:v>10.6</c:v>
                </c:pt>
                <c:pt idx="10">
                  <c:v>10.3</c:v>
                </c:pt>
                <c:pt idx="11">
                  <c:v>9.9</c:v>
                </c:pt>
                <c:pt idx="12">
                  <c:v>9.6999999999999993</c:v>
                </c:pt>
                <c:pt idx="13">
                  <c:v>9.6999999999999993</c:v>
                </c:pt>
                <c:pt idx="14">
                  <c:v>8.9</c:v>
                </c:pt>
                <c:pt idx="15">
                  <c:v>7.9</c:v>
                </c:pt>
                <c:pt idx="16">
                  <c:v>7.5</c:v>
                </c:pt>
                <c:pt idx="17">
                  <c:v>5.7</c:v>
                </c:pt>
                <c:pt idx="18">
                  <c:v>5.5</c:v>
                </c:pt>
                <c:pt idx="19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B-4152-BB35-25596ADEFF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-24"/>
        <c:axId val="717276152"/>
        <c:axId val="717277792"/>
      </c:barChart>
      <c:catAx>
        <c:axId val="717276152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7277792"/>
        <c:crosses val="autoZero"/>
        <c:auto val="1"/>
        <c:lblAlgn val="ctr"/>
        <c:lblOffset val="100"/>
        <c:noMultiLvlLbl val="0"/>
      </c:catAx>
      <c:valAx>
        <c:axId val="71727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7276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8393121951038E-2"/>
          <c:y val="2.1289174035924504E-2"/>
          <c:w val="0.91742744817680089"/>
          <c:h val="0.87183134951012553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lt1"/>
              </a:solidFill>
              <a:ln w="1587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33191150753629E-2"/>
                  <c:y val="-0.10997183064681169"/>
                </c:manualLayout>
              </c:layout>
              <c:tx>
                <c:rich>
                  <a:bodyPr/>
                  <a:lstStyle/>
                  <a:p>
                    <a:fld id="{5A8DC930-77A0-47EA-8B72-B8BB47601400}" type="CELLRANGE">
                      <a:rPr lang="en-US" b="1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BB5-427F-8C8D-8D2E90A77676}"/>
                </c:ext>
              </c:extLst>
            </c:dLbl>
            <c:dLbl>
              <c:idx val="1"/>
              <c:layout>
                <c:manualLayout>
                  <c:x val="1.6012657642236555E-2"/>
                  <c:y val="-2.16349337020105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BB9E2C-671E-434E-8D55-BFC2C8075967}" type="CELLRANGE">
                      <a:rPr lang="fi-FI" b="1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83556456823305"/>
                      <c:h val="0.140286530304198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BB5-427F-8C8D-8D2E90A77676}"/>
                </c:ext>
              </c:extLst>
            </c:dLbl>
            <c:dLbl>
              <c:idx val="2"/>
              <c:layout>
                <c:manualLayout>
                  <c:x val="-0.14082551357804643"/>
                  <c:y val="-3.96813068386489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EB1284-AE18-4510-AD30-9BF8DC7B9C3F}" type="CELLRANGE">
                      <a:rPr lang="fi-FI" b="1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241602416380311"/>
                      <c:h val="0.1450174578677374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BB5-427F-8C8D-8D2E90A77676}"/>
                </c:ext>
              </c:extLst>
            </c:dLbl>
            <c:dLbl>
              <c:idx val="3"/>
              <c:layout>
                <c:manualLayout>
                  <c:x val="-0.15537982179372123"/>
                  <c:y val="2.979717047088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896243-6D56-4DE3-99F8-F9E8E9C47396}" type="CELLRANGE">
                      <a:rPr lang="fi-FI" b="1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364830776686492"/>
                      <c:h val="0.2020068818232920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BB5-427F-8C8D-8D2E90A77676}"/>
                </c:ext>
              </c:extLst>
            </c:dLbl>
            <c:dLbl>
              <c:idx val="4"/>
              <c:layout>
                <c:manualLayout>
                  <c:x val="4.0443202531528451E-2"/>
                  <c:y val="-3.0737190676518252E-2"/>
                </c:manualLayout>
              </c:layout>
              <c:tx>
                <c:rich>
                  <a:bodyPr/>
                  <a:lstStyle/>
                  <a:p>
                    <a:fld id="{0AA0BF21-5F83-420C-A65D-84D46D086572}" type="CELLRANGE">
                      <a:rPr lang="fi-FI" b="1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633983178659659"/>
                      <c:h val="0.1096836087145348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CBB5-427F-8C8D-8D2E90A77676}"/>
                </c:ext>
              </c:extLst>
            </c:dLbl>
            <c:dLbl>
              <c:idx val="5"/>
              <c:layout>
                <c:manualLayout>
                  <c:x val="-0.11154741526874358"/>
                  <c:y val="-0.1177067118438147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25D63E3-AC6A-4DEF-81A5-FC90C6D7FE23}" type="CELLRANGE">
                      <a:rPr lang="fi-FI" b="1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60281095885341"/>
                      <c:h val="0.1425182216452124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BB5-427F-8C8D-8D2E90A77676}"/>
                </c:ext>
              </c:extLst>
            </c:dLbl>
            <c:dLbl>
              <c:idx val="6"/>
              <c:layout>
                <c:manualLayout>
                  <c:x val="-0.15716729738982402"/>
                  <c:y val="-6.676064939526639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F85834-EC0F-4B91-8ABA-0473A93DC64B}" type="CELLRANGE">
                      <a:rPr lang="en-US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545055839817908"/>
                      <c:h val="0.149530001472362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BB5-427F-8C8D-8D2E90A77676}"/>
                </c:ext>
              </c:extLst>
            </c:dLbl>
            <c:dLbl>
              <c:idx val="7"/>
              <c:layout>
                <c:manualLayout>
                  <c:x val="-0.15884804352452422"/>
                  <c:y val="-0.100431916192007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B0F329-B2EA-477A-AF5F-EAEA4F110003}" type="CELLRANGE">
                      <a:rPr lang="en-US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522433080118806"/>
                      <c:h val="0.1623057569379301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BB5-427F-8C8D-8D2E90A77676}"/>
                </c:ext>
              </c:extLst>
            </c:dLbl>
            <c:dLbl>
              <c:idx val="8"/>
              <c:layout>
                <c:manualLayout>
                  <c:x val="-0.19909803063868503"/>
                  <c:y val="-8.0425768580159235E-2"/>
                </c:manualLayout>
              </c:layout>
              <c:tx>
                <c:rich>
                  <a:bodyPr/>
                  <a:lstStyle/>
                  <a:p>
                    <a:fld id="{5CDB2689-DBDF-4841-948C-C914ED521830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BB5-427F-8C8D-8D2E90A77676}"/>
                </c:ext>
              </c:extLst>
            </c:dLbl>
            <c:dLbl>
              <c:idx val="9"/>
              <c:layout>
                <c:manualLayout>
                  <c:x val="1.1368515258491595E-2"/>
                  <c:y val="2.7054200411776957E-2"/>
                </c:manualLayout>
              </c:layout>
              <c:tx>
                <c:rich>
                  <a:bodyPr/>
                  <a:lstStyle/>
                  <a:p>
                    <a:fld id="{8B166842-3838-4FDC-8F3D-379EC5E1865D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BB5-427F-8C8D-8D2E90A77676}"/>
                </c:ext>
              </c:extLst>
            </c:dLbl>
            <c:dLbl>
              <c:idx val="10"/>
              <c:layout>
                <c:manualLayout>
                  <c:x val="-4.3109016132144053E-2"/>
                  <c:y val="-0.1159939622933898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589A37-8264-488D-A06E-34C0FE9A8714}" type="CELLRANGE">
                      <a:rPr lang="en-US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326184685551774"/>
                      <c:h val="0.1400682371111093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CBB5-427F-8C8D-8D2E90A77676}"/>
                </c:ext>
              </c:extLst>
            </c:dLbl>
            <c:dLbl>
              <c:idx val="11"/>
              <c:layout>
                <c:manualLayout>
                  <c:x val="-0.15856119270322716"/>
                  <c:y val="0.1123554319802508"/>
                </c:manualLayout>
              </c:layout>
              <c:tx>
                <c:rich>
                  <a:bodyPr/>
                  <a:lstStyle/>
                  <a:p>
                    <a:fld id="{6D6B554C-9F85-4A47-B3D2-0D48289EFDD5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CBB5-427F-8C8D-8D2E90A77676}"/>
                </c:ext>
              </c:extLst>
            </c:dLbl>
            <c:dLbl>
              <c:idx val="12"/>
              <c:layout>
                <c:manualLayout>
                  <c:x val="-6.7943380507140078E-2"/>
                  <c:y val="-0.1126929296473819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A1ABD9-1E2C-444C-9F88-875C116F12B0}" type="CELLRANGE">
                      <a:rPr lang="en-US"/>
                      <a:pPr>
                        <a:defRPr/>
                      </a:pPr>
                      <a:t>[SOLUALUE]</a:t>
                    </a:fld>
                    <a:endParaRPr lang="fi-FI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213648379870228"/>
                      <c:h val="0.1450174578677374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CBB5-427F-8C8D-8D2E90A77676}"/>
                </c:ext>
              </c:extLst>
            </c:dLbl>
            <c:dLbl>
              <c:idx val="13"/>
              <c:layout>
                <c:manualLayout>
                  <c:x val="-5.6128862254829499E-2"/>
                  <c:y val="9.8945766806992602E-2"/>
                </c:manualLayout>
              </c:layout>
              <c:tx>
                <c:rich>
                  <a:bodyPr/>
                  <a:lstStyle/>
                  <a:p>
                    <a:fld id="{4E64A4BB-442A-437D-B314-70F5D9A067FD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BB5-427F-8C8D-8D2E90A77676}"/>
                </c:ext>
              </c:extLst>
            </c:dLbl>
            <c:dLbl>
              <c:idx val="14"/>
              <c:layout>
                <c:manualLayout>
                  <c:x val="-7.4476327482983107E-2"/>
                  <c:y val="0.20456121019362158"/>
                </c:manualLayout>
              </c:layout>
              <c:tx>
                <c:rich>
                  <a:bodyPr/>
                  <a:lstStyle/>
                  <a:p>
                    <a:fld id="{638874B4-91EC-4A4E-B1A4-5A0FF4FA859D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CBB5-427F-8C8D-8D2E90A77676}"/>
                </c:ext>
              </c:extLst>
            </c:dLbl>
            <c:dLbl>
              <c:idx val="15"/>
              <c:layout>
                <c:manualLayout>
                  <c:x val="-0.13809596433112223"/>
                  <c:y val="-6.6627105681844004E-2"/>
                </c:manualLayout>
              </c:layout>
              <c:tx>
                <c:rich>
                  <a:bodyPr/>
                  <a:lstStyle/>
                  <a:p>
                    <a:fld id="{F3B895F6-B7B5-454F-B4B9-D77A0719121B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CBB5-427F-8C8D-8D2E90A77676}"/>
                </c:ext>
              </c:extLst>
            </c:dLbl>
            <c:dLbl>
              <c:idx val="16"/>
              <c:layout>
                <c:manualLayout>
                  <c:x val="-0.33267326732673269"/>
                  <c:y val="-0.22114720110573602"/>
                </c:manualLayout>
              </c:layout>
              <c:tx>
                <c:rich>
                  <a:bodyPr/>
                  <a:lstStyle/>
                  <a:p>
                    <a:fld id="{2ACC09D4-1FCF-413F-A47B-0D7F3E0DDEE3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CBB5-427F-8C8D-8D2E90A77676}"/>
                </c:ext>
              </c:extLst>
            </c:dLbl>
            <c:dLbl>
              <c:idx val="17"/>
              <c:layout>
                <c:manualLayout>
                  <c:x val="-8.1341249073359406E-2"/>
                  <c:y val="0.11353751855310182"/>
                </c:manualLayout>
              </c:layout>
              <c:tx>
                <c:rich>
                  <a:bodyPr/>
                  <a:lstStyle/>
                  <a:p>
                    <a:fld id="{26DCD4D7-3800-48D9-92C9-82F6574EF00E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CBB5-427F-8C8D-8D2E90A77676}"/>
                </c:ext>
              </c:extLst>
            </c:dLbl>
            <c:dLbl>
              <c:idx val="18"/>
              <c:layout>
                <c:manualLayout>
                  <c:x val="-0.2016337747879888"/>
                  <c:y val="0.12083329142551034"/>
                </c:manualLayout>
              </c:layout>
              <c:tx>
                <c:rich>
                  <a:bodyPr/>
                  <a:lstStyle/>
                  <a:p>
                    <a:fld id="{5D4BA1E7-3EF3-4E18-B45C-AA3E5AFD4479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CBB5-427F-8C8D-8D2E90A77676}"/>
                </c:ext>
              </c:extLst>
            </c:dLbl>
            <c:dLbl>
              <c:idx val="19"/>
              <c:layout>
                <c:manualLayout>
                  <c:x val="-0.16025933612905016"/>
                  <c:y val="-0.10435820869946802"/>
                </c:manualLayout>
              </c:layout>
              <c:tx>
                <c:rich>
                  <a:bodyPr/>
                  <a:lstStyle/>
                  <a:p>
                    <a:fld id="{F187B5E6-9944-4DC1-B784-7EAF7C3A80F6}" type="CELLRANGE">
                      <a:rPr lang="en-US"/>
                      <a:pPr/>
                      <a:t>[SOLUALUE]</a:t>
                    </a:fld>
                    <a:endParaRPr lang="fi-FI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BB5-427F-8C8D-8D2E90A7767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Matriisi!$C$4:$C$16</c:f>
              <c:numCache>
                <c:formatCode>0.0</c:formatCode>
                <c:ptCount val="13"/>
                <c:pt idx="0">
                  <c:v>15.4</c:v>
                </c:pt>
                <c:pt idx="1">
                  <c:v>14.7</c:v>
                </c:pt>
                <c:pt idx="2">
                  <c:v>14.5</c:v>
                </c:pt>
                <c:pt idx="3">
                  <c:v>14</c:v>
                </c:pt>
                <c:pt idx="4">
                  <c:v>14</c:v>
                </c:pt>
                <c:pt idx="5">
                  <c:v>13.3</c:v>
                </c:pt>
                <c:pt idx="6">
                  <c:v>12.7</c:v>
                </c:pt>
                <c:pt idx="7">
                  <c:v>11.8</c:v>
                </c:pt>
                <c:pt idx="8">
                  <c:v>11</c:v>
                </c:pt>
                <c:pt idx="9">
                  <c:v>11</c:v>
                </c:pt>
                <c:pt idx="10">
                  <c:v>10.9</c:v>
                </c:pt>
                <c:pt idx="11">
                  <c:v>10.199999999999999</c:v>
                </c:pt>
                <c:pt idx="12">
                  <c:v>9.9</c:v>
                </c:pt>
              </c:numCache>
            </c:numRef>
          </c:xVal>
          <c:yVal>
            <c:numRef>
              <c:f>Matriisi!$D$4:$D$16</c:f>
              <c:numCache>
                <c:formatCode>General</c:formatCode>
                <c:ptCount val="13"/>
                <c:pt idx="0">
                  <c:v>14.5</c:v>
                </c:pt>
                <c:pt idx="1">
                  <c:v>12.5</c:v>
                </c:pt>
                <c:pt idx="2">
                  <c:v>14.7</c:v>
                </c:pt>
                <c:pt idx="3">
                  <c:v>13.1</c:v>
                </c:pt>
                <c:pt idx="4">
                  <c:v>13.6</c:v>
                </c:pt>
                <c:pt idx="5">
                  <c:v>14</c:v>
                </c:pt>
                <c:pt idx="6">
                  <c:v>10.3</c:v>
                </c:pt>
                <c:pt idx="7">
                  <c:v>13.2</c:v>
                </c:pt>
                <c:pt idx="8">
                  <c:v>12.2</c:v>
                </c:pt>
                <c:pt idx="9">
                  <c:v>9.6999999999999993</c:v>
                </c:pt>
                <c:pt idx="10">
                  <c:v>9.9</c:v>
                </c:pt>
                <c:pt idx="11">
                  <c:v>10.6</c:v>
                </c:pt>
                <c:pt idx="12">
                  <c:v>10.9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Matriisi!$B$4:$B$23</c15:f>
                <c15:dlblRangeCache>
                  <c:ptCount val="20"/>
                  <c:pt idx="0">
                    <c:v>Tietojen yhteiskäyttö SOTE-integroiduissa palveluissa</c:v>
                  </c:pt>
                  <c:pt idx="1">
                    <c:v>Asukkaan digitaalisten palvelujen kehittäminen (mm. ajanvaraus, yhteydenotto, itsearvioinnit)</c:v>
                  </c:pt>
                  <c:pt idx="2">
                    <c:v>Sosiaalihuollon asiakastietojen yhteiset tietorakenteet ja Kanta-liittymiset</c:v>
                  </c:pt>
                  <c:pt idx="3">
                    <c:v>Sote-uudistuksen kannalta välttämättömät ICT-muutokset (mm. perustietotekniikka, käytönhallinta, rekisterimuutokset)</c:v>
                  </c:pt>
                  <c:pt idx="4">
                    <c:v>Asiakas- ja potilastietojen liikkuvuuden varmistaminen julkisen, yksityisen ja työterveyshuollon toimijoiden välillä</c:v>
                  </c:pt>
                  <c:pt idx="5">
                    <c:v>Terveydenhuollon potilastietojen uudet tietorakenteet ja Kanta-toteutukset</c:v>
                  </c:pt>
                  <c:pt idx="6">
                    <c:v>Asiakas- ja palveluohjauksen digitaalisten ratkaisujen kehittäminen</c:v>
                  </c:pt>
                  <c:pt idx="7">
                    <c:v>Ajantasainen järjestelmäriippumaton valtakunnallinen lääkityslista</c:v>
                  </c:pt>
                  <c:pt idx="8">
                    <c:v>Kanta-tietojen hyödynnettävyyttä edistävät toimet (esim. yhteenvedot)</c:v>
                  </c:pt>
                  <c:pt idx="9">
                    <c:v>Alueellisen tietojohtamisen kehittäminen järjestämistehtävän tueksi</c:v>
                  </c:pt>
                  <c:pt idx="10">
                    <c:v>Asukkaan itse tuottamien tietojen hyödyntäminen palveluissa</c:v>
                  </c:pt>
                  <c:pt idx="11">
                    <c:v>Asiakas- ja potilastietojen välittäminen muille viranomaisille (esim. todistusten ja lausuntojen välitys, moniammatillinen yhteistyö viranomaisten välillä)</c:v>
                  </c:pt>
                  <c:pt idx="12">
                    <c:v>Valtakunnallisen tilastoinnin ja seurannan kehittäminen SOTE-ohjauksen ja arvioinnin tueksi</c:v>
                  </c:pt>
                  <c:pt idx="13">
                    <c:v>Asiakaspalautteen keräämisen kehittäminen</c:v>
                  </c:pt>
                  <c:pt idx="14">
                    <c:v>Tukipalveluiden tiedonhallinnan kehittäminen (asiakasmaksukaton seuranta, palvelusetelit, henkilökohtaiset budjetit)</c:v>
                  </c:pt>
                  <c:pt idx="15">
                    <c:v>Valtakunnallisten laaturekistereiden käyttöönotto</c:v>
                  </c:pt>
                  <c:pt idx="16">
                    <c:v>TKI-toiminnan tiedonhallinnan kehittäminen ja toisiolain toimeenpano (esim. tietopyyntöihin vastaaminen, tietoturvallisen käyttöympäristön rakentaminen)</c:v>
                  </c:pt>
                  <c:pt idx="17">
                    <c:v>Osatyökykyisten ja kuntoutuspalveluiden tiedonhallinnan kehittäminen</c:v>
                  </c:pt>
                  <c:pt idx="18">
                    <c:v>Osaamiskeskuksiin liittyvän tiedonhallinnan kehittäminen (genomikeskus, syöpäkeskus, biopankit, neurokeskus, lääkekehityskeskus)</c:v>
                  </c:pt>
                  <c:pt idx="19">
                    <c:v>Terveystietojen välittäminen toisiin EU-maihin (esim. eurooppalainen lääkemääräys, potilasyhteenveto)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4-CBB5-427F-8C8D-8D2E90A77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7847256"/>
        <c:axId val="797850864"/>
      </c:scatterChart>
      <c:valAx>
        <c:axId val="797847256"/>
        <c:scaling>
          <c:orientation val="minMax"/>
          <c:max val="16"/>
          <c:min val="9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 smtClean="0"/>
                  <a:t>Kehittämiskohteiden tärkeysjärjestys, ka &gt; 9,8</a:t>
                </a:r>
                <a:r>
                  <a:rPr lang="fi-FI" baseline="0" dirty="0" smtClean="0"/>
                  <a:t> </a:t>
                </a:r>
                <a:endParaRPr lang="fi-FI" dirty="0"/>
              </a:p>
            </c:rich>
          </c:tx>
          <c:layout>
            <c:manualLayout>
              <c:xMode val="edge"/>
              <c:yMode val="edge"/>
              <c:x val="0.38148053547889627"/>
              <c:y val="0.938533330502227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7850864"/>
        <c:crosses val="autoZero"/>
        <c:crossBetween val="midCat"/>
      </c:valAx>
      <c:valAx>
        <c:axId val="797850864"/>
        <c:scaling>
          <c:orientation val="minMax"/>
          <c:max val="16"/>
          <c:min val="9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Valtakunnallinen kehittämisyhteistyö ja yhteiset </a:t>
                </a:r>
                <a:r>
                  <a:rPr lang="fi-FI" dirty="0" smtClean="0"/>
                  <a:t>toteutukset, ka </a:t>
                </a:r>
                <a:r>
                  <a:rPr lang="fi-FI" baseline="0" dirty="0" smtClean="0"/>
                  <a:t> </a:t>
                </a:r>
                <a:endParaRPr lang="fi-FI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7847256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0.51118</cdr:x>
      <cdr:y>0.04708</cdr:y>
    </cdr:from>
    <cdr:to>
      <cdr:x>0.97576</cdr:x>
      <cdr:y>0.53809</cdr:y>
    </cdr:to>
    <cdr:sp macro="" textlink="">
      <cdr:nvSpPr>
        <cdr:cNvPr id="3" name="Suorakulmio 2"/>
        <cdr:cNvSpPr/>
      </cdr:nvSpPr>
      <cdr:spPr>
        <a:xfrm xmlns:a="http://schemas.openxmlformats.org/drawingml/2006/main">
          <a:off x="5524651" y="203369"/>
          <a:ext cx="5021083" cy="212097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i-F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9" y="636362"/>
            <a:ext cx="4886322" cy="5585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pPr/>
              <a:t>3.6.2021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04027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928572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0138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84230" y="2809622"/>
            <a:ext cx="5803898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4860396" cy="5504804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3.6.2021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3.6.2021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71" r:id="rId10"/>
    <p:sldLayoutId id="2147483667" r:id="rId11"/>
    <p:sldLayoutId id="2147483668" r:id="rId12"/>
    <p:sldLayoutId id="2147483669" r:id="rId13"/>
    <p:sldLayoutId id="2147483654" r:id="rId14"/>
    <p:sldLayoutId id="2147483655" r:id="rId15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Kehittämistarpeiden kooste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Sosiaali</a:t>
            </a:r>
            <a:r>
              <a:rPr lang="fi-FI" dirty="0"/>
              <a:t>- ja terveysministeriön tehtävänä on </a:t>
            </a:r>
            <a:r>
              <a:rPr lang="fi-FI" dirty="0" err="1"/>
              <a:t>sosiaali</a:t>
            </a:r>
            <a:r>
              <a:rPr lang="fi-FI" dirty="0"/>
              <a:t>- ja terveydenhuollon toimialan tiedonhallinnan yleinen suunnittelu, ohjaus ja valvonta sekä merkittävien valtakunnallisten hankkeiden rahoitus.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Tätä </a:t>
            </a:r>
            <a:r>
              <a:rPr lang="fi-FI" dirty="0"/>
              <a:t>varten kokoamme sidosryhmien näkemyksiä </a:t>
            </a:r>
            <a:r>
              <a:rPr lang="fi-FI" dirty="0" err="1"/>
              <a:t>sosiaali</a:t>
            </a:r>
            <a:r>
              <a:rPr lang="fi-FI" dirty="0"/>
              <a:t>- ja terveydenhuollon </a:t>
            </a:r>
            <a:r>
              <a:rPr lang="fi-FI" dirty="0" smtClean="0"/>
              <a:t>tiedonhallinnan tilasta, muutossuunnista </a:t>
            </a:r>
            <a:r>
              <a:rPr lang="fi-FI" dirty="0"/>
              <a:t>ja </a:t>
            </a:r>
            <a:r>
              <a:rPr lang="fi-FI" dirty="0" err="1"/>
              <a:t>digitalisaation</a:t>
            </a:r>
            <a:r>
              <a:rPr lang="fi-FI" dirty="0"/>
              <a:t> tuomista mahdollisuuksista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Pohjana kehittämispolkujen ja tavoitetilojen päivitykseen.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50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5"/>
            <a:ext cx="9899676" cy="1247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Aseta tärkeysjärjestykseen (1 – 20) missä kohteissa valtakunnallinen kehittämistyö ja yhteiset toteutukset olisivat tärkeimpiä (vastausten käänteiset keskiarvot)</a:t>
            </a:r>
            <a:endParaRPr lang="fi-FI" dirty="0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326687"/>
              </p:ext>
            </p:extLst>
          </p:nvPr>
        </p:nvGraphicFramePr>
        <p:xfrm>
          <a:off x="546650" y="1758950"/>
          <a:ext cx="10878731" cy="479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0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Koko aineisto (n = 83): Kehittämiskohteet tärkeysjärjestys (</a:t>
            </a:r>
            <a:r>
              <a:rPr lang="fi-FI" dirty="0"/>
              <a:t>top </a:t>
            </a:r>
            <a:r>
              <a:rPr lang="fi-FI" dirty="0" smtClean="0"/>
              <a:t>13, ka &gt; 9,8) ja valtakunnallinen kehittämisyhteistyö ja yhteiset toteutukset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69347"/>
              </p:ext>
            </p:extLst>
          </p:nvPr>
        </p:nvGraphicFramePr>
        <p:xfrm>
          <a:off x="546100" y="1825625"/>
          <a:ext cx="108077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2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4"/>
            <a:ext cx="10186004" cy="1325563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Kehittämistarpeiden 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kooste</a:t>
            </a:r>
            <a:b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i-FI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uora nuoliyhdysviiva 5"/>
          <p:cNvCxnSpPr/>
          <p:nvPr/>
        </p:nvCxnSpPr>
        <p:spPr>
          <a:xfrm>
            <a:off x="560535" y="5589246"/>
            <a:ext cx="1039672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761703" y="5617940"/>
            <a:ext cx="107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2"/>
                </a:solidFill>
              </a:rPr>
              <a:t>Helmikuu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473623" y="5617940"/>
            <a:ext cx="114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2"/>
                </a:solidFill>
              </a:rPr>
              <a:t>Maaliskuu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6249663" y="5617940"/>
            <a:ext cx="104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2"/>
                </a:solidFill>
              </a:rPr>
              <a:t>Huhtikuu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8927407" y="5617940"/>
            <a:ext cx="108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2"/>
                </a:solidFill>
              </a:rPr>
              <a:t>Toukokuu</a:t>
            </a:r>
          </a:p>
        </p:txBody>
      </p:sp>
      <p:sp>
        <p:nvSpPr>
          <p:cNvPr id="11" name="Viisikulmio 10"/>
          <p:cNvSpPr/>
          <p:nvPr/>
        </p:nvSpPr>
        <p:spPr>
          <a:xfrm>
            <a:off x="415636" y="2994660"/>
            <a:ext cx="11369963" cy="2459736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Suorakulmio 14"/>
          <p:cNvSpPr/>
          <p:nvPr/>
        </p:nvSpPr>
        <p:spPr>
          <a:xfrm>
            <a:off x="563626" y="3691656"/>
            <a:ext cx="1618488" cy="969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2"/>
                </a:solidFill>
              </a:rPr>
              <a:t>Sote</a:t>
            </a:r>
            <a:r>
              <a:rPr lang="fi-FI" sz="1600" dirty="0" smtClean="0">
                <a:solidFill>
                  <a:schemeClr val="tx2"/>
                </a:solidFill>
              </a:rPr>
              <a:t>-tiedonhallinnan</a:t>
            </a:r>
          </a:p>
          <a:p>
            <a:pPr algn="ctr"/>
            <a:r>
              <a:rPr lang="fi-FI" sz="1600" dirty="0" smtClean="0">
                <a:solidFill>
                  <a:schemeClr val="tx2"/>
                </a:solidFill>
              </a:rPr>
              <a:t>yhteistyöryhmä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2459835" y="3717913"/>
            <a:ext cx="1455442" cy="969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2"/>
                </a:solidFill>
              </a:rPr>
              <a:t>STM:n</a:t>
            </a:r>
            <a:r>
              <a:rPr lang="fi-FI" sz="1600" dirty="0" smtClean="0">
                <a:solidFill>
                  <a:schemeClr val="tx2"/>
                </a:solidFill>
              </a:rPr>
              <a:t> osastot Digiellipsi</a:t>
            </a:r>
            <a:endParaRPr lang="fi-FI" sz="1600" dirty="0">
              <a:solidFill>
                <a:schemeClr val="tx2"/>
              </a:solidFill>
            </a:endParaRPr>
          </a:p>
        </p:txBody>
      </p:sp>
      <p:cxnSp>
        <p:nvCxnSpPr>
          <p:cNvPr id="18" name="Suora nuoliyhdysviiva 17"/>
          <p:cNvCxnSpPr/>
          <p:nvPr/>
        </p:nvCxnSpPr>
        <p:spPr>
          <a:xfrm>
            <a:off x="2183320" y="4169056"/>
            <a:ext cx="266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orakulmio 18"/>
          <p:cNvSpPr/>
          <p:nvPr/>
        </p:nvSpPr>
        <p:spPr>
          <a:xfrm>
            <a:off x="4218774" y="3494855"/>
            <a:ext cx="1471620" cy="1459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2"/>
                </a:solidFill>
              </a:rPr>
              <a:t>Tilaisuudet: Suuntaviivat nyt, ICT-toimittaja-tilaisuus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3" name="Suorakulmio 22"/>
          <p:cNvSpPr/>
          <p:nvPr/>
        </p:nvSpPr>
        <p:spPr>
          <a:xfrm>
            <a:off x="6039888" y="3697066"/>
            <a:ext cx="1313187" cy="969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2"/>
                </a:solidFill>
              </a:rPr>
              <a:t>Kysely sidosryhmille</a:t>
            </a:r>
            <a:endParaRPr lang="fi-FI" dirty="0">
              <a:solidFill>
                <a:schemeClr val="tx2"/>
              </a:solidFill>
            </a:endParaRPr>
          </a:p>
        </p:txBody>
      </p:sp>
      <p:cxnSp>
        <p:nvCxnSpPr>
          <p:cNvPr id="25" name="Suora nuoliyhdysviiva 24"/>
          <p:cNvCxnSpPr/>
          <p:nvPr/>
        </p:nvCxnSpPr>
        <p:spPr>
          <a:xfrm>
            <a:off x="3915277" y="4169056"/>
            <a:ext cx="319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orakulmio 26"/>
          <p:cNvSpPr/>
          <p:nvPr/>
        </p:nvSpPr>
        <p:spPr>
          <a:xfrm>
            <a:off x="7698203" y="3684424"/>
            <a:ext cx="1695179" cy="96926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2"/>
                </a:solidFill>
              </a:rPr>
              <a:t>Kehittämistarpeiden </a:t>
            </a:r>
            <a:r>
              <a:rPr lang="fi-FI" sz="1400" b="1" dirty="0">
                <a:solidFill>
                  <a:schemeClr val="tx2"/>
                </a:solidFill>
              </a:rPr>
              <a:t>kooste</a:t>
            </a:r>
            <a:endParaRPr lang="fi-FI" sz="1600" b="1" dirty="0">
              <a:solidFill>
                <a:schemeClr val="tx2"/>
              </a:solidFill>
            </a:endParaRPr>
          </a:p>
        </p:txBody>
      </p:sp>
      <p:cxnSp>
        <p:nvCxnSpPr>
          <p:cNvPr id="29" name="Suora nuoliyhdysviiva 28"/>
          <p:cNvCxnSpPr/>
          <p:nvPr/>
        </p:nvCxnSpPr>
        <p:spPr>
          <a:xfrm flipV="1">
            <a:off x="7360621" y="4169056"/>
            <a:ext cx="330036" cy="5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5698161" y="4166500"/>
            <a:ext cx="3229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/>
          <p:cNvSpPr txBox="1"/>
          <p:nvPr/>
        </p:nvSpPr>
        <p:spPr>
          <a:xfrm>
            <a:off x="553288" y="1825537"/>
            <a:ext cx="987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Toteutus H1-2/2021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Alustava suunnitelma</a:t>
            </a:r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9661954" y="3689604"/>
            <a:ext cx="1504483" cy="969264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chemeClr val="tx2"/>
                </a:solidFill>
              </a:rPr>
              <a:t>Kehittämispolkujen ja tavoitetilojen päivitys alkaa.</a:t>
            </a:r>
            <a:endParaRPr lang="fi-FI" sz="1400" b="1" dirty="0">
              <a:solidFill>
                <a:schemeClr val="tx2"/>
              </a:solidFill>
            </a:endParaRPr>
          </a:p>
        </p:txBody>
      </p:sp>
      <p:cxnSp>
        <p:nvCxnSpPr>
          <p:cNvPr id="5" name="Suora nuoliyhdysviiva 4"/>
          <p:cNvCxnSpPr>
            <a:endCxn id="26" idx="1"/>
          </p:cNvCxnSpPr>
          <p:nvPr/>
        </p:nvCxnSpPr>
        <p:spPr>
          <a:xfrm>
            <a:off x="9393382" y="4174236"/>
            <a:ext cx="2685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Kysely </a:t>
            </a:r>
            <a:r>
              <a:rPr lang="fi-FI" dirty="0" err="1"/>
              <a:t>Sosiaali</a:t>
            </a:r>
            <a:r>
              <a:rPr lang="fi-FI" dirty="0"/>
              <a:t>- ja terveydenhuollon </a:t>
            </a:r>
            <a:r>
              <a:rPr lang="fi-FI" dirty="0" err="1"/>
              <a:t>digitalisaation</a:t>
            </a:r>
            <a:r>
              <a:rPr lang="fi-FI" dirty="0"/>
              <a:t> ja tiedonhallinnan kehittämistarpeiden priorisoinnista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1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Kyselyn taustaa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6651" y="2090747"/>
            <a:ext cx="10807148" cy="4320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Tavoite: Kyselyn </a:t>
            </a:r>
            <a:r>
              <a:rPr lang="fi-FI" dirty="0"/>
              <a:t>avulla saatavaa tietoa käytetään hyväksi </a:t>
            </a:r>
            <a:r>
              <a:rPr lang="fi-FI" dirty="0" err="1"/>
              <a:t>sosiaali</a:t>
            </a:r>
            <a:r>
              <a:rPr lang="fi-FI" dirty="0"/>
              <a:t>- ja terveydenhuollon </a:t>
            </a:r>
            <a:r>
              <a:rPr lang="fi-FI" dirty="0" err="1"/>
              <a:t>digitalisaation</a:t>
            </a:r>
            <a:r>
              <a:rPr lang="fi-FI" dirty="0"/>
              <a:t> ja tiedonhallinnan kehittämispolkujen laatimisessa sekä </a:t>
            </a:r>
            <a:r>
              <a:rPr lang="fi-FI" dirty="0" err="1"/>
              <a:t>Sosiaali</a:t>
            </a:r>
            <a:r>
              <a:rPr lang="fi-FI" dirty="0"/>
              <a:t>- ja terveysministeriön kehittämisresurssien suuntaamiseen. 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Toteutus:</a:t>
            </a:r>
          </a:p>
          <a:p>
            <a:pPr marL="1143000" lvl="1" indent="-342900"/>
            <a:r>
              <a:rPr lang="fi-FI" dirty="0" smtClean="0"/>
              <a:t>Toteutettiin </a:t>
            </a:r>
            <a:r>
              <a:rPr lang="fi-FI" dirty="0" err="1" smtClean="0"/>
              <a:t>Webropolilla</a:t>
            </a:r>
            <a:endParaRPr lang="fi-FI" dirty="0" smtClean="0"/>
          </a:p>
          <a:p>
            <a:pPr marL="1143000" lvl="1" indent="-342900"/>
            <a:r>
              <a:rPr lang="fi-FI" dirty="0"/>
              <a:t>Vastausaika: 12.4. – 30.4.2021 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Kohderyhmät ja tiedottaminen:</a:t>
            </a:r>
          </a:p>
          <a:p>
            <a:pPr marL="1143000" lvl="1" indent="-342900"/>
            <a:r>
              <a:rPr lang="fi-FI" dirty="0" smtClean="0"/>
              <a:t>Kaikille avoin. </a:t>
            </a:r>
            <a:r>
              <a:rPr lang="fi-FI" dirty="0" err="1" smtClean="0"/>
              <a:t>STM:n</a:t>
            </a:r>
            <a:r>
              <a:rPr lang="fi-FI" dirty="0" smtClean="0"/>
              <a:t> sivuilla ajankohtaista-uutinen. </a:t>
            </a:r>
            <a:r>
              <a:rPr lang="fi-FI" dirty="0" err="1" smtClean="0"/>
              <a:t>Sote</a:t>
            </a:r>
            <a:r>
              <a:rPr lang="fi-FI" dirty="0" smtClean="0"/>
              <a:t>-uudistuksen uutiskirjeessä uutinen</a:t>
            </a:r>
          </a:p>
          <a:p>
            <a:pPr marL="1143000" lvl="1" indent="-342900"/>
            <a:r>
              <a:rPr lang="fi-FI" dirty="0" smtClean="0"/>
              <a:t>Kuntien/kuntayhtymien/sairaanhoitopiirien kirjaamoiden kautta kohderyhmä </a:t>
            </a:r>
            <a:r>
              <a:rPr lang="fi-FI" dirty="0" err="1" smtClean="0"/>
              <a:t>sosiaali</a:t>
            </a:r>
            <a:r>
              <a:rPr lang="fi-FI" dirty="0" smtClean="0"/>
              <a:t>- ja terveydenhuollon keskeiset toimijat </a:t>
            </a:r>
          </a:p>
          <a:p>
            <a:pPr marL="1143000" lvl="1" indent="-342900"/>
            <a:r>
              <a:rPr lang="fi-FI" dirty="0" smtClean="0"/>
              <a:t>Hyvinvointiala HALI ry, SOSTE Suomen </a:t>
            </a:r>
            <a:r>
              <a:rPr lang="fi-FI" dirty="0" err="1" smtClean="0"/>
              <a:t>sosiaali</a:t>
            </a:r>
            <a:r>
              <a:rPr lang="fi-FI" dirty="0" smtClean="0"/>
              <a:t> ja terveys ry, Teknologiateollisuus, Lääkäripalveluyritykset ry välittivät omille jäsenilleen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7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Koko aineisto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7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Vastauksia yhteensä 83, joista yksi vastaus ruotsinkieliseen kyselyyn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Organisaation virallista kantaa edusti 38 vastausta = 46 % vastaajista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Henkilökohtaista asiantuntijanäkemystä edusti 45 vastausta = 54 % vastaajista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35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Organisaation tyyppi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401" y="2016435"/>
            <a:ext cx="10765087" cy="3679827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771401" y="5794807"/>
            <a:ext cx="9305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* Vastaajia mm. maakuntien liitot, edunvalvontajärjestöt, </a:t>
            </a:r>
            <a:r>
              <a:rPr lang="fi-FI" dirty="0" err="1" smtClean="0"/>
              <a:t>STM:n</a:t>
            </a:r>
            <a:r>
              <a:rPr lang="fi-FI" dirty="0" smtClean="0"/>
              <a:t> hallinnonalan kansalliset toimijat, yksittäiset asiantuntijat.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2096652" y="49415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*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67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Kehittämiskohteet: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err="1"/>
              <a:t>Sote</a:t>
            </a:r>
            <a:r>
              <a:rPr lang="fi-FI" dirty="0"/>
              <a:t>-uudistuksen kannalta välttämättömät ICT-muutokset (mm. perustietotekniikka, käytönhallinta, rekisterimuutokset)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Asukkaan digitaalisten palvelujen kehittäminen (mm. ajanvaraus, yhteydenotto, </a:t>
            </a:r>
            <a:r>
              <a:rPr lang="fi-FI" dirty="0" smtClean="0"/>
              <a:t>itsearvioinnit</a:t>
            </a:r>
            <a:r>
              <a:rPr lang="fi-FI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Asukkaan itse tuottamien tietojen hyödyntäminen palveluissa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Asiakaspalautteen keräämisen kehittäminen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Sosiaalihuollon asiakastietojen yhteiset tietorakenteet ja Kanta-liittymiset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Terveydenhuollon potilastietojen uudet tietorakenteet ja Kanta-toteutukset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Asiakas- ja potilastietojen liikkuvuuden varmistaminen julkisen, yksityisen ja </a:t>
            </a:r>
            <a:r>
              <a:rPr lang="fi-FI" dirty="0" smtClean="0"/>
              <a:t>työterveyshuollon </a:t>
            </a:r>
            <a:r>
              <a:rPr lang="fi-FI" dirty="0"/>
              <a:t>toimijoiden välillä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Ajantasainen järjestelmäriippumaton valtakunnallinen lääkityslista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Kanta-tietojen hyödynnettävyyttä edistävät toimet (esim. yhteenvedot)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Tietojen yhteiskäyttö SOTE-integroiduissa palveluissa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Asiakas- ja potilastietojen välittäminen muille viranomaisille (esim. todistusten ja lausuntojen välitys, moniammatillinen yhteistyö viranomaisten välillä)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Asiakas- ja palveluohjauksen digitaalisten ratkaisujen kehittäminen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Osatyökykyisten ja kuntoutuspalveluiden tiedonhallinnan kehittäminen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Terveystietojen välittäminen toisiin EU-maihin (esim. eurooppalainen lääkemääräys, potilasyhteenveto)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Alueellisen tietojohtamisen kehittäminen järjestämistehtävän tueksi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Valtakunnallisen tilastoinnin ja seurannan kehittäminen SOTE-ohjauksen ja </a:t>
            </a:r>
            <a:r>
              <a:rPr lang="fi-FI" dirty="0" smtClean="0"/>
              <a:t>arvioinnin </a:t>
            </a:r>
            <a:r>
              <a:rPr lang="fi-FI" dirty="0"/>
              <a:t>tueksi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Valtakunnallisten laaturekistereiden käyttöönotto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TKI-toiminnan tiedonhallinnan kehittäminen ja toisiolain toimeenpano (esim. tieto-pyyntöihin vastaaminen, tietoturvallisen käyttöympäristön rakentaminen)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Osaamiskeskuksiin liittyvän tiedonhallinnan kehittäminen (genomikeskus, </a:t>
            </a:r>
            <a:r>
              <a:rPr lang="fi-FI" dirty="0" smtClean="0"/>
              <a:t>syöpäkeskus</a:t>
            </a:r>
            <a:r>
              <a:rPr lang="fi-FI" dirty="0"/>
              <a:t>, biopankit, neurokeskus, lääkekehityskeskus)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Tukipalveluiden tiedonhallinnan kehittäminen (asiakasmaksukaton seuranta, palvelu-setelit, henkilökohtaiset budjetit)</a:t>
            </a:r>
          </a:p>
        </p:txBody>
      </p:sp>
    </p:spTree>
    <p:extLst>
      <p:ext uri="{BB962C8B-B14F-4D97-AF65-F5344CB8AC3E}">
        <p14:creationId xmlns:p14="http://schemas.microsoft.com/office/powerpoint/2010/main" val="25392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4"/>
            <a:ext cx="10518130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Aseta </a:t>
            </a:r>
            <a:r>
              <a:rPr lang="fi-FI" dirty="0" err="1" smtClean="0"/>
              <a:t>digitalisaation</a:t>
            </a:r>
            <a:r>
              <a:rPr lang="fi-FI" dirty="0" smtClean="0"/>
              <a:t> ja tiedonhallinnan kehittämiskohteet tärkeysjärjestykseen organisaation kannalta (1 – 20) </a:t>
            </a:r>
            <a:br>
              <a:rPr lang="fi-FI" dirty="0" smtClean="0"/>
            </a:br>
            <a:r>
              <a:rPr lang="fi-FI" dirty="0" smtClean="0"/>
              <a:t>(vastausten käänteiset keskiarvot) </a:t>
            </a:r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534260"/>
              </p:ext>
            </p:extLst>
          </p:nvPr>
        </p:nvGraphicFramePr>
        <p:xfrm>
          <a:off x="546651" y="1833706"/>
          <a:ext cx="10583167" cy="487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2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9D8D17-8E03-634D-BDDC-249F10419F8B}" vid="{4E79E4C6-D7E7-714B-96F9-C2DEFB06D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51F54FC202DAD43878F0CF56643F1D6" ma:contentTypeVersion="1" ma:contentTypeDescription="Luo uusi asiakirja." ma:contentTypeScope="" ma:versionID="93895425cd5315f95b4e1f4dc2eacd40">
  <xsd:schema xmlns:xsd="http://www.w3.org/2001/XMLSchema" xmlns:xs="http://www.w3.org/2001/XMLSchema" xmlns:p="http://schemas.microsoft.com/office/2006/metadata/properties" xmlns:ns2="46b291a6-5e42-4e24-88c9-be595bdf1455" targetNamespace="http://schemas.microsoft.com/office/2006/metadata/properties" ma:root="true" ma:fieldsID="78945516c4f64d75c6b46b00a4122365" ns2:_="">
    <xsd:import namespace="46b291a6-5e42-4e24-88c9-be595bdf145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291a6-5e42-4e24-88c9-be595bdf14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76A62-9C13-4C8E-86BD-F418C5A8D2B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46b291a6-5e42-4e24-88c9-be595bdf145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7D89BD-6E24-4954-BBE2-3D69C225DD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41A21B-CE8D-421E-9F98-4CCDFB2AA2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291a6-5e42-4e24-88c9-be595bdf1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STM_16_9_masterpohja_2019_FI</Template>
  <TotalTime>3258</TotalTime>
  <Words>492</Words>
  <Application>Microsoft Office PowerPoint</Application>
  <PresentationFormat>Laajakuva</PresentationFormat>
  <Paragraphs>87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Myanmar Text</vt:lpstr>
      <vt:lpstr>Myriad Pro</vt:lpstr>
      <vt:lpstr>Myriad Pro Semibold</vt:lpstr>
      <vt:lpstr>Office-teema</vt:lpstr>
      <vt:lpstr>Kehittämistarpeiden kooste</vt:lpstr>
      <vt:lpstr>Kehittämistarpeiden kooste </vt:lpstr>
      <vt:lpstr>PowerPoint-esitys</vt:lpstr>
      <vt:lpstr>Kyselyn taustaa</vt:lpstr>
      <vt:lpstr>Koko aineisto </vt:lpstr>
      <vt:lpstr>Vastaukset</vt:lpstr>
      <vt:lpstr>Organisaation tyyppi</vt:lpstr>
      <vt:lpstr>Kehittämiskohteet:</vt:lpstr>
      <vt:lpstr>Aseta digitalisaation ja tiedonhallinnan kehittämiskohteet tärkeysjärjestykseen organisaation kannalta (1 – 20)  (vastausten käänteiset keskiarvot) </vt:lpstr>
      <vt:lpstr>Aseta tärkeysjärjestykseen (1 – 20) missä kohteissa valtakunnallinen kehittämistyö ja yhteiset toteutukset olisivat tärkeimpiä (vastausten käänteiset keskiarvot)</vt:lpstr>
      <vt:lpstr>Koko aineisto (n = 83): Kehittämiskohteet tärkeysjärjestys (top 13, ka &gt; 9,8) ja valtakunnallinen kehittämisyhteistyö ja yhteiset toteutukset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ytimekäs otsikko korkeintaan kolme riviä</dc:title>
  <dc:creator>Poikonen Jaakko (STM)</dc:creator>
  <cp:lastModifiedBy>Vainikainen Kimmo (STM)</cp:lastModifiedBy>
  <cp:revision>192</cp:revision>
  <dcterms:created xsi:type="dcterms:W3CDTF">2021-01-28T09:45:58Z</dcterms:created>
  <dcterms:modified xsi:type="dcterms:W3CDTF">2021-06-03T08:35:08Z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0x010100151F54FC202DAD43878F0CF56643F1D6</vt:lpwstr>
  </property>
</Properties>
</file>