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4" r:id="rId5"/>
    <p:sldId id="346" r:id="rId6"/>
    <p:sldId id="325" r:id="rId7"/>
    <p:sldId id="278" r:id="rId8"/>
    <p:sldId id="283" r:id="rId9"/>
    <p:sldId id="279" r:id="rId10"/>
    <p:sldId id="280" r:id="rId11"/>
    <p:sldId id="323" r:id="rId12"/>
    <p:sldId id="281" r:id="rId13"/>
    <p:sldId id="282" r:id="rId14"/>
    <p:sldId id="314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723"/>
  </p:normalViewPr>
  <p:slideViewPr>
    <p:cSldViewPr snapToGrid="0" snapToObjects="1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3696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175946\Work%20Folders\DITI\DITI_ohjausmalli\Asiakastarpeet\Kyselyt_2021\Sidosryhm&#228;t\Vastaukset\Koko%20aineisto\Kyselyn_vastaukset_kaikk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175946\Work%20Folders\DITI\DITI_ohjausmalli\Asiakastarpeet\Kyselyt_2021\Sidosryhm&#228;t\Vastaukset\Koko%20aineisto\Kyselyn_vastaukset_kaikk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3175946\Work%20Folders\DITI\DITI_ohjausmalli\Asiakastarpeet\Kyselyt_2021\Sidosryhm&#228;t\Vastaukset\Koko%20aineisto\Kyselyn_vastaukset_kaikki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Kysymys6_keskiarvot!$B$3:$B$22</c:f>
              <c:strCache>
                <c:ptCount val="20"/>
                <c:pt idx="0">
                  <c:v>Tietojen yhteiskäyttö SOTE-integroiduissa palveluissa</c:v>
                </c:pt>
                <c:pt idx="1">
                  <c:v>Asukkaan digitaalisten palvelujen kehittäminen (mm. ajanvaraus, yhteydenotto, itsearvioinnit)</c:v>
                </c:pt>
                <c:pt idx="2">
                  <c:v>Sosiaalihuollon asiakastietojen yhteiset tietorakenteet ja Kanta-liittymiset</c:v>
                </c:pt>
                <c:pt idx="3">
                  <c:v>Sote-uudistuksen kannalta välttämättömät ICT-muutokset (mm. perustietotekniikka, käytönhallinta, rekisterimuutokset)</c:v>
                </c:pt>
                <c:pt idx="4">
                  <c:v>Asiakas- ja potilastietojen liikkuvuuden varmistaminen julkisen, yksityisen ja työterveyshuollon toimijoiden välillä</c:v>
                </c:pt>
                <c:pt idx="5">
                  <c:v>Terveydenhuollon potilastietojen uudet tietorakenteet ja Kanta-toteutukset</c:v>
                </c:pt>
                <c:pt idx="6">
                  <c:v>Asiakas- ja palveluohjauksen digitaalisten ratkaisujen kehittäminen</c:v>
                </c:pt>
                <c:pt idx="7">
                  <c:v>Ajantasainen järjestelmäriippumaton valtakunnallinen lääkityslista</c:v>
                </c:pt>
                <c:pt idx="8">
                  <c:v>Kanta-tietojen hyödynnettävyyttä edistävät toimet (esim. yhteenvedot)</c:v>
                </c:pt>
                <c:pt idx="9">
                  <c:v>Alueellisen tietojohtamisen kehittäminen järjestämistehtävän tueksi</c:v>
                </c:pt>
                <c:pt idx="10">
                  <c:v>Asukkaan itse tuottamien tietojen hyödyntäminen palveluissa</c:v>
                </c:pt>
                <c:pt idx="11">
                  <c:v>Asiakas- ja potilastietojen välittäminen muille viranomaisille (esim. todistusten ja lausuntojen välitys, moniammatillinen yhteistyö viranomaisten välillä)</c:v>
                </c:pt>
                <c:pt idx="12">
                  <c:v>Valtakunnallisen tilastoinnin ja seurannan kehittäminen SOTE-ohjauksen ja arvioinnin tueksi</c:v>
                </c:pt>
                <c:pt idx="13">
                  <c:v>Asiakaspalautteen keräämisen kehittäminen</c:v>
                </c:pt>
                <c:pt idx="14">
                  <c:v>Tukipalveluiden tiedonhallinnan kehittäminen (asiakasmaksukaton seuranta, palvelusetelit, henkilökohtaiset budjetit)</c:v>
                </c:pt>
                <c:pt idx="15">
                  <c:v>Valtakunnallisten laaturekistereiden käyttöönotto</c:v>
                </c:pt>
                <c:pt idx="16">
                  <c:v>TKI-toiminnan tiedonhallinnan kehittäminen ja toisiolain toimeenpano (esim. tietopyyntöihin vastaaminen, tietoturvallisen käyttöympäristön rakentaminen)</c:v>
                </c:pt>
                <c:pt idx="17">
                  <c:v>Osatyökykyisten ja kuntoutuspalveluiden tiedonhallinnan kehittäminen</c:v>
                </c:pt>
                <c:pt idx="18">
                  <c:v>Osaamiskeskuksiin liittyvän tiedonhallinnan kehittäminen (genomikeskus, syöpäkeskus, biopankit, neurokeskus, lääkekehityskeskus)</c:v>
                </c:pt>
                <c:pt idx="19">
                  <c:v>Terveystietojen välittäminen toisiin EU-maihin (esim. eurooppalainen lääkemääräys, potilasyhteenveto)</c:v>
                </c:pt>
              </c:strCache>
            </c:strRef>
          </c:cat>
          <c:val>
            <c:numRef>
              <c:f>Kysymys6_keskiarvot!$C$3:$C$22</c:f>
              <c:numCache>
                <c:formatCode>0.0</c:formatCode>
                <c:ptCount val="20"/>
                <c:pt idx="0">
                  <c:v>15.4</c:v>
                </c:pt>
                <c:pt idx="1">
                  <c:v>14.7</c:v>
                </c:pt>
                <c:pt idx="2">
                  <c:v>14.5</c:v>
                </c:pt>
                <c:pt idx="3">
                  <c:v>14</c:v>
                </c:pt>
                <c:pt idx="4">
                  <c:v>14</c:v>
                </c:pt>
                <c:pt idx="5">
                  <c:v>13.3</c:v>
                </c:pt>
                <c:pt idx="6">
                  <c:v>12.7</c:v>
                </c:pt>
                <c:pt idx="7">
                  <c:v>11.8</c:v>
                </c:pt>
                <c:pt idx="8">
                  <c:v>11</c:v>
                </c:pt>
                <c:pt idx="9">
                  <c:v>11</c:v>
                </c:pt>
                <c:pt idx="10">
                  <c:v>10.9</c:v>
                </c:pt>
                <c:pt idx="11">
                  <c:v>10.199999999999999</c:v>
                </c:pt>
                <c:pt idx="12">
                  <c:v>9.9</c:v>
                </c:pt>
                <c:pt idx="13">
                  <c:v>9.6999999999999993</c:v>
                </c:pt>
                <c:pt idx="14">
                  <c:v>8.3000000000000007</c:v>
                </c:pt>
                <c:pt idx="15">
                  <c:v>7.9</c:v>
                </c:pt>
                <c:pt idx="16">
                  <c:v>7.1</c:v>
                </c:pt>
                <c:pt idx="17">
                  <c:v>5.6</c:v>
                </c:pt>
                <c:pt idx="18">
                  <c:v>4.5999999999999996</c:v>
                </c:pt>
                <c:pt idx="19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2-4E02-BD99-BAB8D8AA08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4"/>
        <c:axId val="716274520"/>
        <c:axId val="716267304"/>
      </c:barChart>
      <c:catAx>
        <c:axId val="71627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6267304"/>
        <c:crossesAt val="0"/>
        <c:auto val="1"/>
        <c:lblAlgn val="ctr"/>
        <c:lblOffset val="100"/>
        <c:noMultiLvlLbl val="0"/>
      </c:catAx>
      <c:valAx>
        <c:axId val="716267304"/>
        <c:scaling>
          <c:orientation val="minMax"/>
          <c:max val="18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6274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Kysymys8_keskiarvot!$B$4:$B$23</c:f>
              <c:strCache>
                <c:ptCount val="20"/>
                <c:pt idx="0">
                  <c:v>Sosiaalihuollon asiakastietojen yhteiset tietorakenteet ja Kanta-liittymiset</c:v>
                </c:pt>
                <c:pt idx="1">
                  <c:v>Tietojen yhteiskäyttö SOTE-integroiduissa palveluissa</c:v>
                </c:pt>
                <c:pt idx="2">
                  <c:v>Terveydenhuollon potilastietojen uudet tietorakenteet ja Kanta-toteutukset</c:v>
                </c:pt>
                <c:pt idx="3">
                  <c:v>Asiakas- ja potilastietojen liikkuvuuden varmistaminen julkisen, yksityisen ja työterveyshuollon toimijoiden välillä</c:v>
                </c:pt>
                <c:pt idx="4">
                  <c:v>Ajantasainen järjestelmäriippumaton valtakunnallinen lääkityslista</c:v>
                </c:pt>
                <c:pt idx="5">
                  <c:v>Sote-uudistuksen kannalta välttämättömät ICT-muutokset (mm. perustietotekniikka, käytönhallinta, rekisterimuutokset)</c:v>
                </c:pt>
                <c:pt idx="6">
                  <c:v>Asukkaan digitaalisten palvelujen kehittäminen (mm. ajanvaraus, yhteydenotto, itsearvioinnit)</c:v>
                </c:pt>
                <c:pt idx="7">
                  <c:v>Kanta-tietojen hyödynnettävyyttä edistävät toimet (esim. yhteenvedot)</c:v>
                </c:pt>
                <c:pt idx="8">
                  <c:v>Valtakunnallisen tilastoinnin ja seurannan kehittäminen SOTE-ohjauksen ja arvioinnin tueksi</c:v>
                </c:pt>
                <c:pt idx="9">
                  <c:v>Asiakas- ja potilastietojen välittäminen muille viranomaisille (esim. todistusten ja lausuntojen välitys, moniammatillinen yhteistyö viranomaisten välillä)</c:v>
                </c:pt>
                <c:pt idx="10">
                  <c:v>Asiakas- ja palveluohjauksen digitaalisten ratkaisujen kehittäminen</c:v>
                </c:pt>
                <c:pt idx="11">
                  <c:v>Asukkaan itse tuottamien tietojen hyödyntäminen palveluissa</c:v>
                </c:pt>
                <c:pt idx="12">
                  <c:v>Alueellisen tietojohtamisen kehittäminen järjestämistehtävän tueksi</c:v>
                </c:pt>
                <c:pt idx="13">
                  <c:v>Valtakunnallisten laaturekistereiden käyttöönotto</c:v>
                </c:pt>
                <c:pt idx="14">
                  <c:v>Asiakaspalautteen keräämisen kehittäminen</c:v>
                </c:pt>
                <c:pt idx="15">
                  <c:v>TKI-toiminnan tiedonhallinnan kehittäminen ja toisiolain toimeenpano (esim. tietopyyntöihin vastaaminen, tietoturvallisen käyttöympäristön rakentaminen)</c:v>
                </c:pt>
                <c:pt idx="16">
                  <c:v>Tukipalveluiden tiedonhallinnan kehittäminen (asiakasmaksukaton seuranta, palvelusetelit, henkilökohtaiset budjetit)</c:v>
                </c:pt>
                <c:pt idx="17">
                  <c:v>Osatyökykyisten ja kuntoutuspalveluiden tiedonhallinnan kehittäminen</c:v>
                </c:pt>
                <c:pt idx="18">
                  <c:v>Terveystietojen välittäminen toisiin EU-maihin (esim. eurooppalainen lääkemääräys, potilasyhteenveto)</c:v>
                </c:pt>
                <c:pt idx="19">
                  <c:v>Osaamiskeskuksiin liittyvän tiedonhallinnan kehittäminen (genomikeskus, syöpäkeskus, biopankit, neurokeskus, lääkekehityskeskus)</c:v>
                </c:pt>
              </c:strCache>
            </c:strRef>
          </c:cat>
          <c:val>
            <c:numRef>
              <c:f>Kysymys8_keskiarvot!$C$4:$C$23</c:f>
              <c:numCache>
                <c:formatCode>0.0</c:formatCode>
                <c:ptCount val="20"/>
                <c:pt idx="0">
                  <c:v>14.7</c:v>
                </c:pt>
                <c:pt idx="1">
                  <c:v>14.5</c:v>
                </c:pt>
                <c:pt idx="2">
                  <c:v>14</c:v>
                </c:pt>
                <c:pt idx="3">
                  <c:v>13.6</c:v>
                </c:pt>
                <c:pt idx="4">
                  <c:v>13.2</c:v>
                </c:pt>
                <c:pt idx="5">
                  <c:v>13.1</c:v>
                </c:pt>
                <c:pt idx="6">
                  <c:v>12.5</c:v>
                </c:pt>
                <c:pt idx="7">
                  <c:v>12.2</c:v>
                </c:pt>
                <c:pt idx="8">
                  <c:v>10.9</c:v>
                </c:pt>
                <c:pt idx="9">
                  <c:v>10.6</c:v>
                </c:pt>
                <c:pt idx="10">
                  <c:v>10.3</c:v>
                </c:pt>
                <c:pt idx="11">
                  <c:v>9.9</c:v>
                </c:pt>
                <c:pt idx="12">
                  <c:v>9.6999999999999993</c:v>
                </c:pt>
                <c:pt idx="13">
                  <c:v>9.6999999999999993</c:v>
                </c:pt>
                <c:pt idx="14">
                  <c:v>8.9</c:v>
                </c:pt>
                <c:pt idx="15">
                  <c:v>7.9</c:v>
                </c:pt>
                <c:pt idx="16">
                  <c:v>7.5</c:v>
                </c:pt>
                <c:pt idx="17">
                  <c:v>5.7</c:v>
                </c:pt>
                <c:pt idx="18">
                  <c:v>5.5</c:v>
                </c:pt>
                <c:pt idx="19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B-4152-BB35-25596ADEFF0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-24"/>
        <c:axId val="717276152"/>
        <c:axId val="717277792"/>
      </c:barChart>
      <c:catAx>
        <c:axId val="717276152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7277792"/>
        <c:crosses val="autoZero"/>
        <c:auto val="1"/>
        <c:lblAlgn val="ctr"/>
        <c:lblOffset val="100"/>
        <c:noMultiLvlLbl val="0"/>
      </c:catAx>
      <c:valAx>
        <c:axId val="717277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17276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8393121951038E-2"/>
          <c:y val="2.1289174035924504E-2"/>
          <c:w val="0.91742744817680089"/>
          <c:h val="0.87183134951012553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chemeClr val="lt1"/>
              </a:solidFill>
              <a:ln w="1587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433191150753629E-2"/>
                  <c:y val="-0.10997183064681169"/>
                </c:manualLayout>
              </c:layout>
              <c:tx>
                <c:rich>
                  <a:bodyPr/>
                  <a:lstStyle/>
                  <a:p>
                    <a:fld id="{5A8DC930-77A0-47EA-8B72-B8BB47601400}" type="CELLRANGE">
                      <a:rPr lang="en-US" b="1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BB5-427F-8C8D-8D2E90A77676}"/>
                </c:ext>
              </c:extLst>
            </c:dLbl>
            <c:dLbl>
              <c:idx val="1"/>
              <c:layout>
                <c:manualLayout>
                  <c:x val="1.6012657642236555E-2"/>
                  <c:y val="-2.163493370201052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BB9E2C-671E-434E-8D55-BFC2C8075967}" type="CELLRANGE">
                      <a:rPr lang="fi-FI" b="1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83556456823305"/>
                      <c:h val="0.1402865303041986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BB5-427F-8C8D-8D2E90A77676}"/>
                </c:ext>
              </c:extLst>
            </c:dLbl>
            <c:dLbl>
              <c:idx val="2"/>
              <c:layout>
                <c:manualLayout>
                  <c:x val="-0.14082551357804643"/>
                  <c:y val="-3.968130683864894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CEB1284-AE18-4510-AD30-9BF8DC7B9C3F}" type="CELLRANGE">
                      <a:rPr lang="fi-FI" b="1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241602416380311"/>
                      <c:h val="0.1450174578677374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BB5-427F-8C8D-8D2E90A77676}"/>
                </c:ext>
              </c:extLst>
            </c:dLbl>
            <c:dLbl>
              <c:idx val="3"/>
              <c:layout>
                <c:manualLayout>
                  <c:x val="-0.15537982179372123"/>
                  <c:y val="2.979717047088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8896243-6D56-4DE3-99F8-F9E8E9C47396}" type="CELLRANGE">
                      <a:rPr lang="fi-FI" b="1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364830776686492"/>
                      <c:h val="0.2020068818232920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BB5-427F-8C8D-8D2E90A77676}"/>
                </c:ext>
              </c:extLst>
            </c:dLbl>
            <c:dLbl>
              <c:idx val="4"/>
              <c:layout>
                <c:manualLayout>
                  <c:x val="4.0443202531528451E-2"/>
                  <c:y val="-3.0737190676518252E-2"/>
                </c:manualLayout>
              </c:layout>
              <c:tx>
                <c:rich>
                  <a:bodyPr/>
                  <a:lstStyle/>
                  <a:p>
                    <a:fld id="{0AA0BF21-5F83-420C-A65D-84D46D086572}" type="CELLRANGE">
                      <a:rPr lang="fi-FI" b="1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633983178659659"/>
                      <c:h val="0.1096836087145348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CBB5-427F-8C8D-8D2E90A77676}"/>
                </c:ext>
              </c:extLst>
            </c:dLbl>
            <c:dLbl>
              <c:idx val="5"/>
              <c:layout>
                <c:manualLayout>
                  <c:x val="-0.11154741526874358"/>
                  <c:y val="-0.1177067118438147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25D63E3-AC6A-4DEF-81A5-FC90C6D7FE23}" type="CELLRANGE">
                      <a:rPr lang="fi-FI" b="1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60281095885341"/>
                      <c:h val="0.1425182216452124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BB5-427F-8C8D-8D2E90A77676}"/>
                </c:ext>
              </c:extLst>
            </c:dLbl>
            <c:dLbl>
              <c:idx val="6"/>
              <c:layout>
                <c:manualLayout>
                  <c:x val="-0.15716729738982402"/>
                  <c:y val="-6.676064939526639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F85834-EC0F-4B91-8ABA-0473A93DC64B}" type="CELLRANGE">
                      <a:rPr lang="en-US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1545055839817908"/>
                      <c:h val="0.1495300014723626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CBB5-427F-8C8D-8D2E90A77676}"/>
                </c:ext>
              </c:extLst>
            </c:dLbl>
            <c:dLbl>
              <c:idx val="7"/>
              <c:layout>
                <c:manualLayout>
                  <c:x val="-0.15884804352452422"/>
                  <c:y val="-0.100431916192007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B0F329-B2EA-477A-AF5F-EAEA4F110003}" type="CELLRANGE">
                      <a:rPr lang="en-US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522433080118806"/>
                      <c:h val="0.1623057569379301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CBB5-427F-8C8D-8D2E90A77676}"/>
                </c:ext>
              </c:extLst>
            </c:dLbl>
            <c:dLbl>
              <c:idx val="8"/>
              <c:layout>
                <c:manualLayout>
                  <c:x val="-0.19909803063868503"/>
                  <c:y val="-8.0425768580159235E-2"/>
                </c:manualLayout>
              </c:layout>
              <c:tx>
                <c:rich>
                  <a:bodyPr/>
                  <a:lstStyle/>
                  <a:p>
                    <a:fld id="{5CDB2689-DBDF-4841-948C-C914ED521830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BB5-427F-8C8D-8D2E90A77676}"/>
                </c:ext>
              </c:extLst>
            </c:dLbl>
            <c:dLbl>
              <c:idx val="9"/>
              <c:layout>
                <c:manualLayout>
                  <c:x val="1.1368515258491595E-2"/>
                  <c:y val="2.7054200411776957E-2"/>
                </c:manualLayout>
              </c:layout>
              <c:tx>
                <c:rich>
                  <a:bodyPr/>
                  <a:lstStyle/>
                  <a:p>
                    <a:fld id="{8B166842-3838-4FDC-8F3D-379EC5E1865D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BB5-427F-8C8D-8D2E90A77676}"/>
                </c:ext>
              </c:extLst>
            </c:dLbl>
            <c:dLbl>
              <c:idx val="10"/>
              <c:layout>
                <c:manualLayout>
                  <c:x val="-4.3109016132144053E-2"/>
                  <c:y val="-0.11599396229338986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589A37-8264-488D-A06E-34C0FE9A8714}" type="CELLRANGE">
                      <a:rPr lang="en-US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0326184685551774"/>
                      <c:h val="0.1400682371111093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CBB5-427F-8C8D-8D2E90A77676}"/>
                </c:ext>
              </c:extLst>
            </c:dLbl>
            <c:dLbl>
              <c:idx val="11"/>
              <c:layout>
                <c:manualLayout>
                  <c:x val="-0.15856119270322716"/>
                  <c:y val="0.1123554319802508"/>
                </c:manualLayout>
              </c:layout>
              <c:tx>
                <c:rich>
                  <a:bodyPr/>
                  <a:lstStyle/>
                  <a:p>
                    <a:fld id="{6D6B554C-9F85-4A47-B3D2-0D48289EFDD5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CBB5-427F-8C8D-8D2E90A77676}"/>
                </c:ext>
              </c:extLst>
            </c:dLbl>
            <c:dLbl>
              <c:idx val="12"/>
              <c:layout>
                <c:manualLayout>
                  <c:x val="-6.7943380507140078E-2"/>
                  <c:y val="-0.1126929296473819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A1ABD9-1E2C-444C-9F88-875C116F12B0}" type="CELLRANGE">
                      <a:rPr lang="en-US"/>
                      <a:pPr>
                        <a:defRPr/>
                      </a:pPr>
                      <a:t>[SOLUALUE]</a:t>
                    </a:fld>
                    <a:endParaRPr lang="fi-FI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213648379870228"/>
                      <c:h val="0.14501745786773743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CBB5-427F-8C8D-8D2E90A77676}"/>
                </c:ext>
              </c:extLst>
            </c:dLbl>
            <c:dLbl>
              <c:idx val="13"/>
              <c:layout>
                <c:manualLayout>
                  <c:x val="-5.6128862254829499E-2"/>
                  <c:y val="9.8945766806992602E-2"/>
                </c:manualLayout>
              </c:layout>
              <c:tx>
                <c:rich>
                  <a:bodyPr/>
                  <a:lstStyle/>
                  <a:p>
                    <a:fld id="{4E64A4BB-442A-437D-B314-70F5D9A067FD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CBB5-427F-8C8D-8D2E90A77676}"/>
                </c:ext>
              </c:extLst>
            </c:dLbl>
            <c:dLbl>
              <c:idx val="14"/>
              <c:layout>
                <c:manualLayout>
                  <c:x val="-7.4476327482983107E-2"/>
                  <c:y val="0.20456121019362158"/>
                </c:manualLayout>
              </c:layout>
              <c:tx>
                <c:rich>
                  <a:bodyPr/>
                  <a:lstStyle/>
                  <a:p>
                    <a:fld id="{638874B4-91EC-4A4E-B1A4-5A0FF4FA859D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CBB5-427F-8C8D-8D2E90A77676}"/>
                </c:ext>
              </c:extLst>
            </c:dLbl>
            <c:dLbl>
              <c:idx val="15"/>
              <c:layout>
                <c:manualLayout>
                  <c:x val="-0.13809596433112223"/>
                  <c:y val="-6.6627105681844004E-2"/>
                </c:manualLayout>
              </c:layout>
              <c:tx>
                <c:rich>
                  <a:bodyPr/>
                  <a:lstStyle/>
                  <a:p>
                    <a:fld id="{F3B895F6-B7B5-454F-B4B9-D77A0719121B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CBB5-427F-8C8D-8D2E90A77676}"/>
                </c:ext>
              </c:extLst>
            </c:dLbl>
            <c:dLbl>
              <c:idx val="16"/>
              <c:layout>
                <c:manualLayout>
                  <c:x val="-0.33267326732673269"/>
                  <c:y val="-0.22114720110573602"/>
                </c:manualLayout>
              </c:layout>
              <c:tx>
                <c:rich>
                  <a:bodyPr/>
                  <a:lstStyle/>
                  <a:p>
                    <a:fld id="{2ACC09D4-1FCF-413F-A47B-0D7F3E0DDEE3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CBB5-427F-8C8D-8D2E90A77676}"/>
                </c:ext>
              </c:extLst>
            </c:dLbl>
            <c:dLbl>
              <c:idx val="17"/>
              <c:layout>
                <c:manualLayout>
                  <c:x val="-8.1341249073359406E-2"/>
                  <c:y val="0.11353751855310182"/>
                </c:manualLayout>
              </c:layout>
              <c:tx>
                <c:rich>
                  <a:bodyPr/>
                  <a:lstStyle/>
                  <a:p>
                    <a:fld id="{26DCD4D7-3800-48D9-92C9-82F6574EF00E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CBB5-427F-8C8D-8D2E90A77676}"/>
                </c:ext>
              </c:extLst>
            </c:dLbl>
            <c:dLbl>
              <c:idx val="18"/>
              <c:layout>
                <c:manualLayout>
                  <c:x val="-0.2016337747879888"/>
                  <c:y val="0.12083329142551034"/>
                </c:manualLayout>
              </c:layout>
              <c:tx>
                <c:rich>
                  <a:bodyPr/>
                  <a:lstStyle/>
                  <a:p>
                    <a:fld id="{5D4BA1E7-3EF3-4E18-B45C-AA3E5AFD4479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CBB5-427F-8C8D-8D2E90A77676}"/>
                </c:ext>
              </c:extLst>
            </c:dLbl>
            <c:dLbl>
              <c:idx val="19"/>
              <c:layout>
                <c:manualLayout>
                  <c:x val="-0.16025933612905016"/>
                  <c:y val="-0.10435820869946802"/>
                </c:manualLayout>
              </c:layout>
              <c:tx>
                <c:rich>
                  <a:bodyPr/>
                  <a:lstStyle/>
                  <a:p>
                    <a:fld id="{F187B5E6-9944-4DC1-B784-7EAF7C3A80F6}" type="CELLRANGE">
                      <a:rPr lang="en-US"/>
                      <a:pPr/>
                      <a:t>[SOLUALUE]</a:t>
                    </a:fld>
                    <a:endParaRPr lang="fi-FI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CBB5-427F-8C8D-8D2E90A7767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xVal>
            <c:numRef>
              <c:f>Matriisi!$C$4:$C$16</c:f>
              <c:numCache>
                <c:formatCode>0.0</c:formatCode>
                <c:ptCount val="13"/>
                <c:pt idx="0">
                  <c:v>15.4</c:v>
                </c:pt>
                <c:pt idx="1">
                  <c:v>14.7</c:v>
                </c:pt>
                <c:pt idx="2">
                  <c:v>14.5</c:v>
                </c:pt>
                <c:pt idx="3">
                  <c:v>14</c:v>
                </c:pt>
                <c:pt idx="4">
                  <c:v>14</c:v>
                </c:pt>
                <c:pt idx="5">
                  <c:v>13.3</c:v>
                </c:pt>
                <c:pt idx="6">
                  <c:v>12.7</c:v>
                </c:pt>
                <c:pt idx="7">
                  <c:v>11.8</c:v>
                </c:pt>
                <c:pt idx="8">
                  <c:v>11</c:v>
                </c:pt>
                <c:pt idx="9">
                  <c:v>11</c:v>
                </c:pt>
                <c:pt idx="10">
                  <c:v>10.9</c:v>
                </c:pt>
                <c:pt idx="11">
                  <c:v>10.199999999999999</c:v>
                </c:pt>
                <c:pt idx="12">
                  <c:v>9.9</c:v>
                </c:pt>
              </c:numCache>
            </c:numRef>
          </c:xVal>
          <c:yVal>
            <c:numRef>
              <c:f>Matriisi!$D$4:$D$16</c:f>
              <c:numCache>
                <c:formatCode>General</c:formatCode>
                <c:ptCount val="13"/>
                <c:pt idx="0">
                  <c:v>14.5</c:v>
                </c:pt>
                <c:pt idx="1">
                  <c:v>12.5</c:v>
                </c:pt>
                <c:pt idx="2">
                  <c:v>14.7</c:v>
                </c:pt>
                <c:pt idx="3">
                  <c:v>13.1</c:v>
                </c:pt>
                <c:pt idx="4">
                  <c:v>13.6</c:v>
                </c:pt>
                <c:pt idx="5">
                  <c:v>14</c:v>
                </c:pt>
                <c:pt idx="6">
                  <c:v>10.3</c:v>
                </c:pt>
                <c:pt idx="7">
                  <c:v>13.2</c:v>
                </c:pt>
                <c:pt idx="8">
                  <c:v>12.2</c:v>
                </c:pt>
                <c:pt idx="9">
                  <c:v>9.6999999999999993</c:v>
                </c:pt>
                <c:pt idx="10">
                  <c:v>9.9</c:v>
                </c:pt>
                <c:pt idx="11">
                  <c:v>10.6</c:v>
                </c:pt>
                <c:pt idx="12">
                  <c:v>10.9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Matriisi!$B$4:$B$23</c15:f>
                <c15:dlblRangeCache>
                  <c:ptCount val="20"/>
                  <c:pt idx="0">
                    <c:v>Tietojen yhteiskäyttö SOTE-integroiduissa palveluissa</c:v>
                  </c:pt>
                  <c:pt idx="1">
                    <c:v>Asukkaan digitaalisten palvelujen kehittäminen (mm. ajanvaraus, yhteydenotto, itsearvioinnit)</c:v>
                  </c:pt>
                  <c:pt idx="2">
                    <c:v>Sosiaalihuollon asiakastietojen yhteiset tietorakenteet ja Kanta-liittymiset</c:v>
                  </c:pt>
                  <c:pt idx="3">
                    <c:v>Sote-uudistuksen kannalta välttämättömät ICT-muutokset (mm. perustietotekniikka, käytönhallinta, rekisterimuutokset)</c:v>
                  </c:pt>
                  <c:pt idx="4">
                    <c:v>Asiakas- ja potilastietojen liikkuvuuden varmistaminen julkisen, yksityisen ja työterveyshuollon toimijoiden välillä</c:v>
                  </c:pt>
                  <c:pt idx="5">
                    <c:v>Terveydenhuollon potilastietojen uudet tietorakenteet ja Kanta-toteutukset</c:v>
                  </c:pt>
                  <c:pt idx="6">
                    <c:v>Asiakas- ja palveluohjauksen digitaalisten ratkaisujen kehittäminen</c:v>
                  </c:pt>
                  <c:pt idx="7">
                    <c:v>Ajantasainen järjestelmäriippumaton valtakunnallinen lääkityslista</c:v>
                  </c:pt>
                  <c:pt idx="8">
                    <c:v>Kanta-tietojen hyödynnettävyyttä edistävät toimet (esim. yhteenvedot)</c:v>
                  </c:pt>
                  <c:pt idx="9">
                    <c:v>Alueellisen tietojohtamisen kehittäminen järjestämistehtävän tueksi</c:v>
                  </c:pt>
                  <c:pt idx="10">
                    <c:v>Asukkaan itse tuottamien tietojen hyödyntäminen palveluissa</c:v>
                  </c:pt>
                  <c:pt idx="11">
                    <c:v>Asiakas- ja potilastietojen välittäminen muille viranomaisille (esim. todistusten ja lausuntojen välitys, moniammatillinen yhteistyö viranomaisten välillä)</c:v>
                  </c:pt>
                  <c:pt idx="12">
                    <c:v>Valtakunnallisen tilastoinnin ja seurannan kehittäminen SOTE-ohjauksen ja arvioinnin tueksi</c:v>
                  </c:pt>
                  <c:pt idx="13">
                    <c:v>Asiakaspalautteen keräämisen kehittäminen</c:v>
                  </c:pt>
                  <c:pt idx="14">
                    <c:v>Tukipalveluiden tiedonhallinnan kehittäminen (asiakasmaksukaton seuranta, palvelusetelit, henkilökohtaiset budjetit)</c:v>
                  </c:pt>
                  <c:pt idx="15">
                    <c:v>Valtakunnallisten laaturekistereiden käyttöönotto</c:v>
                  </c:pt>
                  <c:pt idx="16">
                    <c:v>TKI-toiminnan tiedonhallinnan kehittäminen ja toisiolain toimeenpano (esim. tietopyyntöihin vastaaminen, tietoturvallisen käyttöympäristön rakentaminen)</c:v>
                  </c:pt>
                  <c:pt idx="17">
                    <c:v>Osatyökykyisten ja kuntoutuspalveluiden tiedonhallinnan kehittäminen</c:v>
                  </c:pt>
                  <c:pt idx="18">
                    <c:v>Osaamiskeskuksiin liittyvän tiedonhallinnan kehittäminen (genomikeskus, syöpäkeskus, biopankit, neurokeskus, lääkekehityskeskus)</c:v>
                  </c:pt>
                  <c:pt idx="19">
                    <c:v>Terveystietojen välittäminen toisiin EU-maihin (esim. eurooppalainen lääkemääräys, potilasyhteenveto)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4-CBB5-427F-8C8D-8D2E90A77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7847256"/>
        <c:axId val="797850864"/>
      </c:scatterChart>
      <c:valAx>
        <c:axId val="797847256"/>
        <c:scaling>
          <c:orientation val="minMax"/>
          <c:max val="16"/>
          <c:min val="9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 smtClean="0"/>
                  <a:t>Kehittämiskohteiden tärkeysjärjestys, ka &gt; 9,8</a:t>
                </a:r>
                <a:r>
                  <a:rPr lang="fi-FI" baseline="0" dirty="0" smtClean="0"/>
                  <a:t> </a:t>
                </a:r>
                <a:endParaRPr lang="fi-FI" dirty="0"/>
              </a:p>
            </c:rich>
          </c:tx>
          <c:layout>
            <c:manualLayout>
              <c:xMode val="edge"/>
              <c:yMode val="edge"/>
              <c:x val="0.38148053547889627"/>
              <c:y val="0.938533330502227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97850864"/>
        <c:crosses val="autoZero"/>
        <c:crossBetween val="midCat"/>
      </c:valAx>
      <c:valAx>
        <c:axId val="797850864"/>
        <c:scaling>
          <c:orientation val="minMax"/>
          <c:max val="16"/>
          <c:min val="9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dirty="0"/>
                  <a:t>Valtakunnallinen kehittämisyhteistyö ja yhteiset </a:t>
                </a:r>
                <a:r>
                  <a:rPr lang="fi-FI" dirty="0" smtClean="0"/>
                  <a:t>toteutukset, ka </a:t>
                </a:r>
                <a:r>
                  <a:rPr lang="fi-FI" baseline="0" dirty="0" smtClean="0"/>
                  <a:t> </a:t>
                </a:r>
                <a:endParaRPr lang="fi-FI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97847256"/>
        <c:crosses val="autoZero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0.51118</cdr:x>
      <cdr:y>0.04708</cdr:y>
    </cdr:from>
    <cdr:to>
      <cdr:x>0.97576</cdr:x>
      <cdr:y>0.53809</cdr:y>
    </cdr:to>
    <cdr:sp macro="" textlink="">
      <cdr:nvSpPr>
        <cdr:cNvPr id="3" name="Suorakulmio 2"/>
        <cdr:cNvSpPr/>
      </cdr:nvSpPr>
      <cdr:spPr>
        <a:xfrm xmlns:a="http://schemas.openxmlformats.org/drawingml/2006/main">
          <a:off x="5524651" y="203369"/>
          <a:ext cx="5021083" cy="212097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i-FI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E6C163-EB8B-7E45-969D-1414387CBA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34C23-4E9D-7E4F-8984-7A57116D9C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D1522-EBFB-E740-8220-72015B54434F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07E79-0743-9A4E-82CB-BE698FE8D6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27EBC-531A-EC4A-9540-5D6EDA774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DFF0C-23FB-3D47-8D32-D7658DF198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29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5E722-2088-594E-B6DE-5F6385BC0A10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E15BA-1A23-D947-9DBA-49FB488C97D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65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FAF19-21EC-BE42-8CD4-9E35C5CD8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2598" y="3342065"/>
            <a:ext cx="5791202" cy="1616318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FBB34-7AEF-0D42-8FE0-766CC04D7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9650" y="5404023"/>
            <a:ext cx="3490845" cy="827881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>
                <a:latin typeface="Myriad Pro Semibold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0B4A3-34BF-3B42-84C8-671327FF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C0583-5CFE-9C4B-BC6A-360BC21F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421EC-ADD2-6543-90BA-45154B80F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60C44A-8B8A-C64B-B282-B2E6A0BE65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93695" y="5404024"/>
            <a:ext cx="2160105" cy="82788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defRPr b="1" i="0">
                <a:latin typeface="Myriad Pro Semibold" panose="020B0503030403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B0C3C31-B7EC-7844-8A10-E0462BAB25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89" y="636362"/>
            <a:ext cx="4886322" cy="55852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8FFFA5-D71B-9748-B0BA-D31C628AA3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557000" y="635000"/>
            <a:ext cx="635000" cy="5588000"/>
          </a:xfrm>
          <a:prstGeom prst="rect">
            <a:avLst/>
          </a:prstGeom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798E66B9-AF33-7F46-BF15-E6C6C09C8A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513704" y="780019"/>
            <a:ext cx="2300963" cy="230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5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pPr/>
              <a:t>3.6.2021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41885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04027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 dirty="0" smtClean="0"/>
              <a:t>Muokkaa tekstin perustyylejä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928572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0138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3537"/>
            <a:ext cx="9331425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BD86E45-3990-8C41-BC33-6BDA229D40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997075"/>
            <a:ext cx="12192000" cy="48609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100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63E5C31-2334-524E-8E33-9C7D15606053}"/>
              </a:ext>
            </a:extLst>
          </p:cNvPr>
          <p:cNvSpPr/>
          <p:nvPr userDrawn="1"/>
        </p:nvSpPr>
        <p:spPr>
          <a:xfrm>
            <a:off x="546652" y="711821"/>
            <a:ext cx="10521841" cy="50800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669" y="823981"/>
            <a:ext cx="9331425" cy="35987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E176F6A-01A6-934C-8D67-45342515AD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46652" y="1700213"/>
            <a:ext cx="10807148" cy="43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D2AF91DE-F1F2-C648-8839-8281FD2DD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5013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6652" y="6356350"/>
            <a:ext cx="2743200" cy="365125"/>
          </a:xfrm>
        </p:spPr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2367278"/>
            <a:ext cx="4227129" cy="804322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9FA8AB-BB8B-FC4A-AF5D-635FF05DC1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23500" y="491783"/>
            <a:ext cx="1415429" cy="14154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A52BF82-C81F-0C4A-A82D-82CB307EC7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784230" y="2809622"/>
            <a:ext cx="5803898" cy="2889756"/>
          </a:xfrm>
          <a:prstGeom prst="rect">
            <a:avLst/>
          </a:prstGeom>
        </p:spPr>
      </p:pic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D9336C4-E310-BA4B-A124-ED4F9F01C8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4137706"/>
            <a:ext cx="4246562" cy="12525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12D131F-40A5-7E4C-BE29-21F2CD793E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652" y="3393375"/>
            <a:ext cx="4246562" cy="466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3FFDB904-AAFE-B246-99E3-E5C227AF87B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97749" y="743884"/>
            <a:ext cx="2576514" cy="911225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583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7DA5-A0C9-1546-A846-5A051283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877508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128CF5-6F1F-A342-BE32-9924394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B1B62-A26C-204B-8676-FD624DF0F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ACD7A-47DF-2543-9E2E-F30E90C7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732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AF49E-4591-9A48-8C26-07811A851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727E1-70F4-F441-A512-427448F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B88B-353C-AA4B-BB7C-844EF064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434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icture Placeholder 24">
            <a:extLst>
              <a:ext uri="{FF2B5EF4-FFF2-40B4-BE49-F238E27FC236}">
                <a16:creationId xmlns:a16="http://schemas.microsoft.com/office/drawing/2014/main" id="{44825299-1CBC-8E49-8EA6-1AD20B4261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3404" y="640821"/>
            <a:ext cx="4860396" cy="5504804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727F43-1C8F-B34C-95DC-3285FA52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640821"/>
            <a:ext cx="5765526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B7F56288-4DF8-1C44-A834-6C9DA451A8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6652" y="2365513"/>
            <a:ext cx="5765526" cy="3780112"/>
          </a:xfrm>
          <a:prstGeom prst="rect">
            <a:avLst/>
          </a:prstGeom>
        </p:spPr>
        <p:txBody>
          <a:bodyPr>
            <a:normAutofit/>
          </a:bodyPr>
          <a:lstStyle>
            <a:lvl1pPr marL="274638" indent="-274638">
              <a:lnSpc>
                <a:spcPct val="100000"/>
              </a:lnSpc>
              <a:spcBef>
                <a:spcPts val="0"/>
              </a:spcBef>
              <a:buClr>
                <a:srgbClr val="53565A"/>
              </a:buClr>
              <a:buFont typeface="Arial" panose="020B0604020202020204" pitchFamily="34" charset="0"/>
              <a:buChar char="•"/>
              <a:tabLst/>
              <a:defRPr sz="30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64AD0898-3F5B-174A-B937-25407F4E96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667998" y="437322"/>
            <a:ext cx="1082399" cy="1082399"/>
          </a:xfrm>
          <a:prstGeom prst="rect">
            <a:avLst/>
          </a:prstGeom>
          <a:blipFill dpi="0"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9020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769" y="3886328"/>
            <a:ext cx="10787271" cy="1981072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Tx/>
              <a:buSzTx/>
              <a:buFont typeface="Arial" panose="020B0604020202020204" pitchFamily="34" charset="0"/>
              <a:buNone/>
              <a:tabLst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mtClean="0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99102C7-DACE-EA43-979B-DADCB8F552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36888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18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BCC6-270D-3A4D-B2E2-7BA56A80D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529" y="2063115"/>
            <a:ext cx="6564312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i="0">
                <a:solidFill>
                  <a:schemeClr val="tx2"/>
                </a:solidFill>
                <a:latin typeface="Myriad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FC17A-C13B-EA4B-A13F-D71D70E29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2B73A-2FF0-4A4E-928B-83ACA743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81960-CB85-5A4C-8D63-CDE4529F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CA3E203-1029-D44A-99C7-E993FE8457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6529" y="3820206"/>
            <a:ext cx="6564312" cy="12525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F8D21BF8-F2EB-5947-A907-38C3241FC0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28651" y="1397654"/>
            <a:ext cx="4070991" cy="407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1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D3A2109-DA11-3742-983D-F38B49A20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7B765B0-6361-C04D-ADC5-B6CEF6BA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476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6213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4"/>
            <a:ext cx="9679743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5F580E7-BB1C-1D49-A3CF-7CD1DBB0C7F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94413" y="1825625"/>
            <a:ext cx="5259387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68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CC2B74-5380-1D42-B8B4-5220FCC2236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46100" y="1825625"/>
            <a:ext cx="5259387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AB2B32-9E63-1B46-A1A3-79427135D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1" y="365125"/>
            <a:ext cx="9679743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4D815D6-5497-F04E-8A79-7628C007DCD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4413" y="1825625"/>
            <a:ext cx="5259387" cy="432000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465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5C684-7AC9-ED43-B448-F5920351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ADB1B-39C6-774B-BBCF-17B9E8A8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10F23-E718-A648-8574-9CCFF5C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49495B-9441-1B47-BE43-E3F25B5E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2" y="365124"/>
            <a:ext cx="4550227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7937AF5-84C7-1D47-A241-1F1E34DA7B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8878" y="0"/>
            <a:ext cx="5725886" cy="68580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F540-8024-5145-97FC-BB923D7814D6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19802" y="1825625"/>
            <a:ext cx="5333998" cy="4320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87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0C9030-3BCE-4A41-BFEB-070A48CF075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47688" y="1826255"/>
            <a:ext cx="3381887" cy="4320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2C256-48C1-C245-998A-D7A2CF1B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DF49-1446-7B45-AC41-8120F8712E53}" type="datetimeFigureOut">
              <a:rPr lang="fi-FI" smtClean="0"/>
              <a:t>3.6.2021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178E-AE4B-9E4E-829F-B50E365C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B95B-9D99-B948-B3F0-A1E3541E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5956-C45A-444E-9050-E8F36A74410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7DB8ED5-B92F-0249-8E3C-61B08A9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071" y="365124"/>
            <a:ext cx="9331425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A4DB7C0-E531-734B-9056-1CD73BAD244F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41885" y="1825625"/>
            <a:ext cx="3381887" cy="4320000"/>
          </a:xfrm>
          <a:noFill/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9D533FA-5F8C-4946-9906-7EC87BB29C9B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7971913" y="1825625"/>
            <a:ext cx="3381887" cy="4320000"/>
          </a:xfrm>
        </p:spPr>
        <p:txBody>
          <a:bodyPr>
            <a:no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1922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78044F-95F2-E445-A88A-0815BC56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65125"/>
            <a:ext cx="99201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6E47D-7C73-5C47-8FE0-2B25D1662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652" y="1825625"/>
            <a:ext cx="10807148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F4DBD-BBE0-A142-A8D1-95B04D13D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66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  <a:cs typeface="Myanmar Text" panose="020B0502040204020203" pitchFamily="34" charset="0"/>
              </a:defRPr>
            </a:lvl1pPr>
          </a:lstStyle>
          <a:p>
            <a:fld id="{A415DF49-1446-7B45-AC41-8120F8712E53}" type="datetimeFigureOut">
              <a:rPr lang="fi-FI" smtClean="0"/>
              <a:pPr/>
              <a:t>3.6.2021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61BD8-74BD-5C40-B7D2-3018038BC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027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 i="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B8818-FFCB-F449-9F4B-0A4ADD2FE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63471" y="6356350"/>
            <a:ext cx="490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 i="0">
                <a:solidFill>
                  <a:schemeClr val="accent3"/>
                </a:solidFill>
                <a:latin typeface="Myriad Pro Semibold" panose="020B0503030403020204" pitchFamily="34" charset="0"/>
              </a:defRPr>
            </a:lvl1pPr>
          </a:lstStyle>
          <a:p>
            <a:fld id="{F6975956-C45A-444E-9050-E8F36A74410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800955-ADED-B24B-82BF-459B09506D9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10667998" y="437322"/>
            <a:ext cx="1082399" cy="108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60" r:id="rId4"/>
    <p:sldLayoutId id="2147483661" r:id="rId5"/>
    <p:sldLayoutId id="2147483663" r:id="rId6"/>
    <p:sldLayoutId id="2147483670" r:id="rId7"/>
    <p:sldLayoutId id="2147483664" r:id="rId8"/>
    <p:sldLayoutId id="2147483666" r:id="rId9"/>
    <p:sldLayoutId id="2147483671" r:id="rId10"/>
    <p:sldLayoutId id="2147483667" r:id="rId11"/>
    <p:sldLayoutId id="2147483668" r:id="rId12"/>
    <p:sldLayoutId id="2147483669" r:id="rId13"/>
    <p:sldLayoutId id="2147483654" r:id="rId14"/>
    <p:sldLayoutId id="2147483655" r:id="rId15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None/>
        <a:defRPr sz="3400" b="1" i="0" kern="1200">
          <a:solidFill>
            <a:schemeClr val="accent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None/>
        <a:defRPr sz="24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1pPr>
      <a:lvl2pPr marL="8001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2pPr>
      <a:lvl3pPr marL="125730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20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3pPr>
      <a:lvl4pPr marL="16573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4pPr>
      <a:lvl5pPr marL="2114550" indent="-21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tabLst/>
        <a:defRPr sz="1600" b="0" i="0" kern="1200">
          <a:solidFill>
            <a:schemeClr val="accent3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Kehittämistarpeiden kooste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Sosiaali</a:t>
            </a:r>
            <a:r>
              <a:rPr lang="fi-FI" dirty="0"/>
              <a:t>- ja terveysministeriön tehtävänä on </a:t>
            </a:r>
            <a:r>
              <a:rPr lang="fi-FI" dirty="0" err="1"/>
              <a:t>sosiaali</a:t>
            </a:r>
            <a:r>
              <a:rPr lang="fi-FI" dirty="0"/>
              <a:t>- ja terveydenhuollon toimialan tiedonhallinnan yleinen suunnittelu, ohjaus ja valvonta sekä merkittävien valtakunnallisten hankkeiden rahoitus. 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Tätä </a:t>
            </a:r>
            <a:r>
              <a:rPr lang="fi-FI" dirty="0"/>
              <a:t>varten kokoamme sidosryhmien näkemyksiä </a:t>
            </a:r>
            <a:r>
              <a:rPr lang="fi-FI" dirty="0" err="1"/>
              <a:t>sosiaali</a:t>
            </a:r>
            <a:r>
              <a:rPr lang="fi-FI" dirty="0"/>
              <a:t>- ja terveydenhuollon </a:t>
            </a:r>
            <a:r>
              <a:rPr lang="fi-FI" dirty="0" smtClean="0"/>
              <a:t>tiedonhallinnan tilasta, muutossuunnista </a:t>
            </a:r>
            <a:r>
              <a:rPr lang="fi-FI" dirty="0"/>
              <a:t>ja </a:t>
            </a:r>
            <a:r>
              <a:rPr lang="fi-FI" dirty="0" err="1"/>
              <a:t>digitalisaation</a:t>
            </a:r>
            <a:r>
              <a:rPr lang="fi-FI" dirty="0"/>
              <a:t> tuomista mahdollisuuksista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Pohjana kehittämispolkujen ja tavoitetilojen päivitykseen.</a:t>
            </a:r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50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6651" y="365125"/>
            <a:ext cx="9899676" cy="124725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Aseta tärkeysjärjestykseen (1 – 20) missä kohteissa valtakunnallinen kehittämistyö ja yhteiset toteutukset olisivat tärkeimpiä (vastausten käänteiset keskiarvot)</a:t>
            </a:r>
            <a:endParaRPr lang="fi-FI" dirty="0"/>
          </a:p>
        </p:txBody>
      </p:sp>
      <p:graphicFrame>
        <p:nvGraphicFramePr>
          <p:cNvPr id="5" name="Kaavi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326687"/>
              </p:ext>
            </p:extLst>
          </p:nvPr>
        </p:nvGraphicFramePr>
        <p:xfrm>
          <a:off x="546650" y="1758950"/>
          <a:ext cx="10878731" cy="479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0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Koko aineisto (n = 83): Kehittämiskohteet tärkeysjärjestys (</a:t>
            </a:r>
            <a:r>
              <a:rPr lang="fi-FI" dirty="0"/>
              <a:t>top </a:t>
            </a:r>
            <a:r>
              <a:rPr lang="fi-FI" dirty="0" smtClean="0"/>
              <a:t>13, ka &gt; 9,8) ja valtakunnallinen kehittämisyhteistyö ja yhteiset toteutukset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569347"/>
              </p:ext>
            </p:extLst>
          </p:nvPr>
        </p:nvGraphicFramePr>
        <p:xfrm>
          <a:off x="546100" y="1825625"/>
          <a:ext cx="108077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624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6651" y="365124"/>
            <a:ext cx="10186004" cy="1325563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Kehittämistarpeiden </a:t>
            </a: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kooste</a:t>
            </a:r>
            <a:b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fi-FI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>
            <a:off x="560535" y="5589246"/>
            <a:ext cx="10396728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/>
          <p:cNvSpPr txBox="1"/>
          <p:nvPr/>
        </p:nvSpPr>
        <p:spPr>
          <a:xfrm>
            <a:off x="761703" y="5617940"/>
            <a:ext cx="107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2"/>
                </a:solidFill>
              </a:rPr>
              <a:t>Helmikuu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3473623" y="5617940"/>
            <a:ext cx="114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2"/>
                </a:solidFill>
              </a:rPr>
              <a:t>Maaliskuu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6249663" y="5617940"/>
            <a:ext cx="104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2"/>
                </a:solidFill>
              </a:rPr>
              <a:t>Huhtikuu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8927407" y="5617940"/>
            <a:ext cx="1083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2"/>
                </a:solidFill>
              </a:rPr>
              <a:t>Toukokuu</a:t>
            </a:r>
          </a:p>
        </p:txBody>
      </p:sp>
      <p:sp>
        <p:nvSpPr>
          <p:cNvPr id="11" name="Viisikulmio 10"/>
          <p:cNvSpPr/>
          <p:nvPr/>
        </p:nvSpPr>
        <p:spPr>
          <a:xfrm>
            <a:off x="415636" y="2994660"/>
            <a:ext cx="11369963" cy="2459736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5" name="Suorakulmio 14"/>
          <p:cNvSpPr/>
          <p:nvPr/>
        </p:nvSpPr>
        <p:spPr>
          <a:xfrm>
            <a:off x="563626" y="3691656"/>
            <a:ext cx="1618488" cy="969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 smtClean="0">
                <a:solidFill>
                  <a:schemeClr val="tx2"/>
                </a:solidFill>
              </a:rPr>
              <a:t>Sote</a:t>
            </a:r>
            <a:r>
              <a:rPr lang="fi-FI" sz="1600" dirty="0" smtClean="0">
                <a:solidFill>
                  <a:schemeClr val="tx2"/>
                </a:solidFill>
              </a:rPr>
              <a:t>-tiedonhallinnan</a:t>
            </a:r>
          </a:p>
          <a:p>
            <a:pPr algn="ctr"/>
            <a:r>
              <a:rPr lang="fi-FI" sz="1600" dirty="0" smtClean="0">
                <a:solidFill>
                  <a:schemeClr val="tx2"/>
                </a:solidFill>
              </a:rPr>
              <a:t>yhteistyöryhmä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16" name="Suorakulmio 15"/>
          <p:cNvSpPr/>
          <p:nvPr/>
        </p:nvSpPr>
        <p:spPr>
          <a:xfrm>
            <a:off x="2459835" y="3717913"/>
            <a:ext cx="1455442" cy="969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err="1" smtClean="0">
                <a:solidFill>
                  <a:schemeClr val="tx2"/>
                </a:solidFill>
              </a:rPr>
              <a:t>STM:n</a:t>
            </a:r>
            <a:r>
              <a:rPr lang="fi-FI" sz="1600" dirty="0" smtClean="0">
                <a:solidFill>
                  <a:schemeClr val="tx2"/>
                </a:solidFill>
              </a:rPr>
              <a:t> osastot Digiellipsi</a:t>
            </a:r>
            <a:endParaRPr lang="fi-FI" sz="1600" dirty="0">
              <a:solidFill>
                <a:schemeClr val="tx2"/>
              </a:solidFill>
            </a:endParaRPr>
          </a:p>
        </p:txBody>
      </p:sp>
      <p:cxnSp>
        <p:nvCxnSpPr>
          <p:cNvPr id="18" name="Suora nuoliyhdysviiva 17"/>
          <p:cNvCxnSpPr/>
          <p:nvPr/>
        </p:nvCxnSpPr>
        <p:spPr>
          <a:xfrm>
            <a:off x="2183320" y="4169056"/>
            <a:ext cx="266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orakulmio 18"/>
          <p:cNvSpPr/>
          <p:nvPr/>
        </p:nvSpPr>
        <p:spPr>
          <a:xfrm>
            <a:off x="4218774" y="3494855"/>
            <a:ext cx="1471620" cy="1459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tx2"/>
                </a:solidFill>
              </a:rPr>
              <a:t>Tilaisuudet: Suuntaviivat nyt, ICT-toimittaja-tilaisuus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3" name="Suorakulmio 22"/>
          <p:cNvSpPr/>
          <p:nvPr/>
        </p:nvSpPr>
        <p:spPr>
          <a:xfrm>
            <a:off x="6039888" y="3697066"/>
            <a:ext cx="1313187" cy="9692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tx2"/>
                </a:solidFill>
              </a:rPr>
              <a:t>Kysely sidosryhmille</a:t>
            </a:r>
            <a:endParaRPr lang="fi-FI" dirty="0">
              <a:solidFill>
                <a:schemeClr val="tx2"/>
              </a:solidFill>
            </a:endParaRPr>
          </a:p>
        </p:txBody>
      </p:sp>
      <p:cxnSp>
        <p:nvCxnSpPr>
          <p:cNvPr id="25" name="Suora nuoliyhdysviiva 24"/>
          <p:cNvCxnSpPr/>
          <p:nvPr/>
        </p:nvCxnSpPr>
        <p:spPr>
          <a:xfrm>
            <a:off x="3915277" y="4169056"/>
            <a:ext cx="3196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uorakulmio 26"/>
          <p:cNvSpPr/>
          <p:nvPr/>
        </p:nvSpPr>
        <p:spPr>
          <a:xfrm>
            <a:off x="7698203" y="3684424"/>
            <a:ext cx="1695179" cy="96926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b="1" dirty="0" smtClean="0">
                <a:solidFill>
                  <a:schemeClr val="tx2"/>
                </a:solidFill>
              </a:rPr>
              <a:t>Kehittämistarpeiden </a:t>
            </a:r>
            <a:r>
              <a:rPr lang="fi-FI" sz="1400" b="1" dirty="0">
                <a:solidFill>
                  <a:schemeClr val="tx2"/>
                </a:solidFill>
              </a:rPr>
              <a:t>kooste</a:t>
            </a:r>
            <a:endParaRPr lang="fi-FI" sz="1600" b="1" dirty="0">
              <a:solidFill>
                <a:schemeClr val="tx2"/>
              </a:solidFill>
            </a:endParaRPr>
          </a:p>
        </p:txBody>
      </p:sp>
      <p:cxnSp>
        <p:nvCxnSpPr>
          <p:cNvPr id="29" name="Suora nuoliyhdysviiva 28"/>
          <p:cNvCxnSpPr/>
          <p:nvPr/>
        </p:nvCxnSpPr>
        <p:spPr>
          <a:xfrm flipV="1">
            <a:off x="7360621" y="4169056"/>
            <a:ext cx="330036" cy="5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>
            <a:off x="5698161" y="4166500"/>
            <a:ext cx="3229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kstiruutu 2"/>
          <p:cNvSpPr txBox="1"/>
          <p:nvPr/>
        </p:nvSpPr>
        <p:spPr>
          <a:xfrm>
            <a:off x="553288" y="1825537"/>
            <a:ext cx="9871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Toteutus H1-2/2021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Alustava suunnitelma</a:t>
            </a:r>
            <a:endParaRPr lang="fi-FI" dirty="0"/>
          </a:p>
        </p:txBody>
      </p:sp>
      <p:sp>
        <p:nvSpPr>
          <p:cNvPr id="26" name="Suorakulmio 25"/>
          <p:cNvSpPr/>
          <p:nvPr/>
        </p:nvSpPr>
        <p:spPr>
          <a:xfrm>
            <a:off x="9661954" y="3689604"/>
            <a:ext cx="1504483" cy="969264"/>
          </a:xfrm>
          <a:prstGeom prst="rect">
            <a:avLst/>
          </a:prstGeom>
          <a:solidFill>
            <a:schemeClr val="bg1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tx2"/>
                </a:solidFill>
              </a:rPr>
              <a:t>Kehittämispolkujen ja tavoitetilojen päivitys alkaa.</a:t>
            </a:r>
            <a:endParaRPr lang="fi-FI" sz="1400" b="1" dirty="0">
              <a:solidFill>
                <a:schemeClr val="tx2"/>
              </a:solidFill>
            </a:endParaRPr>
          </a:p>
        </p:txBody>
      </p:sp>
      <p:cxnSp>
        <p:nvCxnSpPr>
          <p:cNvPr id="5" name="Suora nuoliyhdysviiva 4"/>
          <p:cNvCxnSpPr>
            <a:endCxn id="26" idx="1"/>
          </p:cNvCxnSpPr>
          <p:nvPr/>
        </p:nvCxnSpPr>
        <p:spPr>
          <a:xfrm>
            <a:off x="9393382" y="4174236"/>
            <a:ext cx="2685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8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Kysely </a:t>
            </a:r>
            <a:r>
              <a:rPr lang="fi-FI" dirty="0" err="1"/>
              <a:t>Sosiaali</a:t>
            </a:r>
            <a:r>
              <a:rPr lang="fi-FI" dirty="0"/>
              <a:t>- ja terveydenhuollon </a:t>
            </a:r>
            <a:r>
              <a:rPr lang="fi-FI" dirty="0" err="1"/>
              <a:t>digitalisaation</a:t>
            </a:r>
            <a:r>
              <a:rPr lang="fi-FI" dirty="0"/>
              <a:t> ja tiedonhallinnan kehittämistarpeiden priorisoinnista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41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Kyselyn taustaa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6651" y="2090747"/>
            <a:ext cx="10807148" cy="4320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Tavoite: Kyselyn </a:t>
            </a:r>
            <a:r>
              <a:rPr lang="fi-FI" dirty="0"/>
              <a:t>avulla saatavaa tietoa käytetään hyväksi </a:t>
            </a:r>
            <a:r>
              <a:rPr lang="fi-FI" dirty="0" err="1"/>
              <a:t>sosiaali</a:t>
            </a:r>
            <a:r>
              <a:rPr lang="fi-FI" dirty="0"/>
              <a:t>- ja terveydenhuollon </a:t>
            </a:r>
            <a:r>
              <a:rPr lang="fi-FI" dirty="0" err="1"/>
              <a:t>digitalisaation</a:t>
            </a:r>
            <a:r>
              <a:rPr lang="fi-FI" dirty="0"/>
              <a:t> ja tiedonhallinnan kehittämispolkujen laatimisessa sekä </a:t>
            </a:r>
            <a:r>
              <a:rPr lang="fi-FI" dirty="0" err="1"/>
              <a:t>Sosiaali</a:t>
            </a:r>
            <a:r>
              <a:rPr lang="fi-FI" dirty="0"/>
              <a:t>- ja terveysministeriön kehittämisresurssien suuntaamiseen. 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Toteutus:</a:t>
            </a:r>
          </a:p>
          <a:p>
            <a:pPr marL="1143000" lvl="1" indent="-342900"/>
            <a:r>
              <a:rPr lang="fi-FI" dirty="0" smtClean="0"/>
              <a:t>Toteutettiin </a:t>
            </a:r>
            <a:r>
              <a:rPr lang="fi-FI" dirty="0" err="1" smtClean="0"/>
              <a:t>Webropolilla</a:t>
            </a:r>
            <a:endParaRPr lang="fi-FI" dirty="0" smtClean="0"/>
          </a:p>
          <a:p>
            <a:pPr marL="1143000" lvl="1" indent="-342900"/>
            <a:r>
              <a:rPr lang="fi-FI" dirty="0"/>
              <a:t>Vastausaika: 12.4. – 30.4.2021 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Kohderyhmät ja tiedottaminen:</a:t>
            </a:r>
          </a:p>
          <a:p>
            <a:pPr marL="1143000" lvl="1" indent="-342900"/>
            <a:r>
              <a:rPr lang="fi-FI" dirty="0" smtClean="0"/>
              <a:t>Kaikille avoin. </a:t>
            </a:r>
            <a:r>
              <a:rPr lang="fi-FI" dirty="0" err="1" smtClean="0"/>
              <a:t>STM:n</a:t>
            </a:r>
            <a:r>
              <a:rPr lang="fi-FI" dirty="0" smtClean="0"/>
              <a:t> sivuilla ajankohtaista-uutinen. </a:t>
            </a:r>
            <a:r>
              <a:rPr lang="fi-FI" dirty="0" err="1" smtClean="0"/>
              <a:t>Sote</a:t>
            </a:r>
            <a:r>
              <a:rPr lang="fi-FI" dirty="0" smtClean="0"/>
              <a:t>-uudistuksen uutiskirjeessä uutinen</a:t>
            </a:r>
          </a:p>
          <a:p>
            <a:pPr marL="1143000" lvl="1" indent="-342900"/>
            <a:r>
              <a:rPr lang="fi-FI" dirty="0" smtClean="0"/>
              <a:t>Kuntien/kuntayhtymien/sairaanhoitopiirien kirjaamoiden kautta kohderyhmä </a:t>
            </a:r>
            <a:r>
              <a:rPr lang="fi-FI" dirty="0" err="1" smtClean="0"/>
              <a:t>sosiaali</a:t>
            </a:r>
            <a:r>
              <a:rPr lang="fi-FI" dirty="0" smtClean="0"/>
              <a:t>- ja terveydenhuollon keskeiset toimijat </a:t>
            </a:r>
          </a:p>
          <a:p>
            <a:pPr marL="1143000" lvl="1" indent="-342900"/>
            <a:r>
              <a:rPr lang="fi-FI" dirty="0" smtClean="0"/>
              <a:t>Hyvinvointiala HALI ry, SOSTE Suomen </a:t>
            </a:r>
            <a:r>
              <a:rPr lang="fi-FI" dirty="0" err="1" smtClean="0"/>
              <a:t>sosiaali</a:t>
            </a:r>
            <a:r>
              <a:rPr lang="fi-FI" dirty="0" smtClean="0"/>
              <a:t> ja terveys ry, Teknologiateollisuus, Lääkäripalveluyritykset ry välittivät omille jäsenilleen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7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Koko aineisto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7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Vastaukset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Vastauksia yhteensä 83, joista yksi vastaus ruotsinkieliseen kyselyyn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Organisaation virallista kantaa edusti 38 vastausta = 46 % vastaajista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Henkilökohtaista asiantuntijanäkemystä edusti 45 vastausta = 54 % vastaajista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35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Organisaation tyyppi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401" y="2016435"/>
            <a:ext cx="10765087" cy="3679827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771401" y="5794807"/>
            <a:ext cx="9305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* Vastaajia mm. maakuntien liitot, edunvalvontajärjestöt, </a:t>
            </a:r>
            <a:r>
              <a:rPr lang="fi-FI" dirty="0" err="1" smtClean="0"/>
              <a:t>STM:n</a:t>
            </a:r>
            <a:r>
              <a:rPr lang="fi-FI" dirty="0" smtClean="0"/>
              <a:t> hallinnonalan kansalliset toimijat, yksittäiset asiantuntijat.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2096652" y="49415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*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67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Kehittämiskohteet: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dirty="0" err="1"/>
              <a:t>Sote</a:t>
            </a:r>
            <a:r>
              <a:rPr lang="fi-FI" dirty="0"/>
              <a:t>-uudistuksen kannalta välttämättömät ICT-muutokset (mm. perustietotekniikka, käytönhallinta, rekisterimuutokset)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Asukkaan digitaalisten palvelujen kehittäminen (mm. ajanvaraus, yhteydenotto, </a:t>
            </a:r>
            <a:r>
              <a:rPr lang="fi-FI" dirty="0" smtClean="0"/>
              <a:t>itsearvioinnit</a:t>
            </a:r>
            <a:r>
              <a:rPr lang="fi-FI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Asukkaan itse tuottamien tietojen hyödyntäminen palveluissa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Asiakaspalautteen keräämisen kehittäminen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Sosiaalihuollon asiakastietojen yhteiset tietorakenteet ja Kanta-liittymiset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Terveydenhuollon potilastietojen uudet tietorakenteet ja Kanta-toteutukset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Asiakas- ja potilastietojen liikkuvuuden varmistaminen julkisen, yksityisen ja </a:t>
            </a:r>
            <a:r>
              <a:rPr lang="fi-FI" dirty="0" smtClean="0"/>
              <a:t>työterveyshuollon </a:t>
            </a:r>
            <a:r>
              <a:rPr lang="fi-FI" dirty="0"/>
              <a:t>toimijoiden välillä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Ajantasainen järjestelmäriippumaton valtakunnallinen lääkityslista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Kanta-tietojen hyödynnettävyyttä edistävät toimet (esim. yhteenvedot)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Tietojen yhteiskäyttö SOTE-integroiduissa palveluissa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Asiakas- ja potilastietojen välittäminen muille viranomaisille (esim. todistusten ja lausuntojen välitys, moniammatillinen yhteistyö viranomaisten välillä)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Asiakas- ja palveluohjauksen digitaalisten ratkaisujen kehittäminen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Osatyökykyisten ja kuntoutuspalveluiden tiedonhallinnan kehittäminen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Terveystietojen välittäminen toisiin EU-maihin (esim. eurooppalainen lääkemääräys, potilasyhteenveto)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Alueellisen tietojohtamisen kehittäminen järjestämistehtävän tueksi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Valtakunnallisen tilastoinnin ja seurannan kehittäminen SOTE-ohjauksen ja </a:t>
            </a:r>
            <a:r>
              <a:rPr lang="fi-FI" dirty="0" smtClean="0"/>
              <a:t>arvioinnin </a:t>
            </a:r>
            <a:r>
              <a:rPr lang="fi-FI" dirty="0"/>
              <a:t>tueksi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Valtakunnallisten laaturekistereiden käyttöönotto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TKI-toiminnan tiedonhallinnan kehittäminen ja toisiolain toimeenpano (esim. tieto-pyyntöihin vastaaminen, tietoturvallisen käyttöympäristön rakentaminen)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Osaamiskeskuksiin liittyvän tiedonhallinnan kehittäminen (genomikeskus, </a:t>
            </a:r>
            <a:r>
              <a:rPr lang="fi-FI" dirty="0" smtClean="0"/>
              <a:t>syöpäkeskus</a:t>
            </a:r>
            <a:r>
              <a:rPr lang="fi-FI" dirty="0"/>
              <a:t>, biopankit, neurokeskus, lääkekehityskeskus)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Tukipalveluiden tiedonhallinnan kehittäminen (asiakasmaksukaton seuranta, palvelu-setelit, henkilökohtaiset budjetit)</a:t>
            </a:r>
          </a:p>
        </p:txBody>
      </p:sp>
    </p:spTree>
    <p:extLst>
      <p:ext uri="{BB962C8B-B14F-4D97-AF65-F5344CB8AC3E}">
        <p14:creationId xmlns:p14="http://schemas.microsoft.com/office/powerpoint/2010/main" val="25392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6651" y="365124"/>
            <a:ext cx="10518130" cy="132556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Aseta </a:t>
            </a:r>
            <a:r>
              <a:rPr lang="fi-FI" dirty="0" err="1" smtClean="0"/>
              <a:t>digitalisaation</a:t>
            </a:r>
            <a:r>
              <a:rPr lang="fi-FI" dirty="0" smtClean="0"/>
              <a:t> ja tiedonhallinnan kehittämiskohteet tärkeysjärjestykseen organisaation kannalta (1 – 20) </a:t>
            </a:r>
            <a:br>
              <a:rPr lang="fi-FI" dirty="0" smtClean="0"/>
            </a:br>
            <a:r>
              <a:rPr lang="fi-FI" dirty="0" smtClean="0"/>
              <a:t>(vastausten käänteiset keskiarvot) </a:t>
            </a:r>
            <a:endParaRPr lang="fi-FI" dirty="0"/>
          </a:p>
        </p:txBody>
      </p:sp>
      <p:graphicFrame>
        <p:nvGraphicFramePr>
          <p:cNvPr id="6" name="Kaavi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534260"/>
              </p:ext>
            </p:extLst>
          </p:nvPr>
        </p:nvGraphicFramePr>
        <p:xfrm>
          <a:off x="546651" y="1833706"/>
          <a:ext cx="10583167" cy="487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26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STM_colors_060519">
      <a:dk1>
        <a:srgbClr val="000000"/>
      </a:dk1>
      <a:lt1>
        <a:srgbClr val="FFFFFF"/>
      </a:lt1>
      <a:dk2>
        <a:srgbClr val="535659"/>
      </a:dk2>
      <a:lt2>
        <a:srgbClr val="E7E6E6"/>
      </a:lt2>
      <a:accent1>
        <a:srgbClr val="F0AB00"/>
      </a:accent1>
      <a:accent2>
        <a:srgbClr val="888B8D"/>
      </a:accent2>
      <a:accent3>
        <a:srgbClr val="53565A"/>
      </a:accent3>
      <a:accent4>
        <a:srgbClr val="642667"/>
      </a:accent4>
      <a:accent5>
        <a:srgbClr val="008C95"/>
      </a:accent5>
      <a:accent6>
        <a:srgbClr val="0562C1"/>
      </a:accent6>
      <a:hlink>
        <a:srgbClr val="F0AB00"/>
      </a:hlink>
      <a:folHlink>
        <a:srgbClr val="6325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C9D8D17-8E03-634D-BDDC-249F10419F8B}" vid="{4E79E4C6-D7E7-714B-96F9-C2DEFB06DB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51F54FC202DAD43878F0CF56643F1D6" ma:contentTypeVersion="1" ma:contentTypeDescription="Luo uusi asiakirja." ma:contentTypeScope="" ma:versionID="93895425cd5315f95b4e1f4dc2eacd40">
  <xsd:schema xmlns:xsd="http://www.w3.org/2001/XMLSchema" xmlns:xs="http://www.w3.org/2001/XMLSchema" xmlns:p="http://schemas.microsoft.com/office/2006/metadata/properties" xmlns:ns2="46b291a6-5e42-4e24-88c9-be595bdf1455" targetNamespace="http://schemas.microsoft.com/office/2006/metadata/properties" ma:root="true" ma:fieldsID="78945516c4f64d75c6b46b00a4122365" ns2:_="">
    <xsd:import namespace="46b291a6-5e42-4e24-88c9-be595bdf145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b291a6-5e42-4e24-88c9-be595bdf14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A76A62-9C13-4C8E-86BD-F418C5A8D2B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46b291a6-5e42-4e24-88c9-be595bdf145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7D89BD-6E24-4954-BBE2-3D69C225DD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41A21B-CE8D-421E-9F98-4CCDFB2AA2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b291a6-5e42-4e24-88c9-be595bdf1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STM_16_9_masterpohja_2019_FI</Template>
  <TotalTime>3258</TotalTime>
  <Words>492</Words>
  <Application>Microsoft Office PowerPoint</Application>
  <PresentationFormat>Laajakuva</PresentationFormat>
  <Paragraphs>87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Calibri</vt:lpstr>
      <vt:lpstr>Myanmar Text</vt:lpstr>
      <vt:lpstr>Myriad Pro</vt:lpstr>
      <vt:lpstr>Myriad Pro Semibold</vt:lpstr>
      <vt:lpstr>Office-teema</vt:lpstr>
      <vt:lpstr>Kehittämistarpeiden kooste</vt:lpstr>
      <vt:lpstr>Kehittämistarpeiden kooste </vt:lpstr>
      <vt:lpstr>PowerPoint-esitys</vt:lpstr>
      <vt:lpstr>Kyselyn taustaa</vt:lpstr>
      <vt:lpstr>Koko aineisto </vt:lpstr>
      <vt:lpstr>Vastaukset</vt:lpstr>
      <vt:lpstr>Organisaation tyyppi</vt:lpstr>
      <vt:lpstr>Kehittämiskohteet:</vt:lpstr>
      <vt:lpstr>Aseta digitalisaation ja tiedonhallinnan kehittämiskohteet tärkeysjärjestykseen organisaation kannalta (1 – 20)  (vastausten käänteiset keskiarvot) </vt:lpstr>
      <vt:lpstr>Aseta tärkeysjärjestykseen (1 – 20) missä kohteissa valtakunnallinen kehittämistyö ja yhteiset toteutukset olisivat tärkeimpiä (vastausten käänteiset keskiarvot)</vt:lpstr>
      <vt:lpstr>Koko aineisto (n = 83): Kehittämiskohteet tärkeysjärjestys (top 13, ka &gt; 9,8) ja valtakunnallinen kehittämisyhteistyö ja yhteiset toteutukset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ytimekäs otsikko korkeintaan kolme riviä</dc:title>
  <dc:creator>Poikonen Jaakko (STM)</dc:creator>
  <cp:lastModifiedBy>Vainikainen Kimmo (STM)</cp:lastModifiedBy>
  <cp:revision>192</cp:revision>
  <dcterms:created xsi:type="dcterms:W3CDTF">2021-01-28T09:45:58Z</dcterms:created>
  <dcterms:modified xsi:type="dcterms:W3CDTF">2021-06-03T08:35:08Z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0x010100151F54FC202DAD43878F0CF56643F1D6</vt:lpwstr>
  </property>
</Properties>
</file>