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88" r:id="rId3"/>
    <p:sldId id="289" r:id="rId4"/>
    <p:sldId id="280" r:id="rId5"/>
    <p:sldId id="287" r:id="rId6"/>
    <p:sldId id="283" r:id="rId7"/>
    <p:sldId id="284" r:id="rId8"/>
    <p:sldId id="28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23"/>
  </p:normalViewPr>
  <p:slideViewPr>
    <p:cSldViewPr snapToGrid="0" snapToObjects="1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0" d="100"/>
          <a:sy n="110" d="100"/>
        </p:scale>
        <p:origin x="3696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E6C163-EB8B-7E45-969D-1414387CBA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34C23-4E9D-7E4F-8984-7A57116D9C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D1522-EBFB-E740-8220-72015B54434F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07E79-0743-9A4E-82CB-BE698FE8D6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27EBC-531A-EC4A-9540-5D6EDA774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DFF0C-23FB-3D47-8D32-D7658DF19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8299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5E722-2088-594E-B6DE-5F6385BC0A10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E15BA-1A23-D947-9DBA-49FB488C97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65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AF19-21EC-BE42-8CD4-9E35C5CD8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2598" y="3342065"/>
            <a:ext cx="5791202" cy="1616318"/>
          </a:xfrm>
        </p:spPr>
        <p:txBody>
          <a:bodyPr anchor="b">
            <a:normAutofit/>
          </a:bodyPr>
          <a:lstStyle>
            <a:lvl1pPr algn="l"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FBB34-7AEF-0D42-8FE0-766CC04D7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9650" y="5404023"/>
            <a:ext cx="3490845" cy="827881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Myriad Pro Semibold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0B4A3-34BF-3B42-84C8-671327FF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583-5CFE-9C4B-BC6A-360BC21F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421EC-ADD2-6543-90BA-45154B80F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F60C44A-8B8A-C64B-B282-B2E6A0BE6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93695" y="5404024"/>
            <a:ext cx="2160105" cy="82788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defRPr b="1" i="0">
                <a:latin typeface="Myriad Pro Semibold" panose="020B0503030403020204" pitchFamily="34" charset="0"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B0C3C31-B7EC-7844-8A10-E0462BAB25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9" y="636362"/>
            <a:ext cx="4886322" cy="55852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C8FFFA5-D71B-9748-B0BA-D31C628AA3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1557000" y="635000"/>
            <a:ext cx="635000" cy="5588000"/>
          </a:xfrm>
          <a:prstGeom prst="rect">
            <a:avLst/>
          </a:prstGeom>
        </p:spPr>
      </p:pic>
      <p:pic>
        <p:nvPicPr>
          <p:cNvPr id="13" name="Picture 10">
            <a:extLst>
              <a:ext uri="{FF2B5EF4-FFF2-40B4-BE49-F238E27FC236}">
                <a16:creationId xmlns:a16="http://schemas.microsoft.com/office/drawing/2014/main" id="{798E66B9-AF33-7F46-BF15-E6C6C09C8A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13704" y="780019"/>
            <a:ext cx="2300963" cy="230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5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3537"/>
            <a:ext cx="9331425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BD86E45-3990-8C41-BC33-6BDA229D40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997075"/>
            <a:ext cx="12192000" cy="4860925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10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63E5C31-2334-524E-8E33-9C7D15606053}"/>
              </a:ext>
            </a:extLst>
          </p:cNvPr>
          <p:cNvSpPr/>
          <p:nvPr userDrawn="1"/>
        </p:nvSpPr>
        <p:spPr>
          <a:xfrm>
            <a:off x="546652" y="711821"/>
            <a:ext cx="10521841" cy="508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669" y="823981"/>
            <a:ext cx="9331425" cy="359879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E176F6A-01A6-934C-8D67-45342515AD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46652" y="1700213"/>
            <a:ext cx="10807148" cy="43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D2AF91DE-F1F2-C648-8839-8281FD2DDE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050137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6652" y="6356350"/>
            <a:ext cx="2743200" cy="365125"/>
          </a:xfrm>
        </p:spPr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2367278"/>
            <a:ext cx="4227129" cy="804322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9FA8AB-BB8B-FC4A-AF5D-635FF05DC1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23500" y="491783"/>
            <a:ext cx="1415429" cy="14154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52BF82-C81F-0C4A-A82D-82CB307EC7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784230" y="2809622"/>
            <a:ext cx="5803898" cy="2889756"/>
          </a:xfrm>
          <a:prstGeom prst="rect">
            <a:avLst/>
          </a:prstGeom>
        </p:spPr>
      </p:pic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ED9336C4-E310-BA4B-A124-ED4F9F01C8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4137706"/>
            <a:ext cx="4246562" cy="12525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12D131F-40A5-7E4C-BE29-21F2CD793E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6652" y="3393375"/>
            <a:ext cx="4246562" cy="466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3FFDB904-AAFE-B246-99E3-E5C227AF87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97749" y="743884"/>
            <a:ext cx="2576514" cy="911225"/>
          </a:xfrm>
          <a:prstGeom prst="rect">
            <a:avLst/>
          </a:prstGeom>
        </p:spPr>
        <p:txBody>
          <a:bodyPr/>
          <a:lstStyle>
            <a:lvl1pPr algn="r"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86583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47DA5-A0C9-1546-A846-5A051283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877508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28CF5-6F1F-A342-BE32-9924394E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B1B62-A26C-204B-8676-FD624DF0F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9ACD7A-47DF-2543-9E2E-F30E90C7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732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9AF49E-4591-9A48-8C26-07811A85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727E1-70F4-F441-A512-427448FD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3B88B-353C-AA4B-BB7C-844EF064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345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- gra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>
            <a:extLst>
              <a:ext uri="{FF2B5EF4-FFF2-40B4-BE49-F238E27FC236}">
                <a16:creationId xmlns:a16="http://schemas.microsoft.com/office/drawing/2014/main" id="{4FC5FEAD-1E52-4459-9AD4-4ECAB4A1898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442"/>
          <a:stretch/>
        </p:blipFill>
        <p:spPr>
          <a:xfrm>
            <a:off x="504" y="285"/>
            <a:ext cx="12190992" cy="64842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A181A8-BD3B-1B4E-A475-43EC2E1EB3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9" y="180000"/>
            <a:ext cx="10753200" cy="1188000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err="1"/>
              <a:t>Page title</a:t>
            </a:r>
            <a:endParaRPr lang="fi-FI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F3938F-2A79-734F-B23C-610FE38D135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724" y="1476000"/>
            <a:ext cx="10753200" cy="46800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err="1"/>
              <a:t>Text level</a:t>
            </a:r>
            <a:r>
              <a:rPr lang="en-US" dirty="0"/>
              <a:t> 1</a:t>
            </a:r>
          </a:p>
          <a:p>
            <a:pPr lvl="1"/>
            <a:r>
              <a:rPr lang="en-US" dirty="0" err="1"/>
              <a:t>Text level </a:t>
            </a:r>
            <a:r>
              <a:rPr lang="en-US" dirty="0"/>
              <a:t> 2</a:t>
            </a:r>
          </a:p>
          <a:p>
            <a:pPr lvl="2"/>
            <a:r>
              <a:rPr lang="en-US" dirty="0" err="1"/>
              <a:t>Text level</a:t>
            </a:r>
            <a:r>
              <a:rPr lang="en-US" dirty="0"/>
              <a:t> 3</a:t>
            </a:r>
          </a:p>
          <a:p>
            <a:pPr lvl="3"/>
            <a:r>
              <a:rPr lang="en-US" dirty="0" err="1"/>
              <a:t>Text level</a:t>
            </a:r>
            <a:r>
              <a:rPr lang="en-US" dirty="0"/>
              <a:t> 4</a:t>
            </a:r>
          </a:p>
          <a:p>
            <a:pPr lvl="4"/>
            <a:r>
              <a:rPr lang="en-US" dirty="0" err="1"/>
              <a:t>Text level</a:t>
            </a:r>
            <a:r>
              <a:rPr lang="en-US" dirty="0"/>
              <a:t> 5</a:t>
            </a:r>
            <a:endParaRPr lang="en-GB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9E45F09-AFAB-8B48-9837-96726DE637E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i-FI" smtClean="0"/>
              <a:t>26.5.2020 </a:t>
            </a:r>
            <a:endParaRPr lang="fi-FI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0384C4E-A250-FC47-8062-FF31ECD254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CD88E26-25B9-4E4B-B5A0-7110BEA768A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844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7" name="Picture Placeholder 24">
            <a:extLst>
              <a:ext uri="{FF2B5EF4-FFF2-40B4-BE49-F238E27FC236}">
                <a16:creationId xmlns:a16="http://schemas.microsoft.com/office/drawing/2014/main" id="{44825299-1CBC-8E49-8EA6-1AD20B4261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93404" y="640821"/>
            <a:ext cx="4860396" cy="5504804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727F43-1C8F-B34C-95DC-3285FA52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640821"/>
            <a:ext cx="5765526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7F56288-4DF8-1C44-A834-6C9DA451A8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2365513"/>
            <a:ext cx="5765526" cy="3780112"/>
          </a:xfrm>
          <a:prstGeom prst="rect">
            <a:avLst/>
          </a:prstGeom>
        </p:spPr>
        <p:txBody>
          <a:bodyPr>
            <a:normAutofit/>
          </a:bodyPr>
          <a:lstStyle>
            <a:lvl1pPr marL="274638" indent="-274638">
              <a:lnSpc>
                <a:spcPct val="100000"/>
              </a:lnSpc>
              <a:spcBef>
                <a:spcPts val="0"/>
              </a:spcBef>
              <a:buClr>
                <a:srgbClr val="53565A"/>
              </a:buClr>
              <a:buFont typeface="Arial" panose="020B0604020202020204" pitchFamily="34" charset="0"/>
              <a:buChar char="•"/>
              <a:tabLst/>
              <a:defRPr sz="30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64AD0898-3F5B-174A-B937-25407F4E96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99020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769" y="3886328"/>
            <a:ext cx="10787271" cy="198107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Tx/>
              <a:buSzTx/>
              <a:buFont typeface="Arial" panose="020B0604020202020204" pitchFamily="34" charset="0"/>
              <a:buNone/>
              <a:tabLst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smtClean="0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99102C7-DACE-EA43-979B-DADCB8F552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036888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88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529" y="2063115"/>
            <a:ext cx="6564312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A3E203-1029-D44A-99C7-E993FE8457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6529" y="3820206"/>
            <a:ext cx="6564312" cy="125253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F8D21BF8-F2EB-5947-A907-38C3241FC0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8651" y="1397654"/>
            <a:ext cx="4070991" cy="40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1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3A2109-DA11-3742-983D-F38B49A2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7B765B0-6361-C04D-ADC5-B6CEF6BA1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476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6213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5F580E7-BB1C-1D49-A3CF-7CD1DBB0C7F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094413" y="1825625"/>
            <a:ext cx="5259387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26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9387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5"/>
            <a:ext cx="9679743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4D815D6-5497-F04E-8A79-7628C007DCD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4413" y="1825625"/>
            <a:ext cx="5259387" cy="4320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46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5C684-7AC9-ED43-B448-F592035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ADB1B-39C6-774B-BBCF-17B9E8A85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10F23-E718-A648-8574-9CCFF5C9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49495B-9441-1B47-BE43-E3F25B5E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9802" y="365124"/>
            <a:ext cx="4550227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7937AF5-84C7-1D47-A241-1F1E34DA7B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8878" y="0"/>
            <a:ext cx="5725886" cy="68580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9F540-8024-5145-97FC-BB923D7814D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019802" y="1825625"/>
            <a:ext cx="5333998" cy="4320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8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0C9030-3BCE-4A41-BFEB-070A48CF075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47688" y="1826255"/>
            <a:ext cx="3381887" cy="4320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10.6.2020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5124"/>
            <a:ext cx="9331425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41885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9D533FA-5F8C-4946-9906-7EC87BB29C9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971913" y="1825625"/>
            <a:ext cx="3381887" cy="4320000"/>
          </a:xfrm>
        </p:spPr>
        <p:txBody>
          <a:bodyPr>
            <a:no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192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78044F-95F2-E445-A88A-0815BC56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9201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6E47D-7C73-5C47-8FE0-2B25D166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F4DBD-BBE0-A142-A8D1-95B04D13D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665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  <a:cs typeface="Myanmar Text" panose="020B0502040204020203" pitchFamily="34" charset="0"/>
              </a:defRPr>
            </a:lvl1pPr>
          </a:lstStyle>
          <a:p>
            <a:fld id="{A415DF49-1446-7B45-AC41-8120F8712E53}" type="datetimeFigureOut">
              <a:rPr lang="fi-FI" smtClean="0"/>
              <a:pPr/>
              <a:t>10.6.2020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1BD8-74BD-5C40-B7D2-3018038BC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027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B8818-FFCB-F449-9F4B-0A4ADD2FE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63471" y="6356350"/>
            <a:ext cx="4903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chemeClr val="accent3"/>
                </a:solidFill>
                <a:latin typeface="Myriad Pro Semibold" panose="020B0503030403020204" pitchFamily="34" charset="0"/>
              </a:defRPr>
            </a:lvl1pPr>
          </a:lstStyle>
          <a:p>
            <a:fld id="{F6975956-C45A-444E-9050-E8F36A744109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800955-ADED-B24B-82BF-459B09506D9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10667998" y="437322"/>
            <a:ext cx="1082399" cy="108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1" r:id="rId3"/>
    <p:sldLayoutId id="2147483660" r:id="rId4"/>
    <p:sldLayoutId id="2147483661" r:id="rId5"/>
    <p:sldLayoutId id="2147483663" r:id="rId6"/>
    <p:sldLayoutId id="2147483670" r:id="rId7"/>
    <p:sldLayoutId id="2147483664" r:id="rId8"/>
    <p:sldLayoutId id="2147483666" r:id="rId9"/>
    <p:sldLayoutId id="2147483667" r:id="rId10"/>
    <p:sldLayoutId id="2147483668" r:id="rId11"/>
    <p:sldLayoutId id="2147483669" r:id="rId12"/>
    <p:sldLayoutId id="2147483654" r:id="rId13"/>
    <p:sldLayoutId id="2147483655" r:id="rId14"/>
    <p:sldLayoutId id="2147483671" r:id="rId15"/>
  </p:sldLayoutIdLst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None/>
        <a:defRPr sz="3400" b="1" i="0" kern="1200">
          <a:solidFill>
            <a:schemeClr val="accent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24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1pPr>
      <a:lvl2pPr marL="8001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2pPr>
      <a:lvl3pPr marL="12573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3pPr>
      <a:lvl4pPr marL="16573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4pPr>
      <a:lvl5pPr marL="21145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ac-lshtm.shinyapps.io/ncov_vaccine_landscape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27122-E5BE-BD45-9E5B-37BCB9ECCB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Covid-19 ja rokotteet 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051E06-364F-8043-A62D-80341E31CD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Päivi Sillanaukee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ylijohtaja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41D068-5AF4-484F-A037-E0D0DB6B0F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11.6.2020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41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</a:t>
            </a:r>
            <a:r>
              <a:rPr lang="fi-FI" dirty="0"/>
              <a:t>prosessit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 smtClean="0"/>
              <a:t>Rokotetutkimus ja -kehitys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/>
              <a:t>Teknologian jakaminen ja tuotantokapasiteetin vahvistaminen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/>
              <a:t>Rokotteen yhdenvertaisen saatavuuden varmistaminen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/>
              <a:t>Tehokkaan ja turvallisen rokotteen valinta ja hankinta kansalliseen </a:t>
            </a:r>
            <a:r>
              <a:rPr lang="fi-FI" sz="3200" dirty="0" smtClean="0"/>
              <a:t>rokotusohjelmaan</a:t>
            </a:r>
          </a:p>
        </p:txBody>
      </p:sp>
    </p:spTree>
    <p:extLst>
      <p:ext uri="{BB962C8B-B14F-4D97-AF65-F5344CB8AC3E}">
        <p14:creationId xmlns:p14="http://schemas.microsoft.com/office/powerpoint/2010/main" val="66462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</a:t>
            </a:r>
            <a:r>
              <a:rPr lang="fi-FI" dirty="0"/>
              <a:t>rokoteyhteistyön foorumit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b="1" dirty="0" smtClean="0"/>
              <a:t>Globaali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Keskeiset toimijat WHO, CEPI, </a:t>
            </a:r>
            <a:r>
              <a:rPr lang="fi-FI" dirty="0" err="1"/>
              <a:t>Gavi</a:t>
            </a: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Keskeiset aloitteet Access to COVID-19 Technologies (ACT) </a:t>
            </a:r>
            <a:r>
              <a:rPr lang="fi-FI" dirty="0" err="1"/>
              <a:t>Accelerator</a:t>
            </a:r>
            <a:r>
              <a:rPr lang="fi-FI" dirty="0"/>
              <a:t> </a:t>
            </a:r>
            <a:br>
              <a:rPr lang="fi-FI" dirty="0"/>
            </a:br>
            <a:endParaRPr lang="fi-FI" dirty="0"/>
          </a:p>
          <a:p>
            <a:r>
              <a:rPr lang="fi-FI" b="1" dirty="0" smtClean="0"/>
              <a:t>EU</a:t>
            </a:r>
            <a:endParaRPr lang="fi-FI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Terveysturvakomitea (HSC)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Euroopan tautienehkäisy- ja </a:t>
            </a:r>
            <a:r>
              <a:rPr lang="fi-FI" dirty="0" smtClean="0"/>
              <a:t>-valvontakeskus </a:t>
            </a:r>
            <a:r>
              <a:rPr lang="fi-FI" dirty="0"/>
              <a:t>(ECDC)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Pohjoismainen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Pohjoismaiden ministerineuvoston alainen lääketyöryhmä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Pohjoismainen lääkefoorumi, epävirallinen (</a:t>
            </a:r>
            <a:r>
              <a:rPr lang="fi-FI" dirty="0" err="1"/>
              <a:t>Nordiska</a:t>
            </a:r>
            <a:r>
              <a:rPr lang="fi-FI" dirty="0"/>
              <a:t> </a:t>
            </a:r>
            <a:r>
              <a:rPr lang="fi-FI" dirty="0" err="1"/>
              <a:t>Läkemedelforum</a:t>
            </a:r>
            <a:r>
              <a:rPr lang="fi-FI" dirty="0"/>
              <a:t>, NLF)</a:t>
            </a:r>
          </a:p>
          <a:p>
            <a:endParaRPr lang="fi-FI" dirty="0"/>
          </a:p>
          <a:p>
            <a:r>
              <a:rPr lang="fi-FI" b="1" dirty="0"/>
              <a:t>Kansallinen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Kansallinen </a:t>
            </a:r>
            <a:r>
              <a:rPr lang="fi-FI" dirty="0" smtClean="0"/>
              <a:t>rokoteasiantuntijatyöryhmä </a:t>
            </a:r>
            <a:r>
              <a:rPr lang="fi-FI" dirty="0"/>
              <a:t>(KRAR)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STM rokotehankintatyöryhmä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162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59339" cy="6558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240181" y="6299876"/>
            <a:ext cx="2608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Nohynek, Duodecim 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248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Ketkä kehittävät SARS-CoV-2 -rokoteaihioita ?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83" y="1306295"/>
            <a:ext cx="9707417" cy="5233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10134028" y="6354912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28.4.2020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100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Kuinka pitkällä eri rokoteaihioiden kehitys on ?</a:t>
            </a:r>
            <a:r>
              <a:rPr lang="fi-FI" dirty="0"/>
              <a:t> </a:t>
            </a:r>
            <a:r>
              <a:rPr lang="fi-FI" sz="2000" dirty="0"/>
              <a:t>T</a:t>
            </a:r>
            <a:r>
              <a:rPr lang="fi-FI" sz="2000" dirty="0" smtClean="0"/>
              <a:t>ilanne 5.6.2020</a:t>
            </a: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71" y="1853966"/>
            <a:ext cx="11907933" cy="464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8782" y="6392411"/>
            <a:ext cx="5517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hlinkClick r:id="rId3"/>
              </a:rPr>
              <a:t>https://vac-lshtm.shinyapps.io/ncov_vaccine_landscape/</a:t>
            </a:r>
            <a:endParaRPr lang="fi-FI" dirty="0"/>
          </a:p>
        </p:txBody>
      </p:sp>
      <p:sp>
        <p:nvSpPr>
          <p:cNvPr id="5" name="TextBox 4"/>
          <p:cNvSpPr txBox="1"/>
          <p:nvPr/>
        </p:nvSpPr>
        <p:spPr>
          <a:xfrm>
            <a:off x="394283" y="1921079"/>
            <a:ext cx="1471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Yhteensä </a:t>
            </a:r>
          </a:p>
          <a:p>
            <a:r>
              <a:rPr lang="fi-FI" b="1" dirty="0" smtClean="0"/>
              <a:t>181 </a:t>
            </a:r>
          </a:p>
          <a:p>
            <a:r>
              <a:rPr lang="fi-FI" b="1" dirty="0" smtClean="0"/>
              <a:t>rokoteaihiota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52458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6650" y="365124"/>
            <a:ext cx="10088589" cy="1325563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Rokote kansalliseen rokotusohjelmaan</a:t>
            </a:r>
            <a:endParaRPr lang="fi-FI" dirty="0">
              <a:solidFill>
                <a:schemeClr val="tx2"/>
              </a:solidFill>
            </a:endParaRPr>
          </a:p>
        </p:txBody>
      </p:sp>
      <p:cxnSp>
        <p:nvCxnSpPr>
          <p:cNvPr id="22" name="Suora nuoliyhdysviiva 21"/>
          <p:cNvCxnSpPr/>
          <p:nvPr/>
        </p:nvCxnSpPr>
        <p:spPr>
          <a:xfrm>
            <a:off x="9832071" y="3566499"/>
            <a:ext cx="1" cy="97300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uora nuoliyhdysviiva 22"/>
          <p:cNvCxnSpPr/>
          <p:nvPr/>
        </p:nvCxnSpPr>
        <p:spPr>
          <a:xfrm>
            <a:off x="9832071" y="4719439"/>
            <a:ext cx="1" cy="97300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H="1">
            <a:off x="7443040" y="6082749"/>
            <a:ext cx="1413030" cy="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uora nuoliyhdysviiva 26"/>
          <p:cNvCxnSpPr/>
          <p:nvPr/>
        </p:nvCxnSpPr>
        <p:spPr>
          <a:xfrm flipH="1">
            <a:off x="3774759" y="6082749"/>
            <a:ext cx="1413030" cy="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uora nuoliyhdysviiva 27"/>
          <p:cNvCxnSpPr/>
          <p:nvPr/>
        </p:nvCxnSpPr>
        <p:spPr>
          <a:xfrm>
            <a:off x="9832071" y="2413771"/>
            <a:ext cx="1" cy="97300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uora nuoliyhdysviiva 28"/>
          <p:cNvCxnSpPr/>
          <p:nvPr/>
        </p:nvCxnSpPr>
        <p:spPr>
          <a:xfrm flipV="1">
            <a:off x="2495510" y="5340212"/>
            <a:ext cx="0" cy="814239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 flipV="1">
            <a:off x="6682499" y="5340212"/>
            <a:ext cx="0" cy="814239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uora nuoliyhdysviiva 31"/>
          <p:cNvCxnSpPr/>
          <p:nvPr/>
        </p:nvCxnSpPr>
        <p:spPr>
          <a:xfrm>
            <a:off x="5649759" y="4719439"/>
            <a:ext cx="1" cy="97300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uora nuoliyhdysviiva 32"/>
          <p:cNvCxnSpPr/>
          <p:nvPr/>
        </p:nvCxnSpPr>
        <p:spPr>
          <a:xfrm flipH="1">
            <a:off x="2664807" y="2786936"/>
            <a:ext cx="693928" cy="53378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headEnd type="arrow" w="med" len="sm"/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Kulmayhdysviiva 35"/>
          <p:cNvCxnSpPr>
            <a:stCxn id="13" idx="3"/>
          </p:cNvCxnSpPr>
          <p:nvPr/>
        </p:nvCxnSpPr>
        <p:spPr>
          <a:xfrm flipV="1">
            <a:off x="3755509" y="4161451"/>
            <a:ext cx="623986" cy="768359"/>
          </a:xfrm>
          <a:prstGeom prst="bentConnector2">
            <a:avLst/>
          </a:prstGeom>
          <a:ln w="34925">
            <a:solidFill>
              <a:schemeClr val="bg2">
                <a:lumMod val="50000"/>
              </a:schemeClr>
            </a:solidFill>
            <a:headEnd type="none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yöristetty suorakulmio 4"/>
          <p:cNvSpPr/>
          <p:nvPr/>
        </p:nvSpPr>
        <p:spPr>
          <a:xfrm>
            <a:off x="3397719" y="1759890"/>
            <a:ext cx="7694352" cy="1232452"/>
          </a:xfrm>
          <a:prstGeom prst="roundRect">
            <a:avLst>
              <a:gd name="adj" fmla="val 16808"/>
            </a:avLst>
          </a:prstGeom>
          <a:solidFill>
            <a:schemeClr val="bg1"/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Asiantuntijatyö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1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Teho ja </a:t>
            </a:r>
            <a:r>
              <a:rPr kumimoji="0" lang="fi-FI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turvallisuus yksilö- ja </a:t>
            </a:r>
            <a:r>
              <a:rPr kumimoji="0" lang="fi-FI" sz="1600" b="0" i="1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väestötasolla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1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Kansanterveydellinen merkitys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1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Kustannusvaikuttavuus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8572071" y="340580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Asiantuntijaryhmän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lausunto</a:t>
            </a:r>
          </a:p>
        </p:txBody>
      </p:sp>
      <p:sp>
        <p:nvSpPr>
          <p:cNvPr id="7" name="Pyöristetty suorakulmio 6"/>
          <p:cNvSpPr/>
          <p:nvPr/>
        </p:nvSpPr>
        <p:spPr>
          <a:xfrm>
            <a:off x="8572071" y="455874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KRAR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lausunto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Pyöristetty suorakulmio 7"/>
          <p:cNvSpPr/>
          <p:nvPr/>
        </p:nvSpPr>
        <p:spPr>
          <a:xfrm>
            <a:off x="8572071" y="571168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THL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lausunto</a:t>
            </a:r>
          </a:p>
        </p:txBody>
      </p:sp>
      <p:sp>
        <p:nvSpPr>
          <p:cNvPr id="9" name="Pyöristetty suorakulmio 8"/>
          <p:cNvSpPr/>
          <p:nvPr/>
        </p:nvSpPr>
        <p:spPr>
          <a:xfrm>
            <a:off x="4903790" y="455874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TTNK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lausunto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Pyöristetty suorakulmio 9"/>
          <p:cNvSpPr/>
          <p:nvPr/>
        </p:nvSpPr>
        <p:spPr>
          <a:xfrm>
            <a:off x="4903790" y="571168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STM käsittely 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kanta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Pyöristetty suorakulmio 11"/>
          <p:cNvSpPr/>
          <p:nvPr/>
        </p:nvSpPr>
        <p:spPr>
          <a:xfrm>
            <a:off x="1235509" y="3402665"/>
            <a:ext cx="1950453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Rokotusohjelma</a:t>
            </a:r>
          </a:p>
        </p:txBody>
      </p:sp>
      <p:sp>
        <p:nvSpPr>
          <p:cNvPr id="13" name="Pyöristetty suorakulmio 12"/>
          <p:cNvSpPr/>
          <p:nvPr/>
        </p:nvSpPr>
        <p:spPr>
          <a:xfrm>
            <a:off x="1235509" y="455874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Eduskunta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päättää talousarvion</a:t>
            </a:r>
          </a:p>
        </p:txBody>
      </p:sp>
      <p:sp>
        <p:nvSpPr>
          <p:cNvPr id="14" name="Pyöristetty suorakulmio 13"/>
          <p:cNvSpPr/>
          <p:nvPr/>
        </p:nvSpPr>
        <p:spPr>
          <a:xfrm>
            <a:off x="1235509" y="571168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Valtion 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talousarvioesitys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STM-VM-VN</a:t>
            </a:r>
          </a:p>
        </p:txBody>
      </p:sp>
      <p:cxnSp>
        <p:nvCxnSpPr>
          <p:cNvPr id="39" name="Suora nuoliyhdysviiva 38"/>
          <p:cNvCxnSpPr/>
          <p:nvPr/>
        </p:nvCxnSpPr>
        <p:spPr>
          <a:xfrm>
            <a:off x="2495509" y="2376116"/>
            <a:ext cx="874243" cy="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Ellipsi 37"/>
          <p:cNvSpPr/>
          <p:nvPr/>
        </p:nvSpPr>
        <p:spPr>
          <a:xfrm>
            <a:off x="1301978" y="1779350"/>
            <a:ext cx="1193532" cy="119353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UUSI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ROKOTE</a:t>
            </a:r>
          </a:p>
        </p:txBody>
      </p:sp>
      <p:cxnSp>
        <p:nvCxnSpPr>
          <p:cNvPr id="44" name="Suora nuoliyhdysviiva 43"/>
          <p:cNvCxnSpPr/>
          <p:nvPr/>
        </p:nvCxnSpPr>
        <p:spPr>
          <a:xfrm flipH="1">
            <a:off x="3185962" y="3770644"/>
            <a:ext cx="1413030" cy="0"/>
          </a:xfrm>
          <a:prstGeom prst="straightConnector1">
            <a:avLst/>
          </a:prstGeom>
          <a:ln w="34925">
            <a:solidFill>
              <a:schemeClr val="bg2">
                <a:lumMod val="50000"/>
              </a:schemeClr>
            </a:solidFill>
            <a:tailEnd type="arrow" w="med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Pyöristetty suorakulmio 10"/>
          <p:cNvSpPr/>
          <p:nvPr/>
        </p:nvSpPr>
        <p:spPr>
          <a:xfrm>
            <a:off x="3876415" y="3401129"/>
            <a:ext cx="2520000" cy="742121"/>
          </a:xfrm>
          <a:prstGeom prst="roundRect">
            <a:avLst>
              <a:gd name="adj" fmla="val 7436"/>
            </a:avLst>
          </a:prstGeom>
          <a:solidFill>
            <a:schemeClr val="bg1"/>
          </a:solidFill>
          <a:ln w="444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STM:n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asetus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35659"/>
                </a:solidFill>
                <a:effectLst/>
                <a:uLnTx/>
                <a:uFillTx/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rokotusohjelmasta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535659"/>
              </a:solidFill>
              <a:effectLst/>
              <a:uLnTx/>
              <a:uFillTx/>
              <a:latin typeface="Myriad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Picture 52" descr="THL_helmi_BIG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240" y="1901249"/>
            <a:ext cx="3603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52" descr="THL_helmi_BIG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3749" y="3486620"/>
            <a:ext cx="3603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2" descr="THL_helmi_BIG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206" y="4640884"/>
            <a:ext cx="3603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52" descr="THL_helmi_BIG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240" y="5793824"/>
            <a:ext cx="3603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751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02952D-5302-1241-8D1B-5669C8C27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Rokotteiden hankintaprosessit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5A40C-4FB1-6241-B7FB-59C04965D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0">
              <a:buNone/>
            </a:pPr>
            <a:endParaRPr lang="fi-FI" dirty="0"/>
          </a:p>
          <a:p>
            <a:pPr marL="1143000" lvl="1" indent="-342900"/>
            <a:endParaRPr lang="fi-FI" dirty="0" smtClean="0"/>
          </a:p>
          <a:p>
            <a:pPr marL="1143000" lvl="1" indent="-342900"/>
            <a:endParaRPr lang="fi-FI" dirty="0"/>
          </a:p>
          <a:p>
            <a:pPr lvl="1" indent="0">
              <a:buNone/>
            </a:pPr>
            <a:endParaRPr lang="fi-FI" dirty="0" smtClean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650701"/>
              </p:ext>
            </p:extLst>
          </p:nvPr>
        </p:nvGraphicFramePr>
        <p:xfrm>
          <a:off x="771273" y="1518699"/>
          <a:ext cx="9721236" cy="50236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0618">
                  <a:extLst>
                    <a:ext uri="{9D8B030D-6E8A-4147-A177-3AD203B41FA5}">
                      <a16:colId xmlns:a16="http://schemas.microsoft.com/office/drawing/2014/main" val="4013770643"/>
                    </a:ext>
                  </a:extLst>
                </a:gridCol>
                <a:gridCol w="4860618">
                  <a:extLst>
                    <a:ext uri="{9D8B030D-6E8A-4147-A177-3AD203B41FA5}">
                      <a16:colId xmlns:a16="http://schemas.microsoft.com/office/drawing/2014/main" val="1573527184"/>
                    </a:ext>
                  </a:extLst>
                </a:gridCol>
              </a:tblGrid>
              <a:tr h="5002174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1. THL </a:t>
                      </a:r>
                      <a:r>
                        <a:rPr lang="fi-FI" sz="1800" dirty="0">
                          <a:effectLst/>
                        </a:rPr>
                        <a:t>valmistelee uuden hankinnan</a:t>
                      </a:r>
                    </a:p>
                    <a:p>
                      <a:pPr marL="285750" lvl="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>
                          <a:effectLst/>
                        </a:rPr>
                        <a:t>Rokotusasiantuntijavalmistelu </a:t>
                      </a:r>
                    </a:p>
                    <a:p>
                      <a:pPr marL="285750" lvl="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smtClean="0">
                          <a:effectLst/>
                        </a:rPr>
                        <a:t>Kustannusvaikuttavuuden </a:t>
                      </a:r>
                      <a:r>
                        <a:rPr lang="fi-FI" sz="1600" dirty="0">
                          <a:effectLst/>
                        </a:rPr>
                        <a:t>asiantuntija-arvio</a:t>
                      </a:r>
                    </a:p>
                    <a:p>
                      <a:pPr marL="285750" lvl="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smtClean="0">
                          <a:effectLst/>
                        </a:rPr>
                        <a:t>Kansallinen rokotusasiantuntijaryhmä, </a:t>
                      </a:r>
                      <a:r>
                        <a:rPr lang="fi-FI" sz="1600" dirty="0">
                          <a:effectLst/>
                        </a:rPr>
                        <a:t>KRAR</a:t>
                      </a:r>
                    </a:p>
                    <a:p>
                      <a:pPr marL="285750" lvl="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err="1">
                          <a:effectLst/>
                        </a:rPr>
                        <a:t>THL:n</a:t>
                      </a:r>
                      <a:r>
                        <a:rPr lang="fi-FI" sz="1600" dirty="0">
                          <a:effectLst/>
                        </a:rPr>
                        <a:t> esitys </a:t>
                      </a:r>
                      <a:r>
                        <a:rPr lang="fi-FI" sz="1600" dirty="0" err="1">
                          <a:effectLst/>
                        </a:rPr>
                        <a:t>STM:lle</a:t>
                      </a:r>
                      <a:r>
                        <a:rPr lang="fi-FI" sz="1600" dirty="0">
                          <a:effectLst/>
                        </a:rPr>
                        <a:t> hankinnan käynnistämisestä ja </a:t>
                      </a:r>
                      <a:r>
                        <a:rPr lang="fi-FI" sz="1600" dirty="0" smtClean="0">
                          <a:effectLst/>
                        </a:rPr>
                        <a:t>kriteereistä</a:t>
                      </a:r>
                      <a:endParaRPr lang="fi-FI" sz="1600" dirty="0">
                        <a:effectLst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2. STM </a:t>
                      </a:r>
                      <a:r>
                        <a:rPr lang="fi-FI" sz="1800" dirty="0">
                          <a:effectLst/>
                        </a:rPr>
                        <a:t>valmistelu</a:t>
                      </a:r>
                    </a:p>
                    <a:p>
                      <a:pPr marL="285750" lvl="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>
                          <a:effectLst/>
                        </a:rPr>
                        <a:t>V</a:t>
                      </a:r>
                      <a:r>
                        <a:rPr lang="fi-FI" sz="1600" dirty="0" smtClean="0">
                          <a:effectLst/>
                        </a:rPr>
                        <a:t>irkamiesvalmistelu</a:t>
                      </a:r>
                      <a:endParaRPr lang="fi-FI" sz="1600" dirty="0">
                        <a:effectLst/>
                      </a:endParaRPr>
                    </a:p>
                    <a:p>
                      <a:pPr marL="285750" lvl="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err="1">
                          <a:effectLst/>
                        </a:rPr>
                        <a:t>STM:n</a:t>
                      </a:r>
                      <a:r>
                        <a:rPr lang="fi-FI" sz="1600" dirty="0">
                          <a:effectLst/>
                        </a:rPr>
                        <a:t> Rokotehankintatyöryhmä</a:t>
                      </a:r>
                    </a:p>
                    <a:p>
                      <a:pPr marL="285750" lvl="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>
                          <a:effectLst/>
                        </a:rPr>
                        <a:t>P</a:t>
                      </a:r>
                      <a:r>
                        <a:rPr lang="fi-FI" sz="1600" dirty="0" smtClean="0">
                          <a:effectLst/>
                        </a:rPr>
                        <a:t>äätösesitys </a:t>
                      </a:r>
                      <a:endParaRPr lang="fi-FI" sz="1600" dirty="0">
                        <a:effectLst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  <a:endParaRPr lang="fi-FI" sz="1600" dirty="0" smtClean="0">
                        <a:effectLst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3.  STM päätös rokotteen hankintakriteereistä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 smtClean="0">
                          <a:effectLst/>
                        </a:rPr>
                        <a:t>Päätöksen </a:t>
                      </a:r>
                      <a:r>
                        <a:rPr lang="fi-FI" sz="1600" dirty="0">
                          <a:effectLst/>
                        </a:rPr>
                        <a:t>tekee kansliapäällikkö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>
                          <a:effectLst/>
                        </a:rPr>
                        <a:t>P</a:t>
                      </a:r>
                      <a:r>
                        <a:rPr lang="fi-FI" sz="1600" dirty="0" smtClean="0">
                          <a:effectLst/>
                        </a:rPr>
                        <a:t>äätös </a:t>
                      </a:r>
                      <a:r>
                        <a:rPr lang="fi-FI" sz="1600" dirty="0" err="1">
                          <a:effectLst/>
                        </a:rPr>
                        <a:t>THL:lle</a:t>
                      </a:r>
                      <a:r>
                        <a:rPr lang="fi-FI" sz="1600" dirty="0">
                          <a:effectLst/>
                        </a:rPr>
                        <a:t>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  <a:endParaRPr lang="fi-FI" sz="1600" dirty="0" smtClean="0">
                        <a:effectLst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4.  THL valmistelee hankinta-asiakirjat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 smtClean="0">
                          <a:effectLst/>
                        </a:rPr>
                        <a:t>Hankinta-asiakirjat </a:t>
                      </a:r>
                      <a:r>
                        <a:rPr lang="fi-FI" sz="1600" dirty="0">
                          <a:effectLst/>
                        </a:rPr>
                        <a:t>toimitetaan </a:t>
                      </a:r>
                      <a:r>
                        <a:rPr lang="fi-FI" sz="1600" dirty="0" err="1" smtClean="0">
                          <a:effectLst/>
                        </a:rPr>
                        <a:t>STM:lle</a:t>
                      </a:r>
                      <a:endParaRPr lang="fi-FI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effectLst/>
                        </a:rPr>
                        <a:t> 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5. STM-THL </a:t>
                      </a:r>
                      <a:r>
                        <a:rPr lang="fi-FI" sz="1800" dirty="0">
                          <a:effectLst/>
                        </a:rPr>
                        <a:t>allekirjoittavat hankinta-asiakirjat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>
                          <a:effectLst/>
                        </a:rPr>
                        <a:t>V</a:t>
                      </a:r>
                      <a:r>
                        <a:rPr lang="fi-FI" sz="1600" dirty="0" smtClean="0">
                          <a:effectLst/>
                        </a:rPr>
                        <a:t>irkamiesvalmistelu </a:t>
                      </a:r>
                      <a:r>
                        <a:rPr lang="fi-FI" sz="1600" dirty="0">
                          <a:effectLst/>
                        </a:rPr>
                        <a:t>ja tarkistus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>
                          <a:effectLst/>
                        </a:rPr>
                        <a:t>K</a:t>
                      </a:r>
                      <a:r>
                        <a:rPr lang="fi-FI" sz="1600" dirty="0" smtClean="0">
                          <a:effectLst/>
                        </a:rPr>
                        <a:t>ansliapäällikkö </a:t>
                      </a:r>
                      <a:r>
                        <a:rPr lang="fi-FI" sz="1600" dirty="0">
                          <a:effectLst/>
                        </a:rPr>
                        <a:t>allekirjoittaa asiakirjat 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6. THL </a:t>
                      </a:r>
                      <a:r>
                        <a:rPr lang="fi-FI" sz="1800" dirty="0">
                          <a:effectLst/>
                        </a:rPr>
                        <a:t>julkaisee avoimen tarjouskilpailun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 smtClean="0">
                          <a:effectLst/>
                        </a:rPr>
                        <a:t>Tarjouskilpailu</a:t>
                      </a:r>
                      <a:endParaRPr lang="fi-FI" sz="16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>
                          <a:effectLst/>
                        </a:rPr>
                        <a:t>THL esittelee saadut tarjoukset </a:t>
                      </a:r>
                      <a:r>
                        <a:rPr lang="fi-FI" sz="1600" dirty="0" err="1">
                          <a:effectLst/>
                        </a:rPr>
                        <a:t>STM:lle</a:t>
                      </a:r>
                      <a:endParaRPr lang="fi-FI" sz="1600" dirty="0">
                        <a:effectLst/>
                      </a:endParaRPr>
                    </a:p>
                    <a:p>
                      <a:pPr marL="914400"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7. STM </a:t>
                      </a:r>
                      <a:r>
                        <a:rPr lang="fi-FI" sz="1800" dirty="0">
                          <a:effectLst/>
                        </a:rPr>
                        <a:t>tekee hankintapäätöksen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>
                          <a:effectLst/>
                        </a:rPr>
                        <a:t>P</a:t>
                      </a:r>
                      <a:r>
                        <a:rPr lang="fi-FI" sz="1600" dirty="0" smtClean="0">
                          <a:effectLst/>
                        </a:rPr>
                        <a:t>äätös </a:t>
                      </a:r>
                      <a:r>
                        <a:rPr lang="fi-FI" sz="1600" dirty="0">
                          <a:effectLst/>
                        </a:rPr>
                        <a:t>hankittavasta rokotteesta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dirty="0">
                          <a:effectLst/>
                        </a:rPr>
                        <a:t>K</a:t>
                      </a:r>
                      <a:r>
                        <a:rPr lang="fi-FI" sz="1600" dirty="0" smtClean="0">
                          <a:effectLst/>
                        </a:rPr>
                        <a:t>ansliapäällikkö </a:t>
                      </a:r>
                      <a:r>
                        <a:rPr lang="fi-FI" sz="1600" dirty="0">
                          <a:effectLst/>
                        </a:rPr>
                        <a:t>allekirjoittaa päätöksen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8. THL allekirjoittaa hankintasopimuksen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fi-FI" sz="1800" dirty="0" smtClean="0">
                        <a:effectLst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i-FI" sz="1800" dirty="0" smtClean="0">
                          <a:effectLst/>
                        </a:rPr>
                        <a:t>9.</a:t>
                      </a:r>
                      <a:r>
                        <a:rPr lang="fi-FI" sz="1800" baseline="0" dirty="0" smtClean="0">
                          <a:effectLst/>
                        </a:rPr>
                        <a:t> </a:t>
                      </a:r>
                      <a:r>
                        <a:rPr lang="fi-FI" sz="1800" dirty="0" smtClean="0">
                          <a:effectLst/>
                        </a:rPr>
                        <a:t>THL toteuttaa </a:t>
                      </a:r>
                      <a:r>
                        <a:rPr lang="fi-FI" sz="1800" dirty="0">
                          <a:effectLst/>
                        </a:rPr>
                        <a:t>rokotteiden hankinnan ja jakelun kuntiin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effectLst/>
                        </a:rPr>
                        <a:t> 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3782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79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STM_colors_060519">
      <a:dk1>
        <a:srgbClr val="000000"/>
      </a:dk1>
      <a:lt1>
        <a:srgbClr val="FFFFFF"/>
      </a:lt1>
      <a:dk2>
        <a:srgbClr val="535659"/>
      </a:dk2>
      <a:lt2>
        <a:srgbClr val="E7E6E6"/>
      </a:lt2>
      <a:accent1>
        <a:srgbClr val="F0AB00"/>
      </a:accent1>
      <a:accent2>
        <a:srgbClr val="888B8D"/>
      </a:accent2>
      <a:accent3>
        <a:srgbClr val="53565A"/>
      </a:accent3>
      <a:accent4>
        <a:srgbClr val="642667"/>
      </a:accent4>
      <a:accent5>
        <a:srgbClr val="008C95"/>
      </a:accent5>
      <a:accent6>
        <a:srgbClr val="0562C1"/>
      </a:accent6>
      <a:hlink>
        <a:srgbClr val="F0AB00"/>
      </a:hlink>
      <a:folHlink>
        <a:srgbClr val="6325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C9D8D17-8E03-634D-BDDC-249F10419F8B}" vid="{4E79E4C6-D7E7-714B-96F9-C2DEFB06DB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STM_16_9_masterpohja_2019_FI</Template>
  <TotalTime>28</TotalTime>
  <Words>263</Words>
  <Application>Microsoft Office PowerPoint</Application>
  <PresentationFormat>Laajakuva</PresentationFormat>
  <Paragraphs>91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6" baseType="lpstr">
      <vt:lpstr>Arial</vt:lpstr>
      <vt:lpstr>Calibri</vt:lpstr>
      <vt:lpstr>Myanmar Text</vt:lpstr>
      <vt:lpstr>Myriad Pro</vt:lpstr>
      <vt:lpstr>Myriad Pro Semibold</vt:lpstr>
      <vt:lpstr>Symbol</vt:lpstr>
      <vt:lpstr>Times New Roman</vt:lpstr>
      <vt:lpstr>Office-teema</vt:lpstr>
      <vt:lpstr>Covid-19 ja rokotteet </vt:lpstr>
      <vt:lpstr>Keskeiset prosessit </vt:lpstr>
      <vt:lpstr>Keskeiset rokoteyhteistyön foorumit </vt:lpstr>
      <vt:lpstr>PowerPoint-esitys</vt:lpstr>
      <vt:lpstr>Ketkä kehittävät SARS-CoV-2 -rokoteaihioita ?</vt:lpstr>
      <vt:lpstr>Kuinka pitkällä eri rokoteaihioiden kehitys on ? Tilanne 5.6.2020</vt:lpstr>
      <vt:lpstr>Rokote kansalliseen rokotusohjelmaan</vt:lpstr>
      <vt:lpstr>Rokotteiden hankintaprosessit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ytimekäs otsikko korkeintaan kolme riviä</dc:title>
  <dc:creator>Leinonen Sanna (STM)</dc:creator>
  <cp:lastModifiedBy>Leinonen Sanna (STM)</cp:lastModifiedBy>
  <cp:revision>6</cp:revision>
  <dcterms:created xsi:type="dcterms:W3CDTF">2020-06-10T14:26:30Z</dcterms:created>
  <dcterms:modified xsi:type="dcterms:W3CDTF">2020-06-10T15:18:52Z</dcterms:modified>
</cp:coreProperties>
</file>