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2" autoAdjust="0"/>
  </p:normalViewPr>
  <p:slideViewPr>
    <p:cSldViewPr snapToGrid="0" snapToObjects="1">
      <p:cViewPr varScale="1">
        <p:scale>
          <a:sx n="104" d="100"/>
          <a:sy n="104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0" d="100"/>
          <a:sy n="110" d="100"/>
        </p:scale>
        <p:origin x="3696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E6C163-EB8B-7E45-969D-1414387CBA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434C23-4E9D-7E4F-8984-7A57116D9C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D1522-EBFB-E740-8220-72015B54434F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D07E79-0743-9A4E-82CB-BE698FE8D6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627EBC-531A-EC4A-9540-5D6EDA774E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DFF0C-23FB-3D47-8D32-D7658DF19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8299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5E722-2088-594E-B6DE-5F6385BC0A10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E15BA-1A23-D947-9DBA-49FB488C97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165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FAF19-21EC-BE42-8CD4-9E35C5CD8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2598" y="3342065"/>
            <a:ext cx="5791202" cy="1616318"/>
          </a:xfrm>
        </p:spPr>
        <p:txBody>
          <a:bodyPr anchor="b">
            <a:normAutofit/>
          </a:bodyPr>
          <a:lstStyle>
            <a:lvl1pPr algn="l"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DFBB34-7AEF-0D42-8FE0-766CC04D7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99650" y="5404023"/>
            <a:ext cx="3490845" cy="827881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latin typeface="Myriad Pro Semibold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0B4A3-34BF-3B42-84C8-671327FFD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583-5CFE-9C4B-BC6A-360BC21F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421EC-ADD2-6543-90BA-45154B80F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F60C44A-8B8A-C64B-B282-B2E6A0BE65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93695" y="5404024"/>
            <a:ext cx="2160105" cy="82788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defRPr b="1" i="0">
                <a:latin typeface="Myriad Pro Semibold" panose="020B0503030403020204" pitchFamily="34" charset="0"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B0C3C31-B7EC-7844-8A10-E0462BAB25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589" y="636362"/>
            <a:ext cx="4886322" cy="55852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C8FFFA5-D71B-9748-B0BA-D31C628AA3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1557000" y="635000"/>
            <a:ext cx="635000" cy="5588000"/>
          </a:xfrm>
          <a:prstGeom prst="rect">
            <a:avLst/>
          </a:prstGeom>
        </p:spPr>
      </p:pic>
      <p:pic>
        <p:nvPicPr>
          <p:cNvPr id="13" name="Picture 10">
            <a:extLst>
              <a:ext uri="{FF2B5EF4-FFF2-40B4-BE49-F238E27FC236}">
                <a16:creationId xmlns:a16="http://schemas.microsoft.com/office/drawing/2014/main" id="{798E66B9-AF33-7F46-BF15-E6C6C09C8AC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513704" y="780019"/>
            <a:ext cx="2300963" cy="2300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55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71" y="363537"/>
            <a:ext cx="9331425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BD86E45-3990-8C41-BC33-6BDA229D400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997075"/>
            <a:ext cx="12192000" cy="4860925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100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63E5C31-2334-524E-8E33-9C7D15606053}"/>
              </a:ext>
            </a:extLst>
          </p:cNvPr>
          <p:cNvSpPr/>
          <p:nvPr userDrawn="1"/>
        </p:nvSpPr>
        <p:spPr>
          <a:xfrm>
            <a:off x="546652" y="711821"/>
            <a:ext cx="10521841" cy="508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4669" y="823981"/>
            <a:ext cx="9331425" cy="359879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E176F6A-01A6-934C-8D67-45342515AD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46652" y="1700213"/>
            <a:ext cx="10807148" cy="432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D2AF91DE-F1F2-C648-8839-8281FD2DDE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7998" y="437322"/>
            <a:ext cx="1082399" cy="1082399"/>
          </a:xfrm>
          <a:prstGeom prst="rect">
            <a:avLst/>
          </a:prstGeom>
          <a:blipFill dpi="0"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1050137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6652" y="6356350"/>
            <a:ext cx="2743200" cy="365125"/>
          </a:xfrm>
        </p:spPr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2367278"/>
            <a:ext cx="4227129" cy="804322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9FA8AB-BB8B-FC4A-AF5D-635FF05DC1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23500" y="491783"/>
            <a:ext cx="1415429" cy="141542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A52BF82-C81F-0C4A-A82D-82CB307EC76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5784230" y="2809622"/>
            <a:ext cx="5803898" cy="2889756"/>
          </a:xfrm>
          <a:prstGeom prst="rect">
            <a:avLst/>
          </a:prstGeom>
        </p:spPr>
      </p:pic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ED9336C4-E310-BA4B-A124-ED4F9F01C8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6652" y="4137706"/>
            <a:ext cx="4246562" cy="12525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12D131F-40A5-7E4C-BE29-21F2CD793E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6652" y="3393375"/>
            <a:ext cx="4246562" cy="466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3FFDB904-AAFE-B246-99E3-E5C227AF87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97749" y="743884"/>
            <a:ext cx="2576514" cy="911225"/>
          </a:xfrm>
          <a:prstGeom prst="rect">
            <a:avLst/>
          </a:prstGeom>
        </p:spPr>
        <p:txBody>
          <a:bodyPr/>
          <a:lstStyle>
            <a:lvl1pPr algn="r">
              <a:lnSpc>
                <a:spcPct val="100000"/>
              </a:lnSpc>
              <a:spcBef>
                <a:spcPts val="0"/>
              </a:spcBef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186583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47DA5-A0C9-1546-A846-5A051283C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365125"/>
            <a:ext cx="9877508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128CF5-6F1F-A342-BE32-9924394E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B1B62-A26C-204B-8676-FD624DF0F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9ACD7A-47DF-2543-9E2E-F30E90C7F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732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9AF49E-4591-9A48-8C26-07811A851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9727E1-70F4-F441-A512-427448FD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3B88B-353C-AA4B-BB7C-844EF0646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434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7" name="Picture Placeholder 24">
            <a:extLst>
              <a:ext uri="{FF2B5EF4-FFF2-40B4-BE49-F238E27FC236}">
                <a16:creationId xmlns:a16="http://schemas.microsoft.com/office/drawing/2014/main" id="{44825299-1CBC-8E49-8EA6-1AD20B4261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93404" y="640821"/>
            <a:ext cx="4860396" cy="5504804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2727F43-1C8F-B34C-95DC-3285FA52D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640821"/>
            <a:ext cx="5765526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B7F56288-4DF8-1C44-A834-6C9DA451A8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6652" y="2365513"/>
            <a:ext cx="5765526" cy="3780112"/>
          </a:xfrm>
          <a:prstGeom prst="rect">
            <a:avLst/>
          </a:prstGeom>
        </p:spPr>
        <p:txBody>
          <a:bodyPr>
            <a:normAutofit/>
          </a:bodyPr>
          <a:lstStyle>
            <a:lvl1pPr marL="274638" indent="-274638">
              <a:lnSpc>
                <a:spcPct val="100000"/>
              </a:lnSpc>
              <a:spcBef>
                <a:spcPts val="0"/>
              </a:spcBef>
              <a:buClr>
                <a:srgbClr val="53565A"/>
              </a:buClr>
              <a:buFont typeface="Arial" panose="020B0604020202020204" pitchFamily="34" charset="0"/>
              <a:buChar char="•"/>
              <a:tabLst/>
              <a:defRPr sz="30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64AD0898-3F5B-174A-B937-25407F4E96C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7998" y="437322"/>
            <a:ext cx="1082399" cy="1082399"/>
          </a:xfrm>
          <a:prstGeom prst="rect">
            <a:avLst/>
          </a:prstGeom>
          <a:blipFill dpi="0"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99020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6BCC6-270D-3A4D-B2E2-7BA56A80D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769" y="3886328"/>
            <a:ext cx="10787271" cy="1981072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ClrTx/>
              <a:buSzTx/>
              <a:buFont typeface="Arial" panose="020B0604020202020204" pitchFamily="34" charset="0"/>
              <a:buNone/>
              <a:tabLst/>
              <a:defRPr sz="36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99102C7-DACE-EA43-979B-DADCB8F552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036888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71188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6BCC6-270D-3A4D-B2E2-7BA56A80D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529" y="2063115"/>
            <a:ext cx="6564312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CA3E203-1029-D44A-99C7-E993FE8457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6529" y="3820206"/>
            <a:ext cx="6564312" cy="125253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F8D21BF8-F2EB-5947-A907-38C3241FC0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28651" y="1397654"/>
            <a:ext cx="4070991" cy="407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01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D3A2109-DA11-3742-983D-F38B49A20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4"/>
            <a:ext cx="9679743" cy="13255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7B765B0-6361-C04D-ADC5-B6CEF6BA1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1825625"/>
            <a:ext cx="10807148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476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CC2B74-5380-1D42-B8B4-5220FCC2236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46100" y="1825625"/>
            <a:ext cx="5256213" cy="432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AB2B32-9E63-1B46-A1A3-79427135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4"/>
            <a:ext cx="9679743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5F580E7-BB1C-1D49-A3CF-7CD1DBB0C7F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094413" y="1825625"/>
            <a:ext cx="5259387" cy="432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14268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CC2B74-5380-1D42-B8B4-5220FCC2236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46100" y="1825625"/>
            <a:ext cx="5259387" cy="432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AB2B32-9E63-1B46-A1A3-79427135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5"/>
            <a:ext cx="9679743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4D815D6-5497-F04E-8A79-7628C007DCD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4413" y="1825625"/>
            <a:ext cx="5259387" cy="432000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65465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5C684-7AC9-ED43-B448-F5920351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9ADB1B-39C6-774B-BBCF-17B9E8A85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10F23-E718-A648-8574-9CCFF5C9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449495B-9441-1B47-BE43-E3F25B5EC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9802" y="365124"/>
            <a:ext cx="4550227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F7937AF5-84C7-1D47-A241-1F1E34DA7B9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-8878" y="0"/>
            <a:ext cx="5725886" cy="6858000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9F540-8024-5145-97FC-BB923D7814D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019802" y="1825625"/>
            <a:ext cx="5333998" cy="432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8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60C9030-3BCE-4A41-BFEB-070A48CF075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47688" y="1826255"/>
            <a:ext cx="3381887" cy="4320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71" y="365124"/>
            <a:ext cx="9331425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A4DB7C0-E531-734B-9056-1CD73BAD244F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241885" y="1825625"/>
            <a:ext cx="3381887" cy="4320000"/>
          </a:xfrm>
          <a:noFill/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9D533FA-5F8C-4946-9906-7EC87BB29C9B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7971913" y="1825625"/>
            <a:ext cx="3381887" cy="4320000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192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78044F-95F2-E445-A88A-0815BC564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365125"/>
            <a:ext cx="99201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6E47D-7C73-5C47-8FE0-2B25D1662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652" y="1825625"/>
            <a:ext cx="10807148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F4DBD-BBE0-A142-A8D1-95B04D13D8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665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 i="0">
                <a:solidFill>
                  <a:schemeClr val="accent3"/>
                </a:solidFill>
                <a:latin typeface="Myriad Pro" panose="020B0503030403020204" pitchFamily="34" charset="0"/>
                <a:cs typeface="Myanmar Text" panose="020B0502040204020203" pitchFamily="34" charset="0"/>
              </a:defRPr>
            </a:lvl1pPr>
          </a:lstStyle>
          <a:p>
            <a:fld id="{A415DF49-1446-7B45-AC41-8120F8712E53}" type="datetimeFigureOut">
              <a:rPr lang="fi-FI" smtClean="0"/>
              <a:pPr/>
              <a:t>4.5.2020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61BD8-74BD-5C40-B7D2-3018038BC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027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accent3"/>
                </a:solidFill>
                <a:latin typeface="Myriad Pro" panose="020B0503030403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B8818-FFCB-F449-9F4B-0A4ADD2FE1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63471" y="6356350"/>
            <a:ext cx="4903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0">
                <a:solidFill>
                  <a:schemeClr val="accent3"/>
                </a:solidFill>
                <a:latin typeface="Myriad Pro Semibold" panose="020B0503030403020204" pitchFamily="34" charset="0"/>
              </a:defRPr>
            </a:lvl1pPr>
          </a:lstStyle>
          <a:p>
            <a:fld id="{F6975956-C45A-444E-9050-E8F36A744109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4800955-ADED-B24B-82BF-459B09506D95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0667998" y="437322"/>
            <a:ext cx="1082399" cy="108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1" r:id="rId3"/>
    <p:sldLayoutId id="2147483660" r:id="rId4"/>
    <p:sldLayoutId id="2147483661" r:id="rId5"/>
    <p:sldLayoutId id="2147483663" r:id="rId6"/>
    <p:sldLayoutId id="2147483670" r:id="rId7"/>
    <p:sldLayoutId id="2147483664" r:id="rId8"/>
    <p:sldLayoutId id="2147483666" r:id="rId9"/>
    <p:sldLayoutId id="2147483667" r:id="rId10"/>
    <p:sldLayoutId id="2147483668" r:id="rId11"/>
    <p:sldLayoutId id="2147483669" r:id="rId12"/>
    <p:sldLayoutId id="2147483654" r:id="rId13"/>
    <p:sldLayoutId id="2147483655" r:id="rId14"/>
  </p:sldLayoutIdLst>
  <p:txStyles>
    <p:titleStyle>
      <a:lvl1pPr algn="l" defTabSz="914400" rtl="0" eaLnBrk="1" latinLnBrk="0" hangingPunct="1">
        <a:lnSpc>
          <a:spcPct val="100000"/>
        </a:lnSpc>
        <a:spcBef>
          <a:spcPts val="0"/>
        </a:spcBef>
        <a:spcAft>
          <a:spcPts val="700"/>
        </a:spcAft>
        <a:buNone/>
        <a:defRPr sz="3400" b="1" i="0" kern="1200">
          <a:solidFill>
            <a:schemeClr val="accent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24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1pPr>
      <a:lvl2pPr marL="80010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20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2pPr>
      <a:lvl3pPr marL="125730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20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3pPr>
      <a:lvl4pPr marL="165735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16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4pPr>
      <a:lvl5pPr marL="211455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16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39E8E-9CDA-6845-B025-6F3D00974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710214"/>
            <a:ext cx="9679743" cy="719091"/>
          </a:xfrm>
        </p:spPr>
        <p:txBody>
          <a:bodyPr/>
          <a:lstStyle/>
          <a:p>
            <a:r>
              <a:rPr lang="en-GB" dirty="0" err="1"/>
              <a:t>Viestintäsuunnitelman</a:t>
            </a:r>
            <a:r>
              <a:rPr lang="en-GB" dirty="0"/>
              <a:t> </a:t>
            </a:r>
            <a:r>
              <a:rPr lang="en-GB" dirty="0" err="1"/>
              <a:t>osat</a:t>
            </a:r>
            <a:endParaRPr lang="fi-FI" dirty="0"/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668675"/>
              </p:ext>
            </p:extLst>
          </p:nvPr>
        </p:nvGraphicFramePr>
        <p:xfrm>
          <a:off x="546100" y="1825625"/>
          <a:ext cx="10628415" cy="4514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683">
                  <a:extLst>
                    <a:ext uri="{9D8B030D-6E8A-4147-A177-3AD203B41FA5}">
                      <a16:colId xmlns:a16="http://schemas.microsoft.com/office/drawing/2014/main" val="2626864456"/>
                    </a:ext>
                  </a:extLst>
                </a:gridCol>
                <a:gridCol w="2125683">
                  <a:extLst>
                    <a:ext uri="{9D8B030D-6E8A-4147-A177-3AD203B41FA5}">
                      <a16:colId xmlns:a16="http://schemas.microsoft.com/office/drawing/2014/main" val="823169282"/>
                    </a:ext>
                  </a:extLst>
                </a:gridCol>
                <a:gridCol w="2125683">
                  <a:extLst>
                    <a:ext uri="{9D8B030D-6E8A-4147-A177-3AD203B41FA5}">
                      <a16:colId xmlns:a16="http://schemas.microsoft.com/office/drawing/2014/main" val="3667169631"/>
                    </a:ext>
                  </a:extLst>
                </a:gridCol>
                <a:gridCol w="2125683">
                  <a:extLst>
                    <a:ext uri="{9D8B030D-6E8A-4147-A177-3AD203B41FA5}">
                      <a16:colId xmlns:a16="http://schemas.microsoft.com/office/drawing/2014/main" val="2409171269"/>
                    </a:ext>
                  </a:extLst>
                </a:gridCol>
                <a:gridCol w="2125683">
                  <a:extLst>
                    <a:ext uri="{9D8B030D-6E8A-4147-A177-3AD203B41FA5}">
                      <a16:colId xmlns:a16="http://schemas.microsoft.com/office/drawing/2014/main" val="280212076"/>
                    </a:ext>
                  </a:extLst>
                </a:gridCol>
              </a:tblGrid>
              <a:tr h="809154">
                <a:tc>
                  <a:txBody>
                    <a:bodyPr/>
                    <a:lstStyle/>
                    <a:p>
                      <a:pPr rtl="0"/>
                      <a:r>
                        <a:rPr lang="sv-fi" sz="1600" dirty="0" err="1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Tavoite</a:t>
                      </a:r>
                      <a:endParaRPr lang="fi-FI" sz="1600" dirty="0">
                        <a:solidFill>
                          <a:schemeClr val="tx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 err="1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Kohderyhmä</a:t>
                      </a:r>
                      <a:r>
                        <a:rPr lang="sv-fi" sz="16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 ja </a:t>
                      </a:r>
                      <a:r>
                        <a:rPr lang="sv-fi" sz="1600" dirty="0" err="1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kumppani</a:t>
                      </a:r>
                      <a:endParaRPr lang="fi-FI" sz="1600" dirty="0">
                        <a:solidFill>
                          <a:schemeClr val="tx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 err="1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Kanava</a:t>
                      </a:r>
                      <a:r>
                        <a:rPr lang="sv-fi" sz="16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/</a:t>
                      </a:r>
                      <a:r>
                        <a:rPr lang="sv-fi" sz="1600" dirty="0" err="1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keino</a:t>
                      </a:r>
                      <a:endParaRPr lang="fi-FI" sz="1600" dirty="0">
                        <a:solidFill>
                          <a:schemeClr val="tx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 err="1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Mittari</a:t>
                      </a:r>
                      <a:endParaRPr lang="fi-FI" sz="1600" dirty="0">
                        <a:solidFill>
                          <a:schemeClr val="tx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 err="1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Vastuu</a:t>
                      </a:r>
                      <a:r>
                        <a:rPr lang="sv-fi" sz="1600" baseline="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 ja </a:t>
                      </a:r>
                      <a:r>
                        <a:rPr lang="sv-fi" sz="1600" baseline="0" dirty="0" err="1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aikataulu</a:t>
                      </a:r>
                      <a:endParaRPr lang="fi-FI" sz="1600" dirty="0">
                        <a:solidFill>
                          <a:schemeClr val="tx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654264"/>
                  </a:ext>
                </a:extLst>
              </a:tr>
              <a:tr h="3705073">
                <a:tc>
                  <a:txBody>
                    <a:bodyPr/>
                    <a:lstStyle/>
                    <a:p>
                      <a:pPr rtl="0"/>
                      <a:r>
                        <a:rPr lang="fi-FI" sz="1600" dirty="0">
                          <a:latin typeface="Myriad Pro" panose="020B0503030403020204" pitchFamily="34" charset="0"/>
                        </a:rPr>
                        <a:t>Mitkä ovat hankkeen eri tavoitteiden</a:t>
                      </a:r>
                      <a:r>
                        <a:rPr lang="fi-FI" sz="1600" baseline="0" dirty="0">
                          <a:latin typeface="Myriad Pro" panose="020B0503030403020204" pitchFamily="34" charset="0"/>
                        </a:rPr>
                        <a:t> pohjalta muodostuvat ydinviestit?</a:t>
                      </a:r>
                      <a:endParaRPr lang="fi-FI" sz="160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endParaRPr lang="fi-FI" sz="1600" dirty="0">
                        <a:latin typeface="Myriad Pro" panose="020B0503030403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Millaisia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baseline="0" dirty="0" err="1">
                          <a:latin typeface="Myriad Pro" panose="020B0503030403020204" pitchFamily="34" charset="0"/>
                        </a:rPr>
                        <a:t>tuloksia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baseline="0" dirty="0" err="1">
                          <a:latin typeface="Myriad Pro" panose="020B0503030403020204" pitchFamily="34" charset="0"/>
                        </a:rPr>
                        <a:t>viestinnällä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baseline="0" dirty="0" err="1">
                          <a:latin typeface="Myriad Pro" panose="020B0503030403020204" pitchFamily="34" charset="0"/>
                        </a:rPr>
                        <a:t>tulisi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baseline="0" dirty="0" err="1">
                          <a:latin typeface="Myriad Pro" panose="020B0503030403020204" pitchFamily="34" charset="0"/>
                        </a:rPr>
                        <a:t>saavuttaa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?</a:t>
                      </a:r>
                    </a:p>
                    <a:p>
                      <a:pPr rtl="0"/>
                      <a:endParaRPr lang="fi-FI" sz="16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Mitkä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ovat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tärkeimmät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kohderyhmät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eli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ketä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viestinnällä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ja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ydinviesteillä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baseline="0" dirty="0" err="1">
                          <a:latin typeface="Myriad Pro" panose="020B0503030403020204" pitchFamily="34" charset="0"/>
                        </a:rPr>
                        <a:t>halutaan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baseline="0" dirty="0" err="1">
                          <a:latin typeface="Myriad Pro" panose="020B0503030403020204" pitchFamily="34" charset="0"/>
                        </a:rPr>
                        <a:t>tavoittaa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?</a:t>
                      </a:r>
                      <a:endParaRPr lang="sv-fi" sz="160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endParaRPr lang="fi-FI" sz="160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Ketkä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tekevät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viestintää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käytännössä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ja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mitkä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asiat tai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tahot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tukevat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viestinnän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onnistumista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?</a:t>
                      </a:r>
                    </a:p>
                    <a:p>
                      <a:pPr rtl="0"/>
                      <a:endParaRPr lang="fi-FI" sz="1600" baseline="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  </a:t>
                      </a:r>
                      <a:endParaRPr lang="fi-FI" sz="16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Missä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viestintäkanavissa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ja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tilaisuuksissa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kohderyhmiä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tavoitellaan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(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saavutettavuus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baseline="0" dirty="0" err="1">
                          <a:latin typeface="Myriad Pro" panose="020B0503030403020204" pitchFamily="34" charset="0"/>
                        </a:rPr>
                        <a:t>huomioitava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)?</a:t>
                      </a:r>
                      <a:endParaRPr lang="sv-fi" sz="160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</a:p>
                    <a:p>
                      <a:pPr rtl="0"/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Miten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kohderyhmien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osallisuutta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voidaan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hyödyntää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viestinnässä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?</a:t>
                      </a:r>
                      <a:endParaRPr lang="fi-FI" sz="16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Miten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viestinnän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onnistumista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mitataan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?</a:t>
                      </a:r>
                    </a:p>
                    <a:p>
                      <a:pPr rtl="0"/>
                      <a:endParaRPr lang="fi-FI" sz="1600" baseline="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Mitkä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ovat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konkreettiset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viestinnän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tavoitteiden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saavuttamista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seuraavat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mittarit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tai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indikaattorit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?</a:t>
                      </a:r>
                      <a:endParaRPr lang="fi-FI" sz="16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Kuka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vastaa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mistäkin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baseline="0" dirty="0" err="1">
                          <a:latin typeface="Myriad Pro" panose="020B0503030403020204" pitchFamily="34" charset="0"/>
                        </a:rPr>
                        <a:t>viestinnän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 osa-</a:t>
                      </a:r>
                      <a:r>
                        <a:rPr lang="sv-fi" sz="1600" baseline="0" dirty="0" err="1">
                          <a:latin typeface="Myriad Pro" panose="020B0503030403020204" pitchFamily="34" charset="0"/>
                        </a:rPr>
                        <a:t>alueesta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, </a:t>
                      </a:r>
                      <a:r>
                        <a:rPr lang="sv-fi" sz="1600" baseline="0" dirty="0" err="1">
                          <a:latin typeface="Myriad Pro" panose="020B0503030403020204" pitchFamily="34" charset="0"/>
                        </a:rPr>
                        <a:t>toiminnosta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 tai </a:t>
                      </a:r>
                      <a:r>
                        <a:rPr lang="sv-fi" sz="1600" baseline="0" dirty="0" err="1">
                          <a:latin typeface="Myriad Pro" panose="020B0503030403020204" pitchFamily="34" charset="0"/>
                        </a:rPr>
                        <a:t>tavoitteesta</a:t>
                      </a:r>
                      <a:r>
                        <a:rPr lang="sv-fi" sz="1600" baseline="0" dirty="0">
                          <a:latin typeface="Myriad Pro" panose="020B0503030403020204" pitchFamily="34" charset="0"/>
                        </a:rPr>
                        <a:t>?</a:t>
                      </a:r>
                      <a:endParaRPr lang="sv-fi" sz="160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endParaRPr lang="fi-FI" sz="1600" dirty="0">
                        <a:latin typeface="Myriad Pro" panose="020B0503030403020204" pitchFamily="34" charset="0"/>
                      </a:endParaRPr>
                    </a:p>
                    <a:p>
                      <a:pPr rtl="0"/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Miten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viestintä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jaksottuu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hankkeen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eri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 </a:t>
                      </a:r>
                      <a:r>
                        <a:rPr lang="sv-fi" sz="1600" dirty="0" err="1">
                          <a:latin typeface="Myriad Pro" panose="020B0503030403020204" pitchFamily="34" charset="0"/>
                        </a:rPr>
                        <a:t>vaiheille</a:t>
                      </a:r>
                      <a:r>
                        <a:rPr lang="sv-fi" sz="1600" dirty="0">
                          <a:latin typeface="Myriad Pro" panose="020B0503030403020204" pitchFamily="34" charset="0"/>
                        </a:rPr>
                        <a:t>?</a:t>
                      </a:r>
                      <a:endParaRPr lang="fi-FI" sz="16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021997"/>
                  </a:ext>
                </a:extLst>
              </a:tr>
            </a:tbl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546101" y="6384595"/>
            <a:ext cx="10628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latin typeface="Myriad Pro" panose="020B0503030403020204" pitchFamily="34" charset="0"/>
              </a:rPr>
              <a:t>Mielenterveysosaamisen lisääminen kunnissa</a:t>
            </a:r>
            <a:endParaRPr lang="en-US" b="1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58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STM_colors_060519">
      <a:dk1>
        <a:srgbClr val="000000"/>
      </a:dk1>
      <a:lt1>
        <a:srgbClr val="FFFFFF"/>
      </a:lt1>
      <a:dk2>
        <a:srgbClr val="535659"/>
      </a:dk2>
      <a:lt2>
        <a:srgbClr val="E7E6E6"/>
      </a:lt2>
      <a:accent1>
        <a:srgbClr val="F0AB00"/>
      </a:accent1>
      <a:accent2>
        <a:srgbClr val="888B8D"/>
      </a:accent2>
      <a:accent3>
        <a:srgbClr val="53565A"/>
      </a:accent3>
      <a:accent4>
        <a:srgbClr val="642667"/>
      </a:accent4>
      <a:accent5>
        <a:srgbClr val="008C95"/>
      </a:accent5>
      <a:accent6>
        <a:srgbClr val="0562C1"/>
      </a:accent6>
      <a:hlink>
        <a:srgbClr val="F0AB00"/>
      </a:hlink>
      <a:folHlink>
        <a:srgbClr val="6325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8C9D8D17-8E03-634D-BDDC-249F10419F8B}" vid="{4E79E4C6-D7E7-714B-96F9-C2DEFB06DB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STM_16_9_masterpohja_2019_FI</Template>
  <TotalTime>24</TotalTime>
  <Words>108</Words>
  <Application>Microsoft Office PowerPoint</Application>
  <PresentationFormat>Laajakuva</PresentationFormat>
  <Paragraphs>24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Myriad Pro</vt:lpstr>
      <vt:lpstr>Myriad Pro Semibold</vt:lpstr>
      <vt:lpstr>Office-teema</vt:lpstr>
      <vt:lpstr>Viestintäsuunnitelman osat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Näin käytät oletusmallipohjassa  olevia kuvadioja</dc:title>
  <dc:creator>Arponen Sanni (STM)</dc:creator>
  <cp:lastModifiedBy>Saija</cp:lastModifiedBy>
  <cp:revision>7</cp:revision>
  <dcterms:created xsi:type="dcterms:W3CDTF">2020-02-19T06:39:55Z</dcterms:created>
  <dcterms:modified xsi:type="dcterms:W3CDTF">2020-05-04T14:50:11Z</dcterms:modified>
</cp:coreProperties>
</file>