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 snapToObjects="1">
      <p:cViewPr varScale="1">
        <p:scale>
          <a:sx n="104" d="100"/>
          <a:sy n="104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369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6C163-EB8B-7E45-969D-1414387CBA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34C23-4E9D-7E4F-8984-7A57116D9C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1522-EBFB-E740-8220-72015B54434F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07E79-0743-9A4E-82CB-BE698FE8D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27EBC-531A-EC4A-9540-5D6EDA774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F0C-23FB-3D47-8D32-D7658DF198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29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5E722-2088-594E-B6DE-5F6385BC0A10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15BA-1A23-D947-9DBA-49FB488C9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5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F19-21EC-BE42-8CD4-9E35C5CD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98" y="3342065"/>
            <a:ext cx="5791202" cy="1616318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FBB34-7AEF-0D42-8FE0-766CC04D7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650" y="5404023"/>
            <a:ext cx="3490845" cy="82788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>
                <a:latin typeface="Myriad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0B4A3-34BF-3B42-84C8-671327FF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0583-5CFE-9C4B-BC6A-360BC2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421EC-ADD2-6543-90BA-45154B80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60C44A-8B8A-C64B-B282-B2E6A0BE6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3695" y="5404024"/>
            <a:ext cx="2160105" cy="82788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defRPr b="1" i="0">
                <a:latin typeface="Myriad Pro Semibold" panose="020B0503030403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0C3C31-B7EC-7844-8A10-E0462BAB25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89" y="636362"/>
            <a:ext cx="4886322" cy="55852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8FFFA5-D71B-9748-B0BA-D31C628AA3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557000" y="635000"/>
            <a:ext cx="635000" cy="558800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798E66B9-AF33-7F46-BF15-E6C6C09C8A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704" y="780019"/>
            <a:ext cx="2300963" cy="230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3537"/>
            <a:ext cx="93314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D86E45-3990-8C41-BC33-6BDA229D40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997075"/>
            <a:ext cx="12192000" cy="48609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10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63E5C31-2334-524E-8E33-9C7D15606053}"/>
              </a:ext>
            </a:extLst>
          </p:cNvPr>
          <p:cNvSpPr/>
          <p:nvPr userDrawn="1"/>
        </p:nvSpPr>
        <p:spPr>
          <a:xfrm>
            <a:off x="546652" y="711821"/>
            <a:ext cx="10521841" cy="508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669" y="823981"/>
            <a:ext cx="9331425" cy="35987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176F6A-01A6-934C-8D67-45342515AD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6652" y="1700213"/>
            <a:ext cx="10807148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D2AF91DE-F1F2-C648-8839-8281FD2DDE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5013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6652" y="6356350"/>
            <a:ext cx="2743200" cy="365125"/>
          </a:xfrm>
        </p:spPr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2367278"/>
            <a:ext cx="4227129" cy="80432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9FA8AB-BB8B-FC4A-AF5D-635FF05DC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23500" y="491783"/>
            <a:ext cx="1415429" cy="1415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52BF82-C81F-0C4A-A82D-82CB307EC76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784230" y="2809622"/>
            <a:ext cx="5803898" cy="2889756"/>
          </a:xfrm>
          <a:prstGeom prst="rect">
            <a:avLst/>
          </a:prstGeom>
        </p:spPr>
      </p:pic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D9336C4-E310-BA4B-A124-ED4F9F01C8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4137706"/>
            <a:ext cx="4246562" cy="1252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2D131F-40A5-7E4C-BE29-21F2CD79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652" y="3393375"/>
            <a:ext cx="4246562" cy="46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3FFDB904-AAFE-B246-99E3-E5C227AF87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97749" y="743884"/>
            <a:ext cx="2576514" cy="911225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8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7DA5-A0C9-1546-A846-5A051283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877508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28CF5-6F1F-A342-BE32-9924394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B1B62-A26C-204B-8676-FD624DF0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CD7A-47DF-2543-9E2E-F30E90C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7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AF49E-4591-9A48-8C26-07811A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27E1-70F4-F441-A512-427448F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3B88B-353C-AA4B-BB7C-844EF064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3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icture Placeholder 24">
            <a:extLst>
              <a:ext uri="{FF2B5EF4-FFF2-40B4-BE49-F238E27FC236}">
                <a16:creationId xmlns:a16="http://schemas.microsoft.com/office/drawing/2014/main" id="{44825299-1CBC-8E49-8EA6-1AD20B4261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3404" y="640821"/>
            <a:ext cx="4860396" cy="5504804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727F43-1C8F-B34C-95DC-3285FA52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640821"/>
            <a:ext cx="5765526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7F56288-4DF8-1C44-A834-6C9DA451A8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652" y="2365513"/>
            <a:ext cx="5765526" cy="3780112"/>
          </a:xfrm>
          <a:prstGeom prst="rect">
            <a:avLst/>
          </a:prstGeom>
        </p:spPr>
        <p:txBody>
          <a:bodyPr>
            <a:normAutofit/>
          </a:bodyPr>
          <a:lstStyle>
            <a:lvl1pPr marL="274638" indent="-274638">
              <a:lnSpc>
                <a:spcPct val="100000"/>
              </a:lnSpc>
              <a:spcBef>
                <a:spcPts val="0"/>
              </a:spcBef>
              <a:buClr>
                <a:srgbClr val="53565A"/>
              </a:buClr>
              <a:buFont typeface="Arial" panose="020B0604020202020204" pitchFamily="34" charset="0"/>
              <a:buChar char="•"/>
              <a:tabLst/>
              <a:defRPr sz="30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64AD0898-3F5B-174A-B937-25407F4E9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7998" y="437322"/>
            <a:ext cx="1082399" cy="1082399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020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769" y="3886328"/>
            <a:ext cx="10787271" cy="198107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 typeface="Arial" panose="020B0604020202020204" pitchFamily="34" charset="0"/>
              <a:buNone/>
              <a:tabLst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9102C7-DACE-EA43-979B-DADCB8F552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0368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1188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BCC6-270D-3A4D-B2E2-7BA56A80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529" y="2063115"/>
            <a:ext cx="6564312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>
                <a:solidFill>
                  <a:schemeClr val="tx2"/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C17A-C13B-EA4B-A13F-D71D70E2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2B73A-2FF0-4A4E-928B-83ACA743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81960-CB85-5A4C-8D63-CDE4529F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A3E203-1029-D44A-99C7-E993FE84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529" y="3820206"/>
            <a:ext cx="6564312" cy="12525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F8D21BF8-F2EB-5947-A907-38C3241FC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28651" y="1397654"/>
            <a:ext cx="4070991" cy="40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3A2109-DA11-3742-983D-F38B49A2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7B765B0-6361-C04D-ADC5-B6CEF6BA1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76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6213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4"/>
            <a:ext cx="9679743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F580E7-BB1C-1D49-A3CF-7CD1DBB0C7F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4413" y="1825625"/>
            <a:ext cx="5259387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4268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CC2B74-5380-1D42-B8B4-5220FCC2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46100" y="1825625"/>
            <a:ext cx="5259387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B2B32-9E63-1B46-A1A3-7942713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365125"/>
            <a:ext cx="9679743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4D815D6-5497-F04E-8A79-7628C007DCD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4413" y="1825625"/>
            <a:ext cx="5259387" cy="4320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546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C684-7AC9-ED43-B448-F5920351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B1B-39C6-774B-BBCF-17B9E8A8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10F23-E718-A648-8574-9CCFF5C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49495B-9441-1B47-BE43-E3F25B5E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2" y="365124"/>
            <a:ext cx="4550227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7937AF5-84C7-1D47-A241-1F1E34DA7B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878" y="0"/>
            <a:ext cx="5725886" cy="6858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540-8024-5145-97FC-BB923D7814D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19802" y="1825625"/>
            <a:ext cx="5333998" cy="432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0C9030-3BCE-4A41-BFEB-070A48CF075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47688" y="1826255"/>
            <a:ext cx="3381887" cy="4320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2C256-48C1-C245-998A-D7A2CF1B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F49-1446-7B45-AC41-8120F8712E53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B178E-AE4B-9E4E-829F-B50E365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B95B-9D99-B948-B3F0-A1E3541E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5956-C45A-444E-9050-E8F36A744109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DB8ED5-B92F-0249-8E3C-61B08A9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71" y="365124"/>
            <a:ext cx="9331425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4DB7C0-E531-734B-9056-1CD73BAD244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241885" y="1825625"/>
            <a:ext cx="3381887" cy="4320000"/>
          </a:xfrm>
          <a:noFill/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9D533FA-5F8C-4946-9906-7EC87BB29C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971913" y="1825625"/>
            <a:ext cx="3381887" cy="4320000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1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8044F-95F2-E445-A88A-0815BC56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5"/>
            <a:ext cx="9920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6E47D-7C73-5C47-8FE0-2B25D166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825625"/>
            <a:ext cx="10807148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DBD-BBE0-A142-A8D1-95B04D13D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6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  <a:cs typeface="Myanmar Text" panose="020B0502040204020203" pitchFamily="34" charset="0"/>
              </a:defRPr>
            </a:lvl1pPr>
          </a:lstStyle>
          <a:p>
            <a:fld id="{A415DF49-1446-7B45-AC41-8120F8712E53}" type="datetimeFigureOut">
              <a:rPr lang="fi-FI" smtClean="0"/>
              <a:pPr/>
              <a:t>4.5.2020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1BD8-74BD-5C40-B7D2-3018038B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02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8818-FFCB-F449-9F4B-0A4ADD2F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471" y="6356350"/>
            <a:ext cx="490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>
                <a:solidFill>
                  <a:schemeClr val="accent3"/>
                </a:solidFill>
                <a:latin typeface="Myriad Pro Semibold" panose="020B0503030403020204" pitchFamily="34" charset="0"/>
              </a:defRPr>
            </a:lvl1pPr>
          </a:lstStyle>
          <a:p>
            <a:fld id="{F6975956-C45A-444E-9050-E8F36A74410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800955-ADED-B24B-82BF-459B09506D9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0667998" y="437322"/>
            <a:ext cx="1082399" cy="1082399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4CD77ACE-2ECA-42D0-8507-60558E29F22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667998" y="396924"/>
            <a:ext cx="1163194" cy="11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0" r:id="rId4"/>
    <p:sldLayoutId id="2147483661" r:id="rId5"/>
    <p:sldLayoutId id="2147483663" r:id="rId6"/>
    <p:sldLayoutId id="2147483670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54" r:id="rId13"/>
    <p:sldLayoutId id="2147483655" r:id="rId14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700"/>
        </a:spcAft>
        <a:buNone/>
        <a:defRPr sz="3400" b="1" i="0" kern="1200">
          <a:solidFill>
            <a:schemeClr val="accent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None/>
        <a:defRPr sz="24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1pPr>
      <a:lvl2pPr marL="8001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2pPr>
      <a:lvl3pPr marL="125730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20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3pPr>
      <a:lvl4pPr marL="16573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4pPr>
      <a:lvl5pPr marL="2114550" indent="-2160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•"/>
        <a:tabLst/>
        <a:defRPr sz="1600" b="0" i="0" kern="1200">
          <a:solidFill>
            <a:schemeClr val="accent3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9E8E-9CDA-6845-B025-6F3D0097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1" y="710214"/>
            <a:ext cx="9679743" cy="719091"/>
          </a:xfrm>
        </p:spPr>
        <p:txBody>
          <a:bodyPr/>
          <a:lstStyle/>
          <a:p>
            <a:r>
              <a:rPr lang="en-GB" dirty="0" err="1"/>
              <a:t>Kommunikationsplanens</a:t>
            </a:r>
            <a:r>
              <a:rPr lang="en-GB" dirty="0"/>
              <a:t> </a:t>
            </a:r>
            <a:r>
              <a:rPr lang="en-GB" dirty="0" err="1"/>
              <a:t>delar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18459"/>
              </p:ext>
            </p:extLst>
          </p:nvPr>
        </p:nvGraphicFramePr>
        <p:xfrm>
          <a:off x="546100" y="1825625"/>
          <a:ext cx="10628415" cy="4514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683">
                  <a:extLst>
                    <a:ext uri="{9D8B030D-6E8A-4147-A177-3AD203B41FA5}">
                      <a16:colId xmlns:a16="http://schemas.microsoft.com/office/drawing/2014/main" val="2626864456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823169282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3667169631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2409171269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280212076"/>
                    </a:ext>
                  </a:extLst>
                </a:gridCol>
              </a:tblGrid>
              <a:tr h="809154"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Syfte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Målgrupp och partner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Kanal/medel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Mätare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Ansvar och tidtabell</a:t>
                      </a:r>
                      <a:endParaRPr lang="fi-FI" sz="1600" dirty="0">
                        <a:solidFill>
                          <a:schemeClr val="tx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654264"/>
                  </a:ext>
                </a:extLst>
              </a:tr>
              <a:tr h="3705073"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Vilka är de kärnmeddelanden som formas på basis av de olika målsättningarna av projektet?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600" dirty="0">
                          <a:latin typeface="Myriad Pro" panose="020B0503030403020204" pitchFamily="34" charset="0"/>
                        </a:rPr>
                        <a:t>Hurdana resultat bör man nå med kommunikationen?</a:t>
                      </a: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Vilka är de viktigaste målgrupperna, dvs. vem vill man nå med kommunikationen och kärnmeddelandena? </a:t>
                      </a: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Vem sköter kommunikationen i praktiken och vilka faktorer eller aktörer främjar lyckad kommunikation?</a:t>
                      </a:r>
                    </a:p>
                    <a:p>
                      <a:pPr rtl="0"/>
                      <a:endParaRPr lang="fi-FI" sz="1600" baseline="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  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Vilka </a:t>
                      </a:r>
                      <a:r>
                        <a:rPr lang="sv-fi" sz="1600" dirty="0" err="1">
                          <a:latin typeface="Myriad Pro" panose="020B0503030403020204" pitchFamily="34" charset="0"/>
                        </a:rPr>
                        <a:t>kommunikationskana</a:t>
                      </a:r>
                      <a:endParaRPr lang="sv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ler</a:t>
                      </a:r>
                      <a:r>
                        <a:rPr lang="sv-fi" sz="1600" baseline="0" dirty="0">
                          <a:latin typeface="Myriad Pro" panose="020B0503030403020204" pitchFamily="34" charset="0"/>
                        </a:rPr>
                        <a:t> </a:t>
                      </a:r>
                      <a:r>
                        <a:rPr lang="sv-fi" sz="1600" dirty="0">
                          <a:latin typeface="Myriad Pro" panose="020B0503030403020204" pitchFamily="34" charset="0"/>
                        </a:rPr>
                        <a:t>och evenemang används för att nå målgrupperna (med beaktande av tillgänglighet)?</a:t>
                      </a: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 </a:t>
                      </a: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Hur kan målgruppernas delaktighet utnyttjas i kommunikationerna?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Hur mäter man kommunikationens effektivitet? </a:t>
                      </a:r>
                    </a:p>
                    <a:p>
                      <a:pPr rtl="0"/>
                      <a:endParaRPr lang="fi-FI" sz="1600" baseline="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Vilka är de konkreta mätare eller indikatorer som följer upp hur kommunikationen uppnår målsättningarna?   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Vem ansvarar för ett visst delområde, en viss funktion eller en viss målsättning av kommunikationen? </a:t>
                      </a:r>
                    </a:p>
                    <a:p>
                      <a:pPr rtl="0"/>
                      <a:endParaRPr lang="fi-FI" sz="1600" dirty="0">
                        <a:latin typeface="Myriad Pro" panose="020B0503030403020204" pitchFamily="34" charset="0"/>
                      </a:endParaRPr>
                    </a:p>
                    <a:p>
                      <a:pPr rtl="0"/>
                      <a:r>
                        <a:rPr lang="sv-fi" sz="1600" dirty="0">
                          <a:latin typeface="Myriad Pro" panose="020B0503030403020204" pitchFamily="34" charset="0"/>
                        </a:rPr>
                        <a:t>Hur fördelas kommunikationen mellan de olika faserna av projektet? </a:t>
                      </a:r>
                      <a:endParaRPr lang="fi-FI" sz="1600" dirty="0">
                        <a:latin typeface="Myriad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21997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546651" y="6366840"/>
            <a:ext cx="1062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err="1">
                <a:latin typeface="Myriad Pro" panose="020B0503030403020204" pitchFamily="34" charset="0"/>
              </a:rPr>
              <a:t>Att</a:t>
            </a:r>
            <a:r>
              <a:rPr lang="fi-FI" b="1" dirty="0">
                <a:latin typeface="Myriad Pro" panose="020B0503030403020204" pitchFamily="34" charset="0"/>
              </a:rPr>
              <a:t> </a:t>
            </a:r>
            <a:r>
              <a:rPr lang="fi-FI" b="1" dirty="0" err="1">
                <a:latin typeface="Myriad Pro" panose="020B0503030403020204" pitchFamily="34" charset="0"/>
              </a:rPr>
              <a:t>utöka</a:t>
            </a:r>
            <a:r>
              <a:rPr lang="fi-FI" b="1" dirty="0">
                <a:latin typeface="Myriad Pro" panose="020B0503030403020204" pitchFamily="34" charset="0"/>
              </a:rPr>
              <a:t> </a:t>
            </a:r>
            <a:r>
              <a:rPr lang="fi-FI" b="1" dirty="0" err="1">
                <a:latin typeface="Myriad Pro" panose="020B0503030403020204" pitchFamily="34" charset="0"/>
              </a:rPr>
              <a:t>kompetensen</a:t>
            </a:r>
            <a:r>
              <a:rPr lang="fi-FI" b="1" dirty="0">
                <a:latin typeface="Myriad Pro" panose="020B0503030403020204" pitchFamily="34" charset="0"/>
              </a:rPr>
              <a:t> </a:t>
            </a:r>
            <a:r>
              <a:rPr lang="fi-FI" b="1" dirty="0" err="1">
                <a:latin typeface="Myriad Pro" panose="020B0503030403020204" pitchFamily="34" charset="0"/>
              </a:rPr>
              <a:t>inom</a:t>
            </a:r>
            <a:r>
              <a:rPr lang="fi-FI" b="1" dirty="0">
                <a:latin typeface="Myriad Pro" panose="020B0503030403020204" pitchFamily="34" charset="0"/>
              </a:rPr>
              <a:t> </a:t>
            </a:r>
            <a:r>
              <a:rPr lang="fi-FI" b="1" dirty="0" err="1">
                <a:latin typeface="Myriad Pro" panose="020B0503030403020204" pitchFamily="34" charset="0"/>
              </a:rPr>
              <a:t>psykisk</a:t>
            </a:r>
            <a:r>
              <a:rPr lang="fi-FI" b="1" dirty="0">
                <a:latin typeface="Myriad Pro" panose="020B0503030403020204" pitchFamily="34" charset="0"/>
              </a:rPr>
              <a:t> </a:t>
            </a:r>
            <a:r>
              <a:rPr lang="fi-FI" b="1" dirty="0" err="1">
                <a:latin typeface="Myriad Pro" panose="020B0503030403020204" pitchFamily="34" charset="0"/>
              </a:rPr>
              <a:t>hälsa</a:t>
            </a:r>
            <a:r>
              <a:rPr lang="fi-FI" b="1" dirty="0">
                <a:latin typeface="Myriad Pro" panose="020B0503030403020204" pitchFamily="34" charset="0"/>
              </a:rPr>
              <a:t> i </a:t>
            </a:r>
            <a:r>
              <a:rPr lang="fi-FI" b="1" dirty="0" err="1">
                <a:latin typeface="Myriad Pro" panose="020B0503030403020204" pitchFamily="34" charset="0"/>
              </a:rPr>
              <a:t>kommunerna</a:t>
            </a:r>
            <a:endParaRPr lang="en-US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STM_colors_060519">
      <a:dk1>
        <a:srgbClr val="000000"/>
      </a:dk1>
      <a:lt1>
        <a:srgbClr val="FFFFFF"/>
      </a:lt1>
      <a:dk2>
        <a:srgbClr val="535659"/>
      </a:dk2>
      <a:lt2>
        <a:srgbClr val="E7E6E6"/>
      </a:lt2>
      <a:accent1>
        <a:srgbClr val="F0AB00"/>
      </a:accent1>
      <a:accent2>
        <a:srgbClr val="888B8D"/>
      </a:accent2>
      <a:accent3>
        <a:srgbClr val="53565A"/>
      </a:accent3>
      <a:accent4>
        <a:srgbClr val="642667"/>
      </a:accent4>
      <a:accent5>
        <a:srgbClr val="008C95"/>
      </a:accent5>
      <a:accent6>
        <a:srgbClr val="0562C1"/>
      </a:accent6>
      <a:hlink>
        <a:srgbClr val="F0AB00"/>
      </a:hlink>
      <a:folHlink>
        <a:srgbClr val="6325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C9D8D17-8E03-634D-BDDC-249F10419F8B}" vid="{4E79E4C6-D7E7-714B-96F9-C2DEFB06D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STM_16_9_masterpohja_2019_FI</Template>
  <TotalTime>21</TotalTime>
  <Words>149</Words>
  <Application>Microsoft Office PowerPoint</Application>
  <PresentationFormat>Laajakuva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Myriad Pro Semibold</vt:lpstr>
      <vt:lpstr>Office-teema</vt:lpstr>
      <vt:lpstr>Kommunikationsplanens delar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käytät oletusmallipohjassa  olevia kuvadioja</dc:title>
  <dc:creator>Arponen Sanni (STM)</dc:creator>
  <cp:lastModifiedBy>Saija</cp:lastModifiedBy>
  <cp:revision>7</cp:revision>
  <dcterms:created xsi:type="dcterms:W3CDTF">2020-02-19T06:39:55Z</dcterms:created>
  <dcterms:modified xsi:type="dcterms:W3CDTF">2020-05-04T14:56:52Z</dcterms:modified>
</cp:coreProperties>
</file>