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</p:sldMasterIdLst>
  <p:notesMasterIdLst>
    <p:notesMasterId r:id="rId11"/>
  </p:notesMasterIdLst>
  <p:handoutMasterIdLst>
    <p:handoutMasterId r:id="rId12"/>
  </p:handoutMasterIdLst>
  <p:sldIdLst>
    <p:sldId id="257" r:id="rId3"/>
    <p:sldId id="300" r:id="rId4"/>
    <p:sldId id="263" r:id="rId5"/>
    <p:sldId id="298" r:id="rId6"/>
    <p:sldId id="292" r:id="rId7"/>
    <p:sldId id="297" r:id="rId8"/>
    <p:sldId id="262" r:id="rId9"/>
    <p:sldId id="301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02">
          <p15:clr>
            <a:srgbClr val="A4A3A4"/>
          </p15:clr>
        </p15:guide>
        <p15:guide id="9" pos="7378" userDrawn="1">
          <p15:clr>
            <a:srgbClr val="A4A3A4"/>
          </p15:clr>
        </p15:guide>
        <p15:guide id="10" pos="665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A5B"/>
    <a:srgbClr val="002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670046-1C27-442E-8C76-CFC5B32E4CE9}" v="3" dt="2025-08-21T18:22:53.117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7" autoAdjust="0"/>
  </p:normalViewPr>
  <p:slideViewPr>
    <p:cSldViewPr showGuides="1">
      <p:cViewPr varScale="1">
        <p:scale>
          <a:sx n="59" d="100"/>
          <a:sy n="59" d="100"/>
        </p:scale>
        <p:origin x="964" y="52"/>
      </p:cViewPr>
      <p:guideLst>
        <p:guide orient="horz" pos="2160"/>
        <p:guide orient="horz" pos="3884"/>
        <p:guide orient="horz" pos="300"/>
        <p:guide orient="horz" pos="1117"/>
        <p:guide pos="302"/>
        <p:guide pos="7378"/>
        <p:guide pos="6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08B-E55E-495E-AD4D-B469E5CD22EF}" type="datetimeFigureOut">
              <a:rPr lang="fi-FI" sz="800" smtClean="0"/>
              <a:t>22.8.2025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F4E2-CB80-489C-B09B-4F5EEF4552B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7917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BDF7DAC-3845-4961-8DB5-52D3C261C68E}" type="datetimeFigureOut">
              <a:rPr lang="fi-FI" smtClean="0"/>
              <a:pPr/>
              <a:t>22.8.2025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A2CDBA3-8E53-4B38-8A28-94E4F9D926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7FC8AB4-BAF4-4D42-8872-AFDC24CCDD75}" type="datetime1">
              <a:rPr lang="fi-FI" smtClean="0"/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CE15D4-FA64-420B-9AFA-D27A5DC99D4A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3444F-85E1-4DC9-8EA2-A919F80CF21D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6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174A7B-F398-422A-9274-A7A0A77AE029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A6F59-3B3E-4434-8A80-1A363BC70A00}" type="datetime1">
              <a:rPr lang="fi-FI" smtClean="0"/>
              <a:t>22.8.2025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3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82CA-7D08-4C64-A2BA-A286A40F9810}" type="datetime1">
              <a:rPr lang="fi-FI" smtClean="0"/>
              <a:t>22.8.2025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9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341A2-48E2-4BFE-BD0D-9B7D2B6441E4}" type="datetime1">
              <a:rPr lang="fi-FI" smtClean="0"/>
              <a:t>22.8.2025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20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972CC-29C7-4312-AA7D-FC0D130E2651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7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5881-BBB2-4666-A10D-F4C42740CE29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3183C9-4B92-47A3-9B0C-4F7FFD5778B3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D172078D-D4CF-4F8B-89D4-683D8E317D99}" type="datetime1">
              <a:rPr lang="fi-FI" smtClean="0"/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AA285B-F5FB-48E8-9E8F-9D20CFE3E443}" type="datetime1">
              <a:rPr lang="fi-FI" smtClean="0"/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6703-07DF-4528-8F0F-740BB826187F}" type="datetime1">
              <a:rPr lang="fi-FI" smtClean="0"/>
              <a:t>22.8.2025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2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4B8D-95FF-4589-9B9A-3A6306CC07E9}" type="datetime1">
              <a:rPr lang="fi-FI" smtClean="0"/>
              <a:t>22.8.2025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46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0EBD-CCAD-42A7-BEF7-F6A4385AEC96}" type="datetime1">
              <a:rPr lang="fi-FI" smtClean="0"/>
              <a:t>22.8.2025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9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70593-6CFC-4FA8-9168-1F36779AADF9}" type="datetime1">
              <a:rPr lang="fi-FI" smtClean="0"/>
              <a:t>22.8.2025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940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F5A953-C7A8-4DC0-B83F-3DF5D37EDE88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6809-94E2-48DA-B120-4BBAD84AC78E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9941DD-DFFB-4F5E-804F-172516824F1B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6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68543-CE59-49F8-867C-8A3FBAAD7A9F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14E90D-FE23-4FB2-9E95-A78C890E1071}" type="datetime1">
              <a:rPr lang="fi-FI" smtClean="0"/>
              <a:t>22.8.2025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FBE958-3B47-436D-8DD1-2D5CAB1F4512}" type="datetime1">
              <a:rPr lang="fi-FI" smtClean="0"/>
              <a:t>22.8.2025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0CBC3C4-7E9F-4D5C-9AE6-9858016C1106}" type="datetime1">
              <a:rPr lang="fi-FI" smtClean="0"/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03B9F0-AC92-4F95-88F1-368CC87E5C5E}" type="datetime1">
              <a:rPr lang="fi-FI" smtClean="0"/>
              <a:t>22.8.2025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58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35665-A412-4858-82BF-B092FC41CFF7}" type="datetime1">
              <a:rPr lang="fi-FI" smtClean="0"/>
              <a:t>22.8.2025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990C-8331-4DA1-97FF-1E3F516B1243}" type="datetime1">
              <a:rPr lang="fi-FI" smtClean="0"/>
              <a:t>22.8.2025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D3040-EC68-41B6-B426-75D972819FB0}" type="datetime1">
              <a:rPr lang="fi-FI" smtClean="0"/>
              <a:t>22.8.2025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62767B-731B-4464-9ABA-9ADF7EB493B6}" type="datetime1">
              <a:rPr lang="fi-FI" smtClean="0"/>
              <a:t>22.8.2025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8B2A89-1602-4E9D-8AE2-C3B623ABF8B4}" type="datetime1">
              <a:rPr lang="fi-FI" smtClean="0"/>
              <a:t>22.8.2025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1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2BBFBBC-9947-494E-8801-827AD1579B09}" type="datetime1">
              <a:rPr lang="fi-FI" smtClean="0"/>
              <a:t>22.8.2025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8.8.2025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435E05-882E-487F-8F92-FA8A4A13627E}" type="datetime1">
              <a:rPr lang="fi-FI" smtClean="0"/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9521-BE67-4899-9D66-A6004EC8346E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4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5DB4A7-9188-4095-84E1-E1DCB0ECE150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8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FC9E98-C3B4-4609-BD80-85D9B3F8898B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303AC-00DE-4A76-B195-7695749E5363}" type="datetime1">
              <a:rPr lang="fi-FI" smtClean="0"/>
              <a:t>22.8.2025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09E99790-A5AA-4C9F-86E4-F2AE5C5929B8}" type="datetime1">
              <a:rPr lang="fi-FI" smtClean="0"/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63" r:id="rId7"/>
    <p:sldLayoutId id="2147483651" r:id="rId8"/>
    <p:sldLayoutId id="2147483664" r:id="rId9"/>
    <p:sldLayoutId id="2147483667" r:id="rId10"/>
    <p:sldLayoutId id="2147483665" r:id="rId11"/>
    <p:sldLayoutId id="2147483666" r:id="rId12"/>
    <p:sldLayoutId id="2147483652" r:id="rId13"/>
    <p:sldLayoutId id="2147483653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69" r:id="rId20"/>
    <p:sldLayoutId id="2147483690" r:id="rId21"/>
    <p:sldLayoutId id="2147483691" r:id="rId22"/>
    <p:sldLayoutId id="2147483692" r:id="rId23"/>
    <p:sldLayoutId id="2147483683" r:id="rId24"/>
    <p:sldLayoutId id="2147483682" r:id="rId25"/>
    <p:sldLayoutId id="2147483684" r:id="rId26"/>
    <p:sldLayoutId id="2147483685" r:id="rId27"/>
    <p:sldLayoutId id="2147483679" r:id="rId28"/>
    <p:sldLayoutId id="2147483680" r:id="rId29"/>
    <p:sldLayoutId id="2147483681" r:id="rId30"/>
    <p:sldLayoutId id="2147483654" r:id="rId31"/>
    <p:sldLayoutId id="2147483655" r:id="rId32"/>
    <p:sldLayoutId id="2147483687" r:id="rId33"/>
    <p:sldLayoutId id="2147483689" r:id="rId34"/>
    <p:sldLayoutId id="2147483686" r:id="rId35"/>
    <p:sldLayoutId id="2147483688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9"/>
            <a:ext cx="1094422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440" y="6381329"/>
            <a:ext cx="504056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8.8.2025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9"/>
            <a:ext cx="5472113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(c)" hidden="1"/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1117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inna.m.kivipelto@jyu.fi" TargetMode="External"/><Relationship Id="rId2" Type="http://schemas.openxmlformats.org/officeDocument/2006/relationships/hyperlink" Target="https://www.jyu.fi/en/people/minna-kivipelto" TargetMode="Externa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.png"/><Relationship Id="rId4" Type="http://schemas.openxmlformats.org/officeDocument/2006/relationships/hyperlink" Target="https://www.jyu.fi/fi/hankkeet/vaikuttavuustieto-sosiaalityon-tiedonmuodostuksessa-efecto20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8DF0E-79CC-4AD4-9282-BDA7486609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Sosiaalihuollon tutkimuksen vaikuttavuus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DCE36-DFEA-49B5-9C94-1C08F4DFCF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Tutkimuksesta käytännön vaikuttavuuteen-seminaari, STM, 22.8.2025</a:t>
            </a:r>
          </a:p>
          <a:p>
            <a:r>
              <a:rPr lang="fi-FI" dirty="0"/>
              <a:t>Minna Kivipelto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3BD7A-A09F-4D82-B119-CE370935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AB4-BAF4-4D42-8872-AFDC24CCDD75}" type="datetime1">
              <a:rPr lang="fi-FI" smtClean="0"/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F42CC-ED38-43FF-9EA2-1EE00D9D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9D064-1A71-4202-B860-A7740089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7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12B44E-AFEC-F593-D34A-B7B030161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Millaista sosiaalihuollon tutkimus on?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756838C-B409-F208-C4C6-476AB2C8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22.8.2025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A07C8C9-6AC3-C5E3-852B-EF0E6A4DD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364855E-7B71-EF17-2261-A44DD747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2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BF2CCE7-58A2-2AE8-E1E6-975DD3C678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440" y="1412776"/>
            <a:ext cx="10657135" cy="4753074"/>
          </a:xfrm>
        </p:spPr>
        <p:txBody>
          <a:bodyPr/>
          <a:lstStyle/>
          <a:p>
            <a:r>
              <a:rPr lang="fi-FI" sz="2000" dirty="0"/>
              <a:t>Monitieteistä, pääosin laadullista, määrällinen lisääntymässä</a:t>
            </a:r>
          </a:p>
          <a:p>
            <a:r>
              <a:rPr lang="fi-FI" sz="2000" dirty="0"/>
              <a:t>Tutkimusta tehdään käytännöllisistä aiheista (”käytäntötutkimus”)</a:t>
            </a:r>
          </a:p>
          <a:p>
            <a:r>
              <a:rPr lang="fi-FI" sz="2000" dirty="0"/>
              <a:t>Väitöskirjat ja artikkelitutkimukset kohdistuvat paljolti sosiaalihuollon ilmiöihin ja ongelmiin, myös menetelmiä ja metodeja tutkitaan runsaasti</a:t>
            </a:r>
          </a:p>
          <a:p>
            <a:r>
              <a:rPr lang="fi-FI" sz="2000" dirty="0"/>
              <a:t>Viime vuosina palvelujen vaikuttavuuden tutkimus kasvattanut suosiotaan. Näissäkin vielä pääosa laadullisia case-tutkimuksia</a:t>
            </a:r>
          </a:p>
          <a:p>
            <a:r>
              <a:rPr lang="fi-FI" sz="2000" dirty="0"/>
              <a:t>Sosiaalityön </a:t>
            </a:r>
            <a:r>
              <a:rPr lang="fi-FI" sz="2000" dirty="0" err="1"/>
              <a:t>vtr</a:t>
            </a:r>
            <a:r>
              <a:rPr lang="fi-FI" sz="2000" dirty="0"/>
              <a:t>-rahoitus lisännyt palvelujen vaikuttavuuteen ja palvelujen toimivuuteen liittyvää tutkimusta</a:t>
            </a:r>
          </a:p>
          <a:p>
            <a:r>
              <a:rPr lang="fi-FI" sz="2000" dirty="0"/>
              <a:t>Post doc- ja tutkimusryhmät tuottavat yhä enemmän tietoa esimerkiksi hyvinvointialueille suoraan sovellettavaksi</a:t>
            </a:r>
          </a:p>
          <a:p>
            <a:r>
              <a:rPr lang="fi-FI" sz="2000" dirty="0"/>
              <a:t>Hyvinvointialueet hyödyntävät pääosin hallinnollista tietoa ja tietoa välittömistä kustannuksista</a:t>
            </a:r>
          </a:p>
          <a:p>
            <a:r>
              <a:rPr lang="fi-FI" sz="2000" dirty="0"/>
              <a:t>Tutkimustulosten hyödyntäminen, implementointi tai käytäntöihin siirtäminen (mm. sosiaalialan osaamiskeskukset)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947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CD4BC1-7963-3F29-3765-62293AD67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Vaikuttavuustieto hyvinvointialueilla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4E44432-512B-6D7C-EC67-F08C11906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22.8.2025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59C524-D197-D786-EAC9-DE26E1C4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825E81E-0CDB-7559-5ED6-5B4EC3F9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3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463E3A1-B1E3-BCB4-73E4-A552A88F4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432" y="1124744"/>
            <a:ext cx="10801201" cy="439261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fi-FI" dirty="0"/>
              <a:t>Hyvinvointialueen on seurattava alueensa väestön hyvinvointia ja terveyttä, sosiaali- ja terveydenhuollon tarvetta, saatavuutta, laatua, vaikuttavuutta ja yhdenvertaisuutta, asiakkaiden palvelujen yhteensovittamista sekä sosiaali- ja terveydenhuollon kustannuksia ja tuottavuutta.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fi-FI" dirty="0"/>
              <a:t>Hyvinvointialueen on verrattava tätä tietoa vastaavaan muita hyvinvointialueita koskevaan tietoon.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fi-FI" dirty="0"/>
              <a:t>Hyvinvointialueen on hyödynnettävä tietoa sosiaali- ja terveydenhuollon tietojohtamisessa toiminnan, tuotannon ja talouden ohjauksen, johtamisen ja päätöksenteon tukena. (L 612/2021, 29 §.)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fi-FI" dirty="0"/>
              <a:t>TKKI-toiminnan toteuttamisesta on sovittava hyvinvointialueiden välisessä yhteistyösopimuksessa (L 612/2021, 36 §). 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fi-FI" dirty="0"/>
              <a:t>TKKI-rakenteet ovat vielä muotoutumassa. Tutkimus- ja kehittämishenkilöstöä on painottuneesti enemmän terveydenhuollon ja lääketieteen puolella.</a:t>
            </a:r>
          </a:p>
          <a:p>
            <a:r>
              <a:rPr lang="fi-FI" dirty="0"/>
              <a:t>Toisiolain 41 § antaa sosiaali- ja terveydenhuollon toimijoille (kunnalle tai kuntayhtymälle) oikeuden käyttää ja yhdistellä tunnisteellisia asiakastietoja yhteisrekisterissä ilman erillistä tietolupaa, mikä mahdollistaa palvelun järjestämisen ja tietojohtamisen uudella tavalla</a:t>
            </a:r>
          </a:p>
          <a:p>
            <a:pPr algn="l">
              <a:spcBef>
                <a:spcPts val="600"/>
              </a:spcBef>
              <a:spcAft>
                <a:spcPts val="300"/>
              </a:spcAft>
            </a:pPr>
            <a:r>
              <a:rPr lang="fi-FI" dirty="0"/>
              <a:t>Päätöksiä tehdään jatkuvasti ilman ko. tietoa mm. suuntaamaan ja ohjaamaan palveluja (lähi-etä), resursointia ja painopisteitä (korjaava-ehkäisevä).</a:t>
            </a:r>
          </a:p>
          <a:p>
            <a:pPr algn="l">
              <a:spcBef>
                <a:spcPts val="600"/>
              </a:spcBef>
              <a:spcAft>
                <a:spcPts val="300"/>
              </a:spcAft>
            </a:pPr>
            <a:endParaRPr lang="fi-FI" dirty="0">
              <a:solidFill>
                <a:srgbClr val="424242"/>
              </a:solidFill>
              <a:latin typeface="Segoe Sans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7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C0106B8-25D6-B8BB-CB68-F2247F9209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89" r="-1" b="-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4" name="Päivämäärän paikkamerkki 3" hidden="1">
            <a:extLst>
              <a:ext uri="{FF2B5EF4-FFF2-40B4-BE49-F238E27FC236}">
                <a16:creationId xmlns:a16="http://schemas.microsoft.com/office/drawing/2014/main" id="{507546F9-17D9-E96B-48A2-9D31A3FC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014E90D-FE23-4FB2-9E95-A78C890E1071}" type="datetime1">
              <a:rPr lang="fi-FI" smtClean="0"/>
              <a:pPr>
                <a:spcAft>
                  <a:spcPts val="600"/>
                </a:spcAft>
              </a:pPr>
              <a:t>22.8.2025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F25D45-69F9-735C-DA51-B40178D5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6" name="Dian numeron paikkamerkki 5" hidden="1">
            <a:extLst>
              <a:ext uri="{FF2B5EF4-FFF2-40B4-BE49-F238E27FC236}">
                <a16:creationId xmlns:a16="http://schemas.microsoft.com/office/drawing/2014/main" id="{947604E5-BAAA-D53F-6E8E-B8CF3B9AE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16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E412F-DDAD-255B-9F1F-BC84ECED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260201"/>
            <a:ext cx="10369103" cy="1080542"/>
          </a:xfrm>
        </p:spPr>
        <p:txBody>
          <a:bodyPr/>
          <a:lstStyle/>
          <a:p>
            <a:r>
              <a:rPr lang="fi-FI" dirty="0"/>
              <a:t>Esimerkkinä Efecto2030: tutkimuskohteena sosiaalityön vaikuttavuustiedon muodostus (8/2024-12/2026, STM, VTR-rahoitus)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312FDAF-E847-A1C2-DD2B-D6C309F4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22.8.2025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770210C-5A31-EAEF-98FD-7EB92616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0FA3E39-B8F2-EF93-E964-20811D92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5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19FB2EF-695E-A360-26AB-E73CA19E2E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369" y="1412776"/>
            <a:ext cx="11737304" cy="4392612"/>
          </a:xfrm>
        </p:spPr>
        <p:txBody>
          <a:bodyPr/>
          <a:lstStyle/>
          <a:p>
            <a:pPr marL="0" indent="0" algn="l" rtl="0" fontAlgn="base">
              <a:lnSpc>
                <a:spcPts val="2400"/>
              </a:lnSpc>
              <a:buNone/>
            </a:pPr>
            <a:r>
              <a:rPr lang="fi-FI" sz="1800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Tehtävät</a:t>
            </a:r>
          </a:p>
          <a:p>
            <a:pPr marL="612775" lvl="1" indent="-342900" fontAlgn="base">
              <a:lnSpc>
                <a:spcPts val="2400"/>
              </a:lnSpc>
              <a:buFont typeface="+mj-lt"/>
              <a:buAutoNum type="arabicPeriod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Millaista vaikuttavuustietoa sosiaalityössä tarvitaan ja tuotetaan ja miten tätä tietoa hyödynnetään päätöksenteossa ja sosiaalityön kehittämisessä</a:t>
            </a:r>
            <a:r>
              <a:rPr lang="fi-FI" dirty="0">
                <a:solidFill>
                  <a:srgbClr val="000000"/>
                </a:solidFill>
                <a:latin typeface="Lato" panose="020F0502020204030203" pitchFamily="34" charset="0"/>
              </a:rPr>
              <a:t>?</a:t>
            </a:r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612775" lvl="1" indent="-342900" fontAlgn="base">
              <a:lnSpc>
                <a:spcPts val="2400"/>
              </a:lnSpc>
              <a:buFont typeface="+mj-lt"/>
              <a:buAutoNum type="arabicPeriod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Millaisia haasteita ja ongelmia</a:t>
            </a:r>
            <a:r>
              <a:rPr lang="fi-FI" dirty="0">
                <a:solidFill>
                  <a:srgbClr val="000000"/>
                </a:solidFill>
                <a:latin typeface="Lato" panose="020F0502020204030203" pitchFamily="34" charset="0"/>
              </a:rPr>
              <a:t> 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vaikuttavuustiedon tuottamiseen ja hyödyntämiseen liittyy</a:t>
            </a:r>
            <a:r>
              <a:rPr lang="fi-FI" dirty="0">
                <a:solidFill>
                  <a:srgbClr val="000000"/>
                </a:solidFill>
                <a:latin typeface="Lato" panose="020F0502020204030203" pitchFamily="34" charset="0"/>
              </a:rPr>
              <a:t>?</a:t>
            </a:r>
            <a:endParaRPr lang="en-US" b="0" i="0" dirty="0">
              <a:solidFill>
                <a:srgbClr val="000000"/>
              </a:solidFill>
              <a:effectLst/>
              <a:latin typeface="Lato" panose="020F0502020204030203" pitchFamily="34" charset="0"/>
            </a:endParaRPr>
          </a:p>
          <a:p>
            <a:pPr marL="269875" lvl="1" indent="0" fontAlgn="base">
              <a:lnSpc>
                <a:spcPts val="2400"/>
              </a:lnSpc>
              <a:buNone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Hankkeessa tuodaan esiin myös ratkaisuja sosiaalityön vaikuttavuuden arvioinnin toteuttamiseksi ja kehittämiseksi.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fi-FI" b="1" dirty="0"/>
              <a:t>Tarkemmat tutkimusaiheet:</a:t>
            </a:r>
          </a:p>
          <a:p>
            <a:pPr marL="614363" lvl="1" indent="-342900">
              <a:buFont typeface="Wingdings" panose="05000000000000000000" pitchFamily="2" charset="2"/>
              <a:buChar char="Ø"/>
            </a:pPr>
            <a:r>
              <a:rPr lang="fi-FI" dirty="0"/>
              <a:t>Vaikuttavuustiedon tarve ja käyttö sosiaalityössä (Anu-Riina Svenlin)</a:t>
            </a:r>
          </a:p>
          <a:p>
            <a:pPr marL="614363" lvl="1" indent="-342900">
              <a:buFont typeface="Wingdings" panose="05000000000000000000" pitchFamily="2" charset="2"/>
              <a:buChar char="Ø"/>
            </a:pPr>
            <a:r>
              <a:rPr lang="fi-FI" dirty="0"/>
              <a:t>Toimeentulotuen perusosan alentamisen vaikuttavuus (Sami Ylistö)</a:t>
            </a:r>
          </a:p>
          <a:p>
            <a:pPr marL="614363" lvl="1" indent="-342900">
              <a:buFont typeface="Wingdings" panose="05000000000000000000" pitchFamily="2" charset="2"/>
              <a:buChar char="Ø"/>
            </a:pPr>
            <a:r>
              <a:rPr lang="fi-FI" dirty="0"/>
              <a:t>Mielenterveysasumisen vaikuttavuus (Sami Ylistö)</a:t>
            </a:r>
          </a:p>
          <a:p>
            <a:pPr marL="614363" lvl="1" indent="-342900">
              <a:buFont typeface="Wingdings" panose="05000000000000000000" pitchFamily="2" charset="2"/>
              <a:buChar char="Ø"/>
            </a:pPr>
            <a:r>
              <a:rPr lang="fi-FI" dirty="0"/>
              <a:t>Aikuissosiaalityön ilmoitukset, yhteydenotot ja palvelutarpeen arviot​ vaikuttavuuden näkökulmasta (Tuija Vuotila)</a:t>
            </a:r>
          </a:p>
          <a:p>
            <a:pPr marL="614363" lvl="1" indent="-342900">
              <a:buFont typeface="Wingdings" panose="05000000000000000000" pitchFamily="2" charset="2"/>
              <a:buChar char="Ø"/>
            </a:pPr>
            <a:r>
              <a:rPr lang="fi-FI" dirty="0"/>
              <a:t>AVAIN-mittarin mahdollisuudet tuottaa vaikuttavuustietoa </a:t>
            </a:r>
            <a:r>
              <a:rPr lang="fi-FI" dirty="0" err="1"/>
              <a:t>sosiaaityössä</a:t>
            </a:r>
            <a:r>
              <a:rPr lang="fi-FI" dirty="0"/>
              <a:t> (Mirka Elovainio)</a:t>
            </a:r>
          </a:p>
          <a:p>
            <a:pPr marL="614363" lvl="1" indent="-342900">
              <a:buFont typeface="Wingdings" panose="05000000000000000000" pitchFamily="2" charset="2"/>
              <a:buChar char="Ø"/>
            </a:pPr>
            <a:r>
              <a:rPr lang="fi-FI" dirty="0"/>
              <a:t>3X10D-elämäntilannemittari lastensuojelun jälkihuollon vaikuttavuuden mittaajana (Sakari Kainulainen &amp; Joakim Zitting)</a:t>
            </a:r>
          </a:p>
        </p:txBody>
      </p:sp>
    </p:spTree>
    <p:extLst>
      <p:ext uri="{BB962C8B-B14F-4D97-AF65-F5344CB8AC3E}">
        <p14:creationId xmlns:p14="http://schemas.microsoft.com/office/powerpoint/2010/main" val="20937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B035F7-0E9E-77B3-58A6-E04B92C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551" y="260201"/>
            <a:ext cx="10369103" cy="1080542"/>
          </a:xfrm>
        </p:spPr>
        <p:txBody>
          <a:bodyPr/>
          <a:lstStyle/>
          <a:p>
            <a:r>
              <a:rPr lang="fi-FI" dirty="0"/>
              <a:t>Havaintoja sosiaalihuollon tutkimuksesta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03ACA2D-2D8D-5FFA-34F9-4FC1CD5D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22.8.2025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3E412B-473A-7DBF-418A-20CA8A68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2A6462-123D-6CDA-4D14-CBB9C5F4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6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C6626974-F17C-EE39-B1D6-246B5C028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1490" y="800472"/>
            <a:ext cx="11017224" cy="4969098"/>
          </a:xfrm>
        </p:spPr>
        <p:txBody>
          <a:bodyPr/>
          <a:lstStyle/>
          <a:p>
            <a:r>
              <a:rPr lang="fi-FI" sz="2000" dirty="0"/>
              <a:t>Akateeminen tutkimus</a:t>
            </a:r>
          </a:p>
          <a:p>
            <a:pPr lvl="1"/>
            <a:r>
              <a:rPr lang="fi-FI" sz="2000" dirty="0"/>
              <a:t>Perustutkimuksen ja ilmiöiden/sosiaalisten ongelmien tutkimuksen rinnalle tarvitaan vahvaa palvelujärjestelmään ja vaikuttavuuteen liittyvää tietoa</a:t>
            </a:r>
          </a:p>
          <a:p>
            <a:pPr lvl="1"/>
            <a:r>
              <a:rPr lang="fi-FI" sz="2000" dirty="0"/>
              <a:t>Tilasto- ja rekisteritutkimusta, kohorttitutkimuksia ja laajoja kansallisia tiedonkeruita hyödyntävää tutkimusta tarvitaan lisää</a:t>
            </a:r>
          </a:p>
          <a:p>
            <a:pPr lvl="1"/>
            <a:r>
              <a:rPr lang="fi-FI" sz="2000" dirty="0"/>
              <a:t>Sosiaalihuollon vaikuttavuustutkimuksen vahvistaminen tärkeää, mittareiden ja menetelmien tutkimusta</a:t>
            </a:r>
          </a:p>
          <a:p>
            <a:r>
              <a:rPr lang="fi-FI" sz="2000" dirty="0"/>
              <a:t>Soveltava TKKI hyvinvointialueilla</a:t>
            </a:r>
          </a:p>
          <a:p>
            <a:pPr lvl="1"/>
            <a:r>
              <a:rPr lang="fi-FI" sz="2000" dirty="0"/>
              <a:t>Hyvinvointialueiden on lisättävä sosiaalihuollon TKKI-toimintaa, jotta tiedolla ohjaaminen ja johtaminen paranee</a:t>
            </a:r>
          </a:p>
          <a:p>
            <a:pPr lvl="1"/>
            <a:r>
              <a:rPr lang="fi-FI" sz="2000" dirty="0"/>
              <a:t>Hyvinvointialueiden tulisi panostaa erityisesti sen toimintaa, palveluita ja asiakaskuntaa hyödyntävän tutkimustiedon tuottamiseen. ”</a:t>
            </a:r>
            <a:r>
              <a:rPr lang="fi-FI" sz="2000" dirty="0" err="1"/>
              <a:t>Nice</a:t>
            </a:r>
            <a:r>
              <a:rPr lang="fi-FI" sz="2000" dirty="0"/>
              <a:t>-to-</a:t>
            </a:r>
            <a:r>
              <a:rPr lang="fi-FI" sz="2000" dirty="0" err="1"/>
              <a:t>know</a:t>
            </a:r>
            <a:r>
              <a:rPr lang="fi-FI" sz="2000" dirty="0"/>
              <a:t>”-tietoa ei tarvita</a:t>
            </a:r>
          </a:p>
          <a:p>
            <a:pPr lvl="1"/>
            <a:r>
              <a:rPr lang="fi-FI" sz="2000" dirty="0"/>
              <a:t>Tietojärjestelmiin tallentuva tieto on lähes hyödyntämättä hyvinvointialueilla</a:t>
            </a:r>
          </a:p>
          <a:p>
            <a:pPr lvl="1"/>
            <a:r>
              <a:rPr lang="fi-FI" sz="2000" dirty="0"/>
              <a:t>Tietojärjestelmien kilpailuttamisessa tiedon raportointi tutkimus-, kehittämis- ja arviointikäyttöön huomioitava</a:t>
            </a:r>
          </a:p>
          <a:p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11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D7DD1C-8A97-E257-5B5A-FC30AFB6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Lähteitä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19092F9-2602-4F9F-3CD0-DB99A56B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5F2A8-0E19-4A6C-8620-E482DF92A49E}" type="datetime1">
              <a:rPr lang="fi-FI" smtClean="0"/>
              <a:t>22.8.2025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1778E81-53D7-0792-784A-323C8D5AB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30CAAD-ABEE-3314-FE09-B8E56530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7</a:t>
            </a:fld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B13671B9-2EB9-17F2-4525-26F19CD16B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Laki tiedon toissijaisesta käytöstä (552/2019)</a:t>
            </a:r>
          </a:p>
          <a:p>
            <a:r>
              <a:rPr lang="fi-FI" dirty="0"/>
              <a:t>Laki sosiaali- ja terveydenhuollon järjestämisestä (612/2021)</a:t>
            </a:r>
          </a:p>
          <a:p>
            <a:r>
              <a:rPr lang="fi-FI" dirty="0"/>
              <a:t>Tieto-ohjelma. Keski-Suomen hyvinvointialue. ”Tiedä ensin, johda sitten”. 1.0.</a:t>
            </a:r>
          </a:p>
        </p:txBody>
      </p:sp>
    </p:spTree>
    <p:extLst>
      <p:ext uri="{BB962C8B-B14F-4D97-AF65-F5344CB8AC3E}">
        <p14:creationId xmlns:p14="http://schemas.microsoft.com/office/powerpoint/2010/main" val="38805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93E9C4-6AF2-A93E-EBC7-80B0D686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Yhteystiedot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A6C7D9-0611-C0E5-719F-7A28BA1BA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340768"/>
            <a:ext cx="7340533" cy="4392612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Minna Kivipelto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YTT, dosentti, työelämäprofessori</a:t>
            </a:r>
            <a:br>
              <a:rPr lang="fi-FI" dirty="0"/>
            </a:br>
            <a:r>
              <a:rPr lang="fi-FI" dirty="0"/>
              <a:t>Efecto2030-hankkeen johtaja</a:t>
            </a:r>
            <a:br>
              <a:rPr lang="fi-FI" dirty="0"/>
            </a:br>
            <a:r>
              <a:rPr lang="fi-FI" dirty="0"/>
              <a:t>Jyväskylän yliopisto</a:t>
            </a:r>
            <a:br>
              <a:rPr lang="fi-FI" dirty="0"/>
            </a:br>
            <a:r>
              <a:rPr lang="fi-FI" dirty="0">
                <a:hlinkClick r:id="rId3"/>
              </a:rPr>
              <a:t>minna.m.kivipelto@jyu.fi</a:t>
            </a:r>
            <a:br>
              <a:rPr lang="fi-FI" dirty="0"/>
            </a:br>
            <a:r>
              <a:rPr lang="fi-FI" dirty="0"/>
              <a:t>0505246610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fi-FI" dirty="0"/>
              <a:t>Vaikuttavuustieto sosiaalityön tiedonmuodostuksessa</a:t>
            </a:r>
            <a:br>
              <a:rPr lang="fi-FI" dirty="0"/>
            </a:br>
            <a:r>
              <a:rPr lang="fi-FI" dirty="0"/>
              <a:t>(</a:t>
            </a:r>
            <a:r>
              <a:rPr lang="fi-FI" dirty="0">
                <a:hlinkClick r:id="rId4"/>
              </a:rPr>
              <a:t>Efecto2030</a:t>
            </a:r>
            <a:r>
              <a:rPr lang="fi-FI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Raleway" pitchFamily="2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AF72CA-0350-BA7D-997B-57141DC2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8.8.2025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8FCFF3-18AF-EE88-52EB-ED90F9083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E9E9BC-9A17-B14E-78B8-DDAF2A94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8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6950B98-9048-70C9-1102-D52F5ED59FF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392144" y="260648"/>
            <a:ext cx="4462231" cy="2468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19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.potx" id="{0DFE65F5-F1E1-403F-8A93-29D28E6C8532}" vid="{5D28690B-7111-41DF-9F1C-51C9F5A3512A}"/>
    </a:ext>
  </a:extLst>
</a:theme>
</file>

<file path=ppt/theme/theme2.xml><?xml version="1.0" encoding="utf-8"?>
<a:theme xmlns:a="http://schemas.openxmlformats.org/drawingml/2006/main" name="JYU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sample.potx" id="{9483627F-8C6D-4173-BA05-E3F6697A005A}" vid="{D1FB65FD-F887-4536-9959-D0846D4019A8}"/>
    </a:ext>
  </a:extLst>
</a:theme>
</file>

<file path=ppt/theme/theme3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2020 JYU Template</Template>
  <TotalTime>2006</TotalTime>
  <Words>579</Words>
  <Application>Microsoft Office PowerPoint</Application>
  <PresentationFormat>Laajakuva</PresentationFormat>
  <Paragraphs>79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8</vt:i4>
      </vt:variant>
    </vt:vector>
  </HeadingPairs>
  <TitlesOfParts>
    <vt:vector size="17" baseType="lpstr">
      <vt:lpstr>Aleo</vt:lpstr>
      <vt:lpstr>Arial</vt:lpstr>
      <vt:lpstr>Lato</vt:lpstr>
      <vt:lpstr>Lato Black</vt:lpstr>
      <vt:lpstr>Raleway</vt:lpstr>
      <vt:lpstr>Segoe Sans</vt:lpstr>
      <vt:lpstr>Wingdings</vt:lpstr>
      <vt:lpstr>JYO</vt:lpstr>
      <vt:lpstr>JYU</vt:lpstr>
      <vt:lpstr>Sosiaalihuollon tutkimuksen vaikuttavuus</vt:lpstr>
      <vt:lpstr>Millaista sosiaalihuollon tutkimus on?</vt:lpstr>
      <vt:lpstr>Vaikuttavuustieto hyvinvointialueilla</vt:lpstr>
      <vt:lpstr>PowerPoint-esitys</vt:lpstr>
      <vt:lpstr>Esimerkkinä Efecto2030: tutkimuskohteena sosiaalityön vaikuttavuustiedon muodostus (8/2024-12/2026, STM, VTR-rahoitus)</vt:lpstr>
      <vt:lpstr>Havaintoja sosiaalihuollon tutkimuksesta</vt:lpstr>
      <vt:lpstr>Lähteitä</vt:lpstr>
      <vt:lpstr>Yhteystiedot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Kivipelto, Minna</dc:creator>
  <cp:lastModifiedBy>Pakarinen Senni (STM)</cp:lastModifiedBy>
  <cp:revision>3</cp:revision>
  <dcterms:created xsi:type="dcterms:W3CDTF">2025-05-16T10:09:19Z</dcterms:created>
  <dcterms:modified xsi:type="dcterms:W3CDTF">2025-08-22T05:34:35Z</dcterms:modified>
</cp:coreProperties>
</file>