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2" r:id="rId2"/>
    <p:sldId id="298" r:id="rId3"/>
    <p:sldId id="311" r:id="rId4"/>
    <p:sldId id="332" r:id="rId5"/>
    <p:sldId id="1553201" r:id="rId6"/>
    <p:sldId id="301" r:id="rId7"/>
    <p:sldId id="318" r:id="rId8"/>
    <p:sldId id="1553202" r:id="rId9"/>
    <p:sldId id="314" r:id="rId10"/>
    <p:sldId id="1553180" r:id="rId11"/>
    <p:sldId id="1553181" r:id="rId12"/>
    <p:sldId id="305" r:id="rId13"/>
    <p:sldId id="269" r:id="rId14"/>
    <p:sldId id="1553204" r:id="rId15"/>
    <p:sldId id="278" r:id="rId16"/>
    <p:sldId id="321" r:id="rId17"/>
    <p:sldId id="1553205" r:id="rId18"/>
    <p:sldId id="1553206" r:id="rId19"/>
    <p:sldId id="296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743"/>
    <a:srgbClr val="021846"/>
    <a:srgbClr val="142D5F"/>
    <a:srgbClr val="242A42"/>
    <a:srgbClr val="132D5F"/>
    <a:srgbClr val="005A9C"/>
    <a:srgbClr val="003CB6"/>
    <a:srgbClr val="1A2137"/>
    <a:srgbClr val="0078BF"/>
    <a:srgbClr val="3C5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75"/>
  </p:normalViewPr>
  <p:slideViewPr>
    <p:cSldViewPr snapToGrid="0" showGuides="1">
      <p:cViewPr varScale="1">
        <p:scale>
          <a:sx n="88" d="100"/>
          <a:sy n="88" d="100"/>
        </p:scale>
        <p:origin x="114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83-A54C-9FB6-967CAE23EA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83-A54C-9FB6-967CAE23EAA7}"/>
              </c:ext>
            </c:extLst>
          </c:dPt>
          <c:dPt>
            <c:idx val="2"/>
            <c:bubble3D val="0"/>
            <c:spPr>
              <a:solidFill>
                <a:srgbClr val="C2347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83-A54C-9FB6-967CAE23EAA7}"/>
              </c:ext>
            </c:extLst>
          </c:dPt>
          <c:dPt>
            <c:idx val="3"/>
            <c:bubble3D val="0"/>
            <c:spPr>
              <a:solidFill>
                <a:srgbClr val="FAAC0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83-A54C-9FB6-967CAE23EA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27B-8047-A5C0-93F432652F5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27B-8047-A5C0-93F432652F56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C98-154E-AB28-FC5D1DCD1C44}"/>
              </c:ext>
            </c:extLst>
          </c:dPt>
          <c:cat>
            <c:strRef>
              <c:f>Taul1!$A$2:$A$8</c:f>
              <c:strCache>
                <c:ptCount val="4"/>
                <c:pt idx="0">
                  <c:v>1. neljännes</c:v>
                </c:pt>
                <c:pt idx="1">
                  <c:v>2. neljännes</c:v>
                </c:pt>
                <c:pt idx="2">
                  <c:v>3. neljännes</c:v>
                </c:pt>
                <c:pt idx="3">
                  <c:v>4. neljännes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426.3</c:v>
                </c:pt>
                <c:pt idx="1">
                  <c:v>65.3</c:v>
                </c:pt>
                <c:pt idx="2">
                  <c:v>34.700000000000003</c:v>
                </c:pt>
                <c:pt idx="3">
                  <c:v>7.6</c:v>
                </c:pt>
                <c:pt idx="4">
                  <c:v>4.7</c:v>
                </c:pt>
                <c:pt idx="5">
                  <c:v>2.6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83-A54C-9FB6-967CAE23E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D9BFA-379E-A54E-A03A-908263FFB4C9}" type="datetimeFigureOut">
              <a:rPr lang="fi-FI" smtClean="0"/>
              <a:t>21.8.2025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C3579-BD4E-074D-9ED2-A90148DB79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02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3579-BD4E-074D-9ED2-A90148DB79F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41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sz="1200" b="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Piste poistettu otsikosta</a:t>
            </a:r>
          </a:p>
          <a:p>
            <a:pPr marL="171450" indent="-171450">
              <a:buFontTx/>
              <a:buChar char="-"/>
            </a:pPr>
            <a:r>
              <a:rPr lang="fi-FI" sz="1200" b="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Otsikkoa muokattu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C3579-BD4E-074D-9ED2-A90148DB79F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72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3579-BD4E-074D-9ED2-A90148DB79F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732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3579-BD4E-074D-9ED2-A90148DB79F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85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3579-BD4E-074D-9ED2-A90148DB79F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1623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36413-826D-49ED-934C-A7B8ED5C2C5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25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3579-BD4E-074D-9ED2-A90148DB79F4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129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research-council-of-finland/" TargetMode="External"/><Relationship Id="rId3" Type="http://schemas.openxmlformats.org/officeDocument/2006/relationships/hyperlink" Target="https://www.aka.fi/tietysti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hyperlink" Target="https://ratkaisujatieteesta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SuomenAkatemia" TargetMode="External"/><Relationship Id="rId11" Type="http://schemas.openxmlformats.org/officeDocument/2006/relationships/hyperlink" Target="https://www.aka.fi/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www.aka.fi/kysy" TargetMode="External"/><Relationship Id="rId4" Type="http://schemas.openxmlformats.org/officeDocument/2006/relationships/hyperlink" Target="https://www.youtube.com/@ResearchCouncilOfFinland" TargetMode="External"/><Relationship Id="rId9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research-council-of-finland/" TargetMode="External"/><Relationship Id="rId3" Type="http://schemas.openxmlformats.org/officeDocument/2006/relationships/hyperlink" Target="https://www.aka.fi/tietysti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hyperlink" Target="https://ratkaisujatieteesta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SuomenAkatemia" TargetMode="External"/><Relationship Id="rId11" Type="http://schemas.openxmlformats.org/officeDocument/2006/relationships/hyperlink" Target="https://www.aka.fi/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www.aka.fi/kysy" TargetMode="External"/><Relationship Id="rId4" Type="http://schemas.openxmlformats.org/officeDocument/2006/relationships/hyperlink" Target="https://www.youtube.com/@ResearchCouncilOfFinland" TargetMode="External"/><Relationship Id="rId9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research-council-of-finland/" TargetMode="External"/><Relationship Id="rId3" Type="http://schemas.openxmlformats.org/officeDocument/2006/relationships/hyperlink" Target="https://www.aka.fi/tietysti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hyperlink" Target="https://ratkaisujatieteesta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SuomenAkatemia" TargetMode="External"/><Relationship Id="rId11" Type="http://schemas.openxmlformats.org/officeDocument/2006/relationships/hyperlink" Target="https://www.aka.fi/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www.aka.fi/kysy" TargetMode="External"/><Relationship Id="rId4" Type="http://schemas.openxmlformats.org/officeDocument/2006/relationships/hyperlink" Target="https://www.youtube.com/@ResearchCouncilOfFinland" TargetMode="External"/><Relationship Id="rId9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ÄLÄ KÄYTÄ TÄ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2DE06D5E-1F22-014C-A510-5F6D6CBF6597}"/>
              </a:ext>
            </a:extLst>
          </p:cNvPr>
          <p:cNvSpPr txBox="1"/>
          <p:nvPr userDrawn="1"/>
        </p:nvSpPr>
        <p:spPr>
          <a:xfrm>
            <a:off x="2240356" y="2151727"/>
            <a:ext cx="772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b="1" dirty="0">
                <a:solidFill>
                  <a:srgbClr val="132D5F"/>
                </a:solidFill>
              </a:rPr>
              <a:t>KANSI- JA OTSIKKODIAT</a:t>
            </a:r>
          </a:p>
        </p:txBody>
      </p:sp>
    </p:spTree>
    <p:extLst>
      <p:ext uri="{BB962C8B-B14F-4D97-AF65-F5344CB8AC3E}">
        <p14:creationId xmlns:p14="http://schemas.microsoft.com/office/powerpoint/2010/main" val="263551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+ teksti/graafi/taulukko tm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18937E-12BA-B55B-82D0-F06443E7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519A-13CE-9D46-B735-170230C65916}" type="datetime1">
              <a:rPr lang="fi-FI" smtClean="0"/>
              <a:t>21.8.2025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9D20CB-12E5-B331-2D74-A87F72B5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842132-781F-8FE7-451D-A68ACCF3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DAADAB-6E7B-B3B6-3AA9-1D69CEA617F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/>
              <a:t>Lisää teksti / graafi / taulukko tms.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519564-6267-7D0E-94AD-9D1CCEECE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Lisää tähän otsikko</a:t>
            </a:r>
            <a:br>
              <a:rPr lang="fi-FI" dirty="0"/>
            </a:br>
            <a:r>
              <a:rPr lang="fi-FI" dirty="0"/>
              <a:t>enintään kahdelle riville</a:t>
            </a:r>
          </a:p>
        </p:txBody>
      </p:sp>
    </p:spTree>
    <p:extLst>
      <p:ext uri="{BB962C8B-B14F-4D97-AF65-F5344CB8AC3E}">
        <p14:creationId xmlns:p14="http://schemas.microsoft.com/office/powerpoint/2010/main" val="1356409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+ teksti/graafi/taulukko tms, sininen">
    <p:bg>
      <p:bgPr>
        <a:solidFill>
          <a:schemeClr val="accent5">
            <a:lumMod val="20000"/>
            <a:lumOff val="80000"/>
            <a:alpha val="8031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18937E-12BA-B55B-82D0-F06443E7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519A-13CE-9D46-B735-170230C65916}" type="datetime1">
              <a:rPr lang="fi-FI" smtClean="0"/>
              <a:t>21.8.2025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9D20CB-12E5-B331-2D74-A87F72B5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842132-781F-8FE7-451D-A68ACCF3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DAADAB-6E7B-B3B6-3AA9-1D69CEA617F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/>
              <a:t>Lisää teksti / graafi / taulukko tms.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519564-6267-7D0E-94AD-9D1CCEECE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Lisää tähän otsikko</a:t>
            </a:r>
            <a:br>
              <a:rPr lang="fi-FI" dirty="0"/>
            </a:br>
            <a:r>
              <a:rPr lang="fi-FI" dirty="0"/>
              <a:t>enintään kahdelle riville</a:t>
            </a:r>
          </a:p>
        </p:txBody>
      </p:sp>
    </p:spTree>
    <p:extLst>
      <p:ext uri="{BB962C8B-B14F-4D97-AF65-F5344CB8AC3E}">
        <p14:creationId xmlns:p14="http://schemas.microsoft.com/office/powerpoint/2010/main" val="3186947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+ teksti/graafi/taulukko tms.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19B67B-1600-6634-6405-3D75F1C8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4FEC-1AF3-D248-B593-D61AD07C247E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1727C02-6318-50B6-6F41-D380B318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B21E5A5-6A9E-3705-D4CC-10F5A682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75C01A3-0EEC-7ECB-96C9-13375FBC20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16113"/>
            <a:ext cx="5181600" cy="4105275"/>
          </a:xfrm>
        </p:spPr>
        <p:txBody>
          <a:bodyPr/>
          <a:lstStyle/>
          <a:p>
            <a:pPr lvl="0"/>
            <a:r>
              <a:rPr lang="fi-FI" dirty="0"/>
              <a:t>Lisää teksti / graafi / taulukko tms.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2B6449-240E-761E-49B8-36A21C2C28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1452" y="1916113"/>
            <a:ext cx="5181600" cy="4105275"/>
          </a:xfrm>
        </p:spPr>
        <p:txBody>
          <a:bodyPr/>
          <a:lstStyle/>
          <a:p>
            <a:pPr lvl="0"/>
            <a:r>
              <a:rPr lang="fi-FI" dirty="0"/>
              <a:t>Lisää teksti / graafi / taulukko tms.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67315DE-6914-EFF5-3190-B2EF11E514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Lisää tähän otsikko </a:t>
            </a:r>
            <a:br>
              <a:rPr lang="fi-FI" dirty="0"/>
            </a:br>
            <a:r>
              <a:rPr lang="fi-FI" dirty="0"/>
              <a:t>enintään kahdelle riville</a:t>
            </a:r>
          </a:p>
        </p:txBody>
      </p:sp>
    </p:spTree>
    <p:extLst>
      <p:ext uri="{BB962C8B-B14F-4D97-AF65-F5344CB8AC3E}">
        <p14:creationId xmlns:p14="http://schemas.microsoft.com/office/powerpoint/2010/main" val="3161026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+ teksti/graafi/taulukko tms. 2 palstaa, sininen">
    <p:bg>
      <p:bgPr>
        <a:solidFill>
          <a:schemeClr val="accent5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19B67B-1600-6634-6405-3D75F1C8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4FEC-1AF3-D248-B593-D61AD07C247E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1727C02-6318-50B6-6F41-D380B318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B21E5A5-6A9E-3705-D4CC-10F5A682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75C01A3-0EEC-7ECB-96C9-13375FBC20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16113"/>
            <a:ext cx="5181600" cy="4105275"/>
          </a:xfrm>
        </p:spPr>
        <p:txBody>
          <a:bodyPr/>
          <a:lstStyle/>
          <a:p>
            <a:pPr lvl="0"/>
            <a:r>
              <a:rPr lang="fi-FI" dirty="0"/>
              <a:t>Lisää teksti / graafi / taulukko tms.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2B6449-240E-761E-49B8-36A21C2C28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1452" y="1916113"/>
            <a:ext cx="5181600" cy="4105275"/>
          </a:xfrm>
        </p:spPr>
        <p:txBody>
          <a:bodyPr/>
          <a:lstStyle/>
          <a:p>
            <a:pPr lvl="0"/>
            <a:r>
              <a:rPr lang="fi-FI" dirty="0"/>
              <a:t>Lisää teksti / graafi / taulukko tms.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67315DE-6914-EFF5-3190-B2EF11E514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Lisää tähän otsikko </a:t>
            </a:r>
            <a:br>
              <a:rPr lang="fi-FI" dirty="0"/>
            </a:br>
            <a:r>
              <a:rPr lang="fi-FI" dirty="0"/>
              <a:t>enintään kahdelle riville</a:t>
            </a:r>
          </a:p>
        </p:txBody>
      </p:sp>
    </p:spTree>
    <p:extLst>
      <p:ext uri="{BB962C8B-B14F-4D97-AF65-F5344CB8AC3E}">
        <p14:creationId xmlns:p14="http://schemas.microsoft.com/office/powerpoint/2010/main" val="1722708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603F735-37C8-210A-EC0B-3DC0A42E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3CBB-E302-D441-9A81-DAFF5E6114F3}" type="datetime1">
              <a:rPr lang="fi-FI" smtClean="0"/>
              <a:t>21.8.2025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13DDBA9-8091-041A-79F6-82AACD23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BFCF01D-D011-28D8-2205-0012AC93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72F5559-99AA-2C5F-0D16-2F2B321C832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902226"/>
            <a:ext cx="5183188" cy="3119162"/>
          </a:xfrm>
        </p:spPr>
        <p:txBody>
          <a:bodyPr/>
          <a:lstStyle/>
          <a:p>
            <a:pPr lvl="0"/>
            <a:r>
              <a:rPr lang="fi-FI" dirty="0"/>
              <a:t>Lisää teksti / graafi / taulukko tms.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FA9F719-B991-0AC5-5026-4F74E691473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01641"/>
            <a:ext cx="5183188" cy="5889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tähän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7F00B26-9674-8DE4-11AF-91F09CFB60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902226"/>
            <a:ext cx="5157787" cy="3119162"/>
          </a:xfrm>
        </p:spPr>
        <p:txBody>
          <a:bodyPr/>
          <a:lstStyle/>
          <a:p>
            <a:pPr lvl="0"/>
            <a:r>
              <a:rPr lang="fi-FI" dirty="0"/>
              <a:t>Lisää teksti / graafi / taulukko tms.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1D983E4-601F-5127-A501-296700E3BF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101641"/>
            <a:ext cx="5157787" cy="5889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tähän 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5B83E1-78C7-820C-F748-268030EB2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65175"/>
            <a:ext cx="10515600" cy="899009"/>
          </a:xfrm>
        </p:spPr>
        <p:txBody>
          <a:bodyPr/>
          <a:lstStyle/>
          <a:p>
            <a:r>
              <a:rPr lang="fi-FI" dirty="0"/>
              <a:t>Lisää tähän otsikko enintään</a:t>
            </a:r>
            <a:br>
              <a:rPr lang="fi-FI" dirty="0"/>
            </a:br>
            <a:r>
              <a:rPr lang="fi-FI" dirty="0"/>
              <a:t>kahdelle riville</a:t>
            </a:r>
          </a:p>
        </p:txBody>
      </p:sp>
    </p:spTree>
    <p:extLst>
      <p:ext uri="{BB962C8B-B14F-4D97-AF65-F5344CB8AC3E}">
        <p14:creationId xmlns:p14="http://schemas.microsoft.com/office/powerpoint/2010/main" val="2138830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, sininen">
    <p:bg>
      <p:bgPr>
        <a:solidFill>
          <a:schemeClr val="accent5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603F735-37C8-210A-EC0B-3DC0A42E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3CBB-E302-D441-9A81-DAFF5E6114F3}" type="datetime1">
              <a:rPr lang="fi-FI" smtClean="0"/>
              <a:t>21.8.2025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13DDBA9-8091-041A-79F6-82AACD23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BFCF01D-D011-28D8-2205-0012AC93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72F5559-99AA-2C5F-0D16-2F2B321C832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902226"/>
            <a:ext cx="5183188" cy="3119162"/>
          </a:xfrm>
        </p:spPr>
        <p:txBody>
          <a:bodyPr/>
          <a:lstStyle/>
          <a:p>
            <a:pPr lvl="0"/>
            <a:r>
              <a:rPr lang="fi-FI" dirty="0"/>
              <a:t>Lisää teksti / graafi / taulukko tms.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FA9F719-B991-0AC5-5026-4F74E691473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01641"/>
            <a:ext cx="5183188" cy="5889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tähän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7F00B26-9674-8DE4-11AF-91F09CFB60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902226"/>
            <a:ext cx="5157787" cy="3119162"/>
          </a:xfrm>
        </p:spPr>
        <p:txBody>
          <a:bodyPr/>
          <a:lstStyle/>
          <a:p>
            <a:pPr lvl="0"/>
            <a:r>
              <a:rPr lang="fi-FI" dirty="0"/>
              <a:t>Lisää teksti / graafi / taulukko tms.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1D983E4-601F-5127-A501-296700E3BF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101641"/>
            <a:ext cx="5157787" cy="5889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tähän 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5B83E1-78C7-820C-F748-268030EB2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65175"/>
            <a:ext cx="10515600" cy="899009"/>
          </a:xfrm>
        </p:spPr>
        <p:txBody>
          <a:bodyPr/>
          <a:lstStyle/>
          <a:p>
            <a:r>
              <a:rPr lang="fi-FI" dirty="0"/>
              <a:t>Lisää tähän otsikko enintään</a:t>
            </a:r>
            <a:br>
              <a:rPr lang="fi-FI" dirty="0"/>
            </a:br>
            <a:r>
              <a:rPr lang="fi-FI" dirty="0"/>
              <a:t>kahdelle riville</a:t>
            </a:r>
          </a:p>
        </p:txBody>
      </p:sp>
    </p:spTree>
    <p:extLst>
      <p:ext uri="{BB962C8B-B14F-4D97-AF65-F5344CB8AC3E}">
        <p14:creationId xmlns:p14="http://schemas.microsoft.com/office/powerpoint/2010/main" val="3693359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ko + teksti + graafi/taulukko tm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BF789EE-EA9F-B335-9E77-323D09D6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0CA0-5DD6-E54D-8BC0-41D941E6D50F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3487AA-FA70-DE17-968D-ECFD4B53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D9EDB2-C590-5E20-3372-F4682E4C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C13555-8F08-4FEB-E471-9AB9CAC21D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728663"/>
            <a:ext cx="5259388" cy="5292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graafi, taulukko tms.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3E513F5-2551-2572-D79D-E8A055EA1B0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476800"/>
            <a:ext cx="4900994" cy="353257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tähän kappale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140057-B8D9-4720-1043-63997BB07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28663"/>
            <a:ext cx="4900994" cy="13744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tähän </a:t>
            </a:r>
            <a:br>
              <a:rPr lang="fi-FI" dirty="0"/>
            </a:br>
            <a:r>
              <a:rPr lang="fi-FI" dirty="0"/>
              <a:t>otsikko enintään kolmelle riville</a:t>
            </a:r>
          </a:p>
        </p:txBody>
      </p:sp>
    </p:spTree>
    <p:extLst>
      <p:ext uri="{BB962C8B-B14F-4D97-AF65-F5344CB8AC3E}">
        <p14:creationId xmlns:p14="http://schemas.microsoft.com/office/powerpoint/2010/main" val="259877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ko + teksti + graafi/taulukko tms. sininen">
    <p:bg>
      <p:bgPr>
        <a:solidFill>
          <a:schemeClr val="accent5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BF789EE-EA9F-B335-9E77-323D09D6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0CA0-5DD6-E54D-8BC0-41D941E6D50F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3487AA-FA70-DE17-968D-ECFD4B53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D9EDB2-C590-5E20-3372-F4682E4C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C13555-8F08-4FEB-E471-9AB9CAC21D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728663"/>
            <a:ext cx="5259388" cy="5292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graafi, taulukko tms.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3E513F5-2551-2572-D79D-E8A055EA1B0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476800"/>
            <a:ext cx="4900994" cy="353257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tähän kappale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140057-B8D9-4720-1043-63997BB07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28663"/>
            <a:ext cx="4900994" cy="13744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tähän </a:t>
            </a:r>
            <a:br>
              <a:rPr lang="fi-FI" dirty="0"/>
            </a:br>
            <a:r>
              <a:rPr lang="fi-FI" dirty="0"/>
              <a:t>otsikko enintään kolmelle riville</a:t>
            </a:r>
          </a:p>
        </p:txBody>
      </p:sp>
    </p:spTree>
    <p:extLst>
      <p:ext uri="{BB962C8B-B14F-4D97-AF65-F5344CB8AC3E}">
        <p14:creationId xmlns:p14="http://schemas.microsoft.com/office/powerpoint/2010/main" val="2475086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+ teksti + 1/2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D7B8F6-9B96-B1FE-C167-7F6BF1F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33F1-00DA-AE45-BE84-3CD5EBC53301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8723E-5F4C-E4A2-83E6-C368D66C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2FC31E-7AB2-C9F6-0A7E-211E661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B006D57-BF99-894D-F431-23B2A20EA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z="1600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AFCEA43-DEFA-524F-6A1C-8793C2E981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475068"/>
            <a:ext cx="4898403" cy="354632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tähän kappale tekstiä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6CB5CA-1035-06C2-A137-906175A99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28662"/>
            <a:ext cx="4898403" cy="13765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tähän </a:t>
            </a:r>
            <a:br>
              <a:rPr lang="fi-FI" dirty="0"/>
            </a:br>
            <a:r>
              <a:rPr lang="fi-FI" dirty="0"/>
              <a:t>otsikko enintään kolmelle riville</a:t>
            </a:r>
          </a:p>
        </p:txBody>
      </p:sp>
    </p:spTree>
    <p:extLst>
      <p:ext uri="{BB962C8B-B14F-4D97-AF65-F5344CB8AC3E}">
        <p14:creationId xmlns:p14="http://schemas.microsoft.com/office/powerpoint/2010/main" val="1885527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ko + teksti + 1/2 kuva,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AAB2E20D-5E8F-E174-E458-CAC91E365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26000">
                <a:schemeClr val="tx1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D7B8F6-9B96-B1FE-C167-7F6BF1F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2B64-37C7-E54C-9934-B05CC187C03A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8723E-5F4C-E4A2-83E6-C368D66C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2FC31E-7AB2-C9F6-0A7E-211E661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7DC75DB1-3587-4167-FF1C-C8CDE766E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200" y="6013152"/>
            <a:ext cx="1451707" cy="795421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B006D57-BF99-894D-F431-23B2A20EA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z="1600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AFCEA43-DEFA-524F-6A1C-8793C2E981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476801"/>
            <a:ext cx="4898403" cy="3544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tähän kappale tekstiä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6CB5CA-1035-06C2-A137-906175A99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28662"/>
            <a:ext cx="4898403" cy="136827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</a:t>
            </a:r>
            <a:br>
              <a:rPr lang="fi-FI" dirty="0"/>
            </a:br>
            <a:r>
              <a:rPr lang="fi-FI" dirty="0"/>
              <a:t>otsikko enintään kolmelle riville</a:t>
            </a:r>
          </a:p>
        </p:txBody>
      </p:sp>
    </p:spTree>
    <p:extLst>
      <p:ext uri="{BB962C8B-B14F-4D97-AF65-F5344CB8AC3E}">
        <p14:creationId xmlns:p14="http://schemas.microsoft.com/office/powerpoint/2010/main" val="233309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B1B4F3E-4C4C-89A3-71F4-0D5A43D85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Logo" descr="Suomen Akatemian logo">
            <a:extLst>
              <a:ext uri="{FF2B5EF4-FFF2-40B4-BE49-F238E27FC236}">
                <a16:creationId xmlns:a16="http://schemas.microsoft.com/office/drawing/2014/main" id="{FAF879B1-154C-60D4-DF82-8D21A67D38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0340" y="715620"/>
            <a:ext cx="9167222" cy="50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6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+ teksti + 1/3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D7B8F6-9B96-B1FE-C167-7F6BF1F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0E62-31AB-454E-B423-2D4FB9771860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8723E-5F4C-E4A2-83E6-C368D66C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2FC31E-7AB2-C9F6-0A7E-211E661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B006D57-BF99-894D-F431-23B2A20EA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98296" y="0"/>
            <a:ext cx="4293704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z="1600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AFCEA43-DEFA-524F-6A1C-8793C2E981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16113"/>
            <a:ext cx="6700699" cy="41052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tähän kappale tekstiä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6CB5CA-1035-06C2-A137-906175A99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28662"/>
            <a:ext cx="6700699" cy="9366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tähän otsikko enintään kahdelle riville</a:t>
            </a:r>
          </a:p>
        </p:txBody>
      </p:sp>
    </p:spTree>
    <p:extLst>
      <p:ext uri="{BB962C8B-B14F-4D97-AF65-F5344CB8AC3E}">
        <p14:creationId xmlns:p14="http://schemas.microsoft.com/office/powerpoint/2010/main" val="3973893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ko + teksti + 1/3 kuva,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AAB2E20D-5E8F-E174-E458-CAC91E365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14639" cy="6858000"/>
          </a:xfrm>
          <a:prstGeom prst="rect">
            <a:avLst/>
          </a:prstGeom>
          <a:gradFill>
            <a:gsLst>
              <a:gs pos="26000">
                <a:schemeClr val="tx1"/>
              </a:gs>
              <a:gs pos="99000">
                <a:schemeClr val="accent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D7B8F6-9B96-B1FE-C167-7F6BF1F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028B-4C2C-9A4A-AC3A-58DA232F188D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8723E-5F4C-E4A2-83E6-C368D66C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2FC31E-7AB2-C9F6-0A7E-211E661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7DC75DB1-3587-4167-FF1C-C8CDE766E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200" y="6013152"/>
            <a:ext cx="1451707" cy="795421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B006D57-BF99-894D-F431-23B2A20EA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914640" y="0"/>
            <a:ext cx="4277360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z="1600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AFCEA43-DEFA-524F-6A1C-8793C2E981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16113"/>
            <a:ext cx="6709092" cy="41052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tähän kappale tekstiä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6CB5CA-1035-06C2-A137-906175A99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28662"/>
            <a:ext cx="6709092" cy="9366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otsikko enintään kahdelle riville</a:t>
            </a:r>
          </a:p>
        </p:txBody>
      </p:sp>
    </p:spTree>
    <p:extLst>
      <p:ext uri="{BB962C8B-B14F-4D97-AF65-F5344CB8AC3E}">
        <p14:creationId xmlns:p14="http://schemas.microsoft.com/office/powerpoint/2010/main" val="1453754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+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D7B8F6-9B96-B1FE-C167-7F6BF1F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3F4F-22CE-D840-AE4B-CCC391552C01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8723E-5F4C-E4A2-83E6-C368D66C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2FC31E-7AB2-C9F6-0A7E-211E661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B006D57-BF99-894D-F431-23B2A20EA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28663"/>
            <a:ext cx="5259388" cy="52927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z="1600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AFCEA43-DEFA-524F-6A1C-8793C2E981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476800"/>
            <a:ext cx="4898403" cy="353257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tähän kappale tekstiä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6CB5CA-1035-06C2-A137-906175A99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28662"/>
            <a:ext cx="4898403" cy="13888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tähän </a:t>
            </a:r>
            <a:br>
              <a:rPr lang="fi-FI" dirty="0"/>
            </a:br>
            <a:r>
              <a:rPr lang="fi-FI" dirty="0"/>
              <a:t>otsikko enintään kolmelle riville</a:t>
            </a:r>
          </a:p>
        </p:txBody>
      </p:sp>
    </p:spTree>
    <p:extLst>
      <p:ext uri="{BB962C8B-B14F-4D97-AF65-F5344CB8AC3E}">
        <p14:creationId xmlns:p14="http://schemas.microsoft.com/office/powerpoint/2010/main" val="395984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ko + teksti + kuva, sininen">
    <p:bg>
      <p:bgPr>
        <a:gradFill>
          <a:gsLst>
            <a:gs pos="26000">
              <a:schemeClr val="tx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D7B8F6-9B96-B1FE-C167-7F6BF1F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C459-540A-4A4F-AD61-42C1FBFA5561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8723E-5F4C-E4A2-83E6-C368D66C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2FC31E-7AB2-C9F6-0A7E-211E661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AB0AC6E8-618E-EAD5-CB7E-662FB9FAB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200" y="6013152"/>
            <a:ext cx="1451707" cy="795421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B006D57-BF99-894D-F431-23B2A20EA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28663"/>
            <a:ext cx="5259388" cy="52927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z="1600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AFCEA43-DEFA-524F-6A1C-8793C2E98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76800"/>
            <a:ext cx="4898403" cy="352569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6CB5CA-1035-06C2-A137-906175A99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28662"/>
            <a:ext cx="4898403" cy="135452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</a:t>
            </a:r>
            <a:br>
              <a:rPr lang="fi-FI" dirty="0"/>
            </a:br>
            <a:r>
              <a:rPr lang="fi-FI" dirty="0"/>
              <a:t>otsikko enintään kolmelle riville</a:t>
            </a:r>
          </a:p>
        </p:txBody>
      </p:sp>
    </p:spTree>
    <p:extLst>
      <p:ext uri="{BB962C8B-B14F-4D97-AF65-F5344CB8AC3E}">
        <p14:creationId xmlns:p14="http://schemas.microsoft.com/office/powerpoint/2010/main" val="4174479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CAF4BE8-6213-F5B5-CC1A-2A7824B1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2879-1F4C-1B49-BA64-C981AF803E51}" type="datetime1">
              <a:rPr lang="fi-FI" smtClean="0"/>
              <a:t>21.8.2025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1EDCA6-5B96-DF10-09C5-D6C21893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84357D1-3459-54E5-27A9-78056B52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8D8D7F-7B35-84BB-CA67-B3B18918C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Lisää tähän otsikko </a:t>
            </a:r>
            <a:br>
              <a:rPr lang="fi-FI" dirty="0"/>
            </a:br>
            <a:r>
              <a:rPr lang="fi-FI" dirty="0"/>
              <a:t>enintään kahdelle riville</a:t>
            </a:r>
          </a:p>
        </p:txBody>
      </p:sp>
    </p:spTree>
    <p:extLst>
      <p:ext uri="{BB962C8B-B14F-4D97-AF65-F5344CB8AC3E}">
        <p14:creationId xmlns:p14="http://schemas.microsoft.com/office/powerpoint/2010/main" val="2800521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0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ÄLÄ KÄYTÄ TÄTÄ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D2D3386C-E7E1-E6C3-3354-199D29AF6B69}"/>
              </a:ext>
            </a:extLst>
          </p:cNvPr>
          <p:cNvSpPr txBox="1"/>
          <p:nvPr userDrawn="1"/>
        </p:nvSpPr>
        <p:spPr>
          <a:xfrm>
            <a:off x="2240356" y="2151727"/>
            <a:ext cx="772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b="1" dirty="0">
                <a:solidFill>
                  <a:srgbClr val="132D5F"/>
                </a:solidFill>
              </a:rPr>
              <a:t>NOSTOT JA SITAATIT</a:t>
            </a:r>
          </a:p>
        </p:txBody>
      </p:sp>
    </p:spTree>
    <p:extLst>
      <p:ext uri="{BB962C8B-B14F-4D97-AF65-F5344CB8AC3E}">
        <p14:creationId xmlns:p14="http://schemas.microsoft.com/office/powerpoint/2010/main" val="2220760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teksti, sininen">
    <p:bg>
      <p:bgPr>
        <a:gradFill>
          <a:gsLst>
            <a:gs pos="26000">
              <a:srgbClr val="071743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652EF08-0D21-C518-FF1A-A29D9F95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BD8E-7569-5B43-86EB-356095EEA956}" type="datetime1">
              <a:rPr lang="fi-FI" smtClean="0"/>
              <a:t>21.8.2025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75A74A-3EBE-681C-3491-F1E26486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2E3E1B5-3BB4-9273-03A1-A342FBFA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3D4B9C3-CA1D-09F4-F348-9C74440F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200" y="6013152"/>
            <a:ext cx="1451707" cy="79542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61A0272-CC22-D1A2-4660-A86A37D7B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48983"/>
            <a:ext cx="10515600" cy="258349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Rohkeaa tiedettä </a:t>
            </a:r>
            <a:br>
              <a:rPr lang="fi-FI" dirty="0"/>
            </a:br>
            <a:r>
              <a:rPr lang="fi-FI" dirty="0"/>
              <a:t>Suomen ja maailman parhaaksi.</a:t>
            </a:r>
          </a:p>
        </p:txBody>
      </p:sp>
    </p:spTree>
    <p:extLst>
      <p:ext uri="{BB962C8B-B14F-4D97-AF65-F5344CB8AC3E}">
        <p14:creationId xmlns:p14="http://schemas.microsoft.com/office/powerpoint/2010/main" val="1994665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teksti, vihreä-sininen">
    <p:bg>
      <p:bgPr>
        <a:gradFill>
          <a:gsLst>
            <a:gs pos="20000">
              <a:schemeClr val="accent3"/>
            </a:gs>
            <a:gs pos="75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652EF08-0D21-C518-FF1A-A29D9F95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0E72D0-5C34-DA43-B770-821DE2C976E9}" type="datetime1">
              <a:rPr lang="fi-FI" smtClean="0"/>
              <a:pPr/>
              <a:t>21.8.2025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75A74A-3EBE-681C-3491-F1E26486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2E3E1B5-3BB4-9273-03A1-A342FBFA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E3ADB-A2F9-6343-BEDB-14E6435DDB5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3D4B9C3-CA1D-09F4-F348-9C74440F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200" y="6013152"/>
            <a:ext cx="1451707" cy="79542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61A0272-CC22-D1A2-4660-A86A37D7B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48983"/>
            <a:ext cx="10515600" cy="258349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Rohkeaa tiedettä </a:t>
            </a:r>
            <a:br>
              <a:rPr lang="fi-FI" dirty="0"/>
            </a:br>
            <a:r>
              <a:rPr lang="fi-FI" dirty="0"/>
              <a:t>Suomen ja maailman parhaaksi.</a:t>
            </a:r>
          </a:p>
        </p:txBody>
      </p:sp>
    </p:spTree>
    <p:extLst>
      <p:ext uri="{BB962C8B-B14F-4D97-AF65-F5344CB8AC3E}">
        <p14:creationId xmlns:p14="http://schemas.microsoft.com/office/powerpoint/2010/main" val="1274641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teksti, sini-punainen ">
    <p:bg>
      <p:bgPr>
        <a:gradFill>
          <a:gsLst>
            <a:gs pos="6000">
              <a:schemeClr val="accent1"/>
            </a:gs>
            <a:gs pos="81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652EF08-0D21-C518-FF1A-A29D9F95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8E5088-8911-724E-9CDF-3AE20C61A6EC}" type="datetime1">
              <a:rPr lang="fi-FI" smtClean="0"/>
              <a:pPr/>
              <a:t>21.8.2025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75A74A-3EBE-681C-3491-F1E26486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2E3E1B5-3BB4-9273-03A1-A342FBFA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E3ADB-A2F9-6343-BEDB-14E6435DDB5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3D4B9C3-CA1D-09F4-F348-9C74440F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200" y="6013152"/>
            <a:ext cx="1451707" cy="79542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61A0272-CC22-D1A2-4660-A86A37D7B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48983"/>
            <a:ext cx="10515600" cy="258349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Rohkeaa tiedettä </a:t>
            </a:r>
            <a:br>
              <a:rPr lang="fi-FI" dirty="0"/>
            </a:br>
            <a:r>
              <a:rPr lang="fi-FI" dirty="0"/>
              <a:t>Suomen ja maailman parhaaksi.</a:t>
            </a:r>
          </a:p>
        </p:txBody>
      </p:sp>
    </p:spTree>
    <p:extLst>
      <p:ext uri="{BB962C8B-B14F-4D97-AF65-F5344CB8AC3E}">
        <p14:creationId xmlns:p14="http://schemas.microsoft.com/office/powerpoint/2010/main" val="95659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6, valinnain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25446AF-A816-13F0-AD66-35ED4110E1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51" y="0"/>
            <a:ext cx="12192000" cy="6858000"/>
          </a:xfrm>
        </p:spPr>
        <p:txBody>
          <a:bodyPr/>
          <a:lstStyle/>
          <a:p>
            <a:r>
              <a:rPr lang="fi-FI" dirty="0"/>
              <a:t>Lisää tähän kuva ja siirrä tarvittaessa taaksepäin, mikäli logo peittyi (peittyy jos vaihdat kerran lisäämäsi kuvan). Valitse rauhallinen kuva ja tarvittaessa tummenna, jotta logo erottuu hyvin.</a:t>
            </a:r>
          </a:p>
        </p:txBody>
      </p:sp>
      <p:sp>
        <p:nvSpPr>
          <p:cNvPr id="5" name="Logo" descr="Suomen Akatemian logo">
            <a:extLst>
              <a:ext uri="{FF2B5EF4-FFF2-40B4-BE49-F238E27FC236}">
                <a16:creationId xmlns:a16="http://schemas.microsoft.com/office/drawing/2014/main" id="{57AD20E9-739B-F5E8-7DEE-B8316A209B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7551" y="715620"/>
            <a:ext cx="9172800" cy="5029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6867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teksti, puna-keltainen">
    <p:bg>
      <p:bgPr>
        <a:gradFill>
          <a:gsLst>
            <a:gs pos="80000">
              <a:schemeClr val="accent4"/>
            </a:gs>
            <a:gs pos="23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652EF08-0D21-C518-FF1A-A29D9F95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BAC3D9-3933-F342-A093-B20298482B79}" type="datetime1">
              <a:rPr lang="fi-FI" smtClean="0"/>
              <a:pPr/>
              <a:t>21.8.2025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75A74A-3EBE-681C-3491-F1E26486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2E3E1B5-3BB4-9273-03A1-A342FBFA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E3ADB-A2F9-6343-BEDB-14E6435DDB5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3D4B9C3-CA1D-09F4-F348-9C74440F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200" y="6013152"/>
            <a:ext cx="1451707" cy="79542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61A0272-CC22-D1A2-4660-A86A37D7B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48983"/>
            <a:ext cx="10515600" cy="258349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Rohkeaa tiedettä </a:t>
            </a:r>
            <a:br>
              <a:rPr lang="fi-FI" dirty="0"/>
            </a:br>
            <a:r>
              <a:rPr lang="fi-FI" dirty="0"/>
              <a:t>Suomen ja maailman parhaaksi.</a:t>
            </a:r>
          </a:p>
        </p:txBody>
      </p:sp>
    </p:spTree>
    <p:extLst>
      <p:ext uri="{BB962C8B-B14F-4D97-AF65-F5344CB8AC3E}">
        <p14:creationId xmlns:p14="http://schemas.microsoft.com/office/powerpoint/2010/main" val="4247410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teksti, vihreä-lime">
    <p:bg>
      <p:bgPr>
        <a:gradFill>
          <a:gsLst>
            <a:gs pos="100000">
              <a:schemeClr val="accent2"/>
            </a:gs>
            <a:gs pos="30000">
              <a:schemeClr val="accent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652EF08-0D21-C518-FF1A-A29D9F95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BAC3D9-3933-F342-A093-B20298482B79}" type="datetime1">
              <a:rPr lang="fi-FI" smtClean="0"/>
              <a:pPr/>
              <a:t>21.8.2025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75A74A-3EBE-681C-3491-F1E26486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2E3E1B5-3BB4-9273-03A1-A342FBFA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E3ADB-A2F9-6343-BEDB-14E6435DDB5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3D4B9C3-CA1D-09F4-F348-9C74440F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200" y="6013152"/>
            <a:ext cx="1451707" cy="79542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61A0272-CC22-D1A2-4660-A86A37D7B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48983"/>
            <a:ext cx="10515600" cy="258349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Rohkeaa tiedettä </a:t>
            </a:r>
            <a:br>
              <a:rPr lang="fi-FI" dirty="0"/>
            </a:br>
            <a:r>
              <a:rPr lang="fi-FI" dirty="0"/>
              <a:t>Suomen ja maailman parhaaksi.</a:t>
            </a:r>
          </a:p>
        </p:txBody>
      </p:sp>
    </p:spTree>
    <p:extLst>
      <p:ext uri="{BB962C8B-B14F-4D97-AF65-F5344CB8AC3E}">
        <p14:creationId xmlns:p14="http://schemas.microsoft.com/office/powerpoint/2010/main" val="813500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teksti +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652EF08-0D21-C518-FF1A-A29D9F95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64FBD-ED38-7E43-B653-96DCF64F9EBE}" type="datetime1">
              <a:rPr lang="fi-FI" smtClean="0"/>
              <a:pPr/>
              <a:t>21.8.2025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75A74A-3EBE-681C-3491-F1E26486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2E3E1B5-3BB4-9273-03A1-A342FBFA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E3ADB-A2F9-6343-BEDB-14E6435DDB5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C76AD975-AE9B-D11C-A7C6-9C5AA0CBE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434" y="6011866"/>
            <a:ext cx="1451707" cy="795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81462D3-A651-4974-F442-E0DBC26761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 dirty="0"/>
              <a:t>Lisää kuva. Muuta teksti tarvittaessa valkoiseksi ja tummenna kuvaa, jotta kontrasti on riittävä.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1A0272-CC22-D1A2-4660-A86A37D7B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48983"/>
            <a:ext cx="10515600" cy="2583497"/>
          </a:xfrm>
        </p:spPr>
        <p:txBody>
          <a:bodyPr anchor="t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Rohkeaa tiedettä </a:t>
            </a:r>
            <a:br>
              <a:rPr lang="fi-FI" dirty="0"/>
            </a:br>
            <a:r>
              <a:rPr lang="fi-FI" dirty="0"/>
              <a:t>Suomen ja maailman parhaaksi.</a:t>
            </a:r>
          </a:p>
        </p:txBody>
      </p:sp>
    </p:spTree>
    <p:extLst>
      <p:ext uri="{BB962C8B-B14F-4D97-AF65-F5344CB8AC3E}">
        <p14:creationId xmlns:p14="http://schemas.microsoft.com/office/powerpoint/2010/main" val="265893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>
            <a:extLst>
              <a:ext uri="{FF2B5EF4-FFF2-40B4-BE49-F238E27FC236}">
                <a16:creationId xmlns:a16="http://schemas.microsoft.com/office/drawing/2014/main" id="{8F18924B-6A68-283B-0660-340E2A5DC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07120" y="0"/>
            <a:ext cx="3484880" cy="6858000"/>
          </a:xfrm>
          <a:prstGeom prst="rect">
            <a:avLst/>
          </a:prstGeom>
          <a:gradFill>
            <a:gsLst>
              <a:gs pos="26000">
                <a:schemeClr val="tx1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D7B8F6-9B96-B1FE-C167-7F6BF1F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88E-5399-634B-B3D3-0204CCCBF42D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8723E-5F4C-E4A2-83E6-C368D66C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2FC31E-7AB2-C9F6-0A7E-211E661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teli tms.">
            <a:extLst>
              <a:ext uri="{FF2B5EF4-FFF2-40B4-BE49-F238E27FC236}">
                <a16:creationId xmlns:a16="http://schemas.microsoft.com/office/drawing/2014/main" id="{CCC40F7C-9065-9A21-D349-C5F7C13AC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2163" y="4947921"/>
            <a:ext cx="3676650" cy="243840"/>
          </a:xfrm>
        </p:spPr>
        <p:txBody>
          <a:bodyPr>
            <a:normAutofit/>
          </a:bodyPr>
          <a:lstStyle>
            <a:lvl1pPr marL="0" indent="0" algn="r">
              <a:buNone/>
              <a:defRPr sz="1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Titteli, organisaatio tms.</a:t>
            </a:r>
          </a:p>
        </p:txBody>
      </p:sp>
      <p:sp>
        <p:nvSpPr>
          <p:cNvPr id="9" name="Nimi">
            <a:extLst>
              <a:ext uri="{FF2B5EF4-FFF2-40B4-BE49-F238E27FC236}">
                <a16:creationId xmlns:a16="http://schemas.microsoft.com/office/drawing/2014/main" id="{C301B431-83A5-7D80-0591-F3DDCC934C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2163" y="4673601"/>
            <a:ext cx="3676650" cy="243840"/>
          </a:xfrm>
        </p:spPr>
        <p:txBody>
          <a:bodyPr>
            <a:normAutofit/>
          </a:bodyPr>
          <a:lstStyle>
            <a:lvl1pPr marL="0" indent="0" algn="r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4" name="Sitaatti">
            <a:extLst>
              <a:ext uri="{FF2B5EF4-FFF2-40B4-BE49-F238E27FC236}">
                <a16:creationId xmlns:a16="http://schemas.microsoft.com/office/drawing/2014/main" id="{5AFCEA43-DEFA-524F-6A1C-8793C2E981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67280"/>
            <a:ext cx="4898403" cy="2123441"/>
          </a:xfrm>
        </p:spPr>
        <p:txBody>
          <a:bodyPr anchor="t">
            <a:normAutofit/>
          </a:bodyPr>
          <a:lstStyle>
            <a:lvl1pPr marL="0" indent="0" algn="r">
              <a:buNone/>
              <a:defRPr sz="2400" b="0" i="1"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tähän sitaatti.</a:t>
            </a:r>
          </a:p>
        </p:txBody>
      </p:sp>
      <p:sp>
        <p:nvSpPr>
          <p:cNvPr id="12" name="Sitaattimerkki" descr="Sitaatti">
            <a:extLst>
              <a:ext uri="{FF2B5EF4-FFF2-40B4-BE49-F238E27FC236}">
                <a16:creationId xmlns:a16="http://schemas.microsoft.com/office/drawing/2014/main" id="{0F6FEC6E-FB1F-8455-B020-05CC9CD4C1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2849" y="1584959"/>
            <a:ext cx="904240" cy="782321"/>
          </a:xfrm>
          <a:blipFill>
            <a:blip r:embed="rId2"/>
            <a:stretch>
              <a:fillRect l="-94383" t="-112989" r="-99999" b="-285019"/>
            </a:stretch>
          </a:blipFill>
        </p:spPr>
        <p:txBody>
          <a:bodyPr>
            <a:noAutofit/>
          </a:bodyPr>
          <a:lstStyle>
            <a:lvl1pPr marL="0" indent="0" algn="r">
              <a:buNone/>
              <a:defRPr sz="1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B006D57-BF99-894D-F431-23B2A20EA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14277" y="762000"/>
            <a:ext cx="5229937" cy="522890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z="160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765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ÄLÄ KÄYTÄ TÄTÄ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EFCAE981-B7DB-B173-2CCF-667938EDD118}"/>
              </a:ext>
            </a:extLst>
          </p:cNvPr>
          <p:cNvSpPr txBox="1"/>
          <p:nvPr userDrawn="1"/>
        </p:nvSpPr>
        <p:spPr>
          <a:xfrm>
            <a:off x="2240356" y="2151727"/>
            <a:ext cx="772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b="1" dirty="0">
                <a:solidFill>
                  <a:srgbClr val="132D5F"/>
                </a:solidFill>
              </a:rPr>
              <a:t>LUOVAT ASETTELUT</a:t>
            </a:r>
          </a:p>
        </p:txBody>
      </p:sp>
    </p:spTree>
    <p:extLst>
      <p:ext uri="{BB962C8B-B14F-4D97-AF65-F5344CB8AC3E}">
        <p14:creationId xmlns:p14="http://schemas.microsoft.com/office/powerpoint/2010/main" val="875763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+ 2 kuvaa ja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D7B8F6-9B96-B1FE-C167-7F6BF1F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71F7-66F7-0246-B10B-BF5E8A4B2C2A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8723E-5F4C-E4A2-83E6-C368D66C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2FC31E-7AB2-C9F6-0A7E-211E661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AB2E20D-5E8F-E174-E458-CAC91E365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02" y="0"/>
            <a:ext cx="3045098" cy="3434081"/>
          </a:xfrm>
          <a:prstGeom prst="rect">
            <a:avLst/>
          </a:prstGeom>
          <a:gradFill>
            <a:gsLst>
              <a:gs pos="26000">
                <a:schemeClr val="tx1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0C0CBB8-882F-819C-E447-BB27251FC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9" y="3423920"/>
            <a:ext cx="3058160" cy="3434081"/>
          </a:xfrm>
          <a:prstGeom prst="rect">
            <a:avLst/>
          </a:prstGeom>
          <a:gradFill>
            <a:gsLst>
              <a:gs pos="26000">
                <a:schemeClr val="tx1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27CC5FC5-06C1-D130-0A99-D63535A901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64101" y="415108"/>
            <a:ext cx="1388111" cy="1386070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66" name="Tekstin paikkamerkki 15">
            <a:extLst>
              <a:ext uri="{FF2B5EF4-FFF2-40B4-BE49-F238E27FC236}">
                <a16:creationId xmlns:a16="http://schemas.microsoft.com/office/drawing/2014/main" id="{5AF4AFE0-2799-8D43-8E21-735266C01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20863" y="3762511"/>
            <a:ext cx="1388111" cy="1386070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69" name="Tekstin paikkamerkki 68">
            <a:extLst>
              <a:ext uri="{FF2B5EF4-FFF2-40B4-BE49-F238E27FC236}">
                <a16:creationId xmlns:a16="http://schemas.microsoft.com/office/drawing/2014/main" id="{11C795B0-013D-5119-B6F6-176DEA2A6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7961" y="4122030"/>
            <a:ext cx="1277937" cy="7258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50</a:t>
            </a:r>
          </a:p>
        </p:txBody>
      </p:sp>
      <p:sp>
        <p:nvSpPr>
          <p:cNvPr id="74" name="Tekstin paikkamerkki 72">
            <a:extLst>
              <a:ext uri="{FF2B5EF4-FFF2-40B4-BE49-F238E27FC236}">
                <a16:creationId xmlns:a16="http://schemas.microsoft.com/office/drawing/2014/main" id="{CB465151-0B36-6073-EB10-828B1C0AD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263461" y="709651"/>
            <a:ext cx="811352" cy="8113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67" name="Tekstin paikkamerkki 12">
            <a:extLst>
              <a:ext uri="{FF2B5EF4-FFF2-40B4-BE49-F238E27FC236}">
                <a16:creationId xmlns:a16="http://schemas.microsoft.com/office/drawing/2014/main" id="{14255297-30C5-6724-6E50-B22617096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0000" y="5482273"/>
            <a:ext cx="2529840" cy="107791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Voit vaihtaa pallon värin mutta käytä esityksessä vain yhtä korosteväriä.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0368894A-13A6-70E7-F466-4AFE74E23AC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154158" y="3434081"/>
            <a:ext cx="3037841" cy="3429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z="1600"/>
              <a:t>Lisää kuva napsauttamalla kuvaketta</a:t>
            </a:r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5AB86B67-7BD9-0317-D1F7-4508E1AD8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840" y="2078673"/>
            <a:ext cx="2529840" cy="107791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Tähän teksti ja punaiseen palloon ikoni tai numeronosto. Tarvittaessa poista pallo ja keskitä teksti ylemmäs.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B006D57-BF99-894D-F431-23B2A20EA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3050902" cy="3429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z="1600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AFCEA43-DEFA-524F-6A1C-8793C2E98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76800"/>
            <a:ext cx="4898403" cy="353257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6CB5CA-1035-06C2-A137-906175A99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28662"/>
            <a:ext cx="4898403" cy="1350011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tähän </a:t>
            </a:r>
            <a:br>
              <a:rPr lang="fi-FI" dirty="0"/>
            </a:br>
            <a:r>
              <a:rPr lang="fi-FI" dirty="0"/>
              <a:t>otsikko enintään kolmelle riville</a:t>
            </a:r>
          </a:p>
        </p:txBody>
      </p:sp>
    </p:spTree>
    <p:extLst>
      <p:ext uri="{BB962C8B-B14F-4D97-AF65-F5344CB8AC3E}">
        <p14:creationId xmlns:p14="http://schemas.microsoft.com/office/powerpoint/2010/main" val="3591087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6 ikoni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B006D57-BF99-894D-F431-23B2A20EA52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12192000" cy="3429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z="1600" dirty="0"/>
              <a:t>Lisää kuva ja siirrä tarvittaessa taakse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D7B8F6-9B96-B1FE-C167-7F6BF1F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1D96-2EFF-1A47-A84C-AAB4A6D48791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8723E-5F4C-E4A2-83E6-C368D66C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2FC31E-7AB2-C9F6-0A7E-211E661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27CC5FC5-06C1-D130-0A99-D63535A90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2732564"/>
            <a:ext cx="1388111" cy="1386070"/>
          </a:xfrm>
          <a:prstGeom prst="ellipse">
            <a:avLst/>
          </a:prstGeom>
          <a:solidFill>
            <a:schemeClr val="tx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9" name="Tekstin paikkamerkki 15">
            <a:extLst>
              <a:ext uri="{FF2B5EF4-FFF2-40B4-BE49-F238E27FC236}">
                <a16:creationId xmlns:a16="http://schemas.microsoft.com/office/drawing/2014/main" id="{840652BD-2403-B9AD-5F7A-1E2EBC28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64651" y="2732564"/>
            <a:ext cx="1388111" cy="1386070"/>
          </a:xfrm>
          <a:prstGeom prst="ellipse">
            <a:avLst/>
          </a:prstGeom>
          <a:solidFill>
            <a:schemeClr val="tx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2" name="Tekstin paikkamerkki 15">
            <a:extLst>
              <a:ext uri="{FF2B5EF4-FFF2-40B4-BE49-F238E27FC236}">
                <a16:creationId xmlns:a16="http://schemas.microsoft.com/office/drawing/2014/main" id="{579EF567-1DB4-3E57-2634-B8DE8737F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89514" y="2732564"/>
            <a:ext cx="1388111" cy="1386070"/>
          </a:xfrm>
          <a:prstGeom prst="ellipse">
            <a:avLst/>
          </a:prstGeom>
          <a:solidFill>
            <a:schemeClr val="tx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4" name="Tekstin paikkamerkki 15">
            <a:extLst>
              <a:ext uri="{FF2B5EF4-FFF2-40B4-BE49-F238E27FC236}">
                <a16:creationId xmlns:a16="http://schemas.microsoft.com/office/drawing/2014/main" id="{88DB1AD6-3086-D7B7-B608-189CF3512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4377" y="2732564"/>
            <a:ext cx="1388111" cy="1386070"/>
          </a:xfrm>
          <a:prstGeom prst="ellipse">
            <a:avLst/>
          </a:prstGeom>
          <a:solidFill>
            <a:schemeClr val="tx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5" name="Tekstin paikkamerkki 15">
            <a:extLst>
              <a:ext uri="{FF2B5EF4-FFF2-40B4-BE49-F238E27FC236}">
                <a16:creationId xmlns:a16="http://schemas.microsoft.com/office/drawing/2014/main" id="{059600D3-0AAD-EFB7-71DA-3F968B0EE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9240" y="2732564"/>
            <a:ext cx="1388111" cy="1386070"/>
          </a:xfrm>
          <a:prstGeom prst="ellipse">
            <a:avLst/>
          </a:prstGeom>
          <a:solidFill>
            <a:schemeClr val="tx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7" name="Tekstin paikkamerkki 15">
            <a:extLst>
              <a:ext uri="{FF2B5EF4-FFF2-40B4-BE49-F238E27FC236}">
                <a16:creationId xmlns:a16="http://schemas.microsoft.com/office/drawing/2014/main" id="{0F66A7A9-FF62-E111-609B-FCD792089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4101" y="2732564"/>
            <a:ext cx="1388111" cy="1386070"/>
          </a:xfrm>
          <a:prstGeom prst="ellipse">
            <a:avLst/>
          </a:prstGeom>
          <a:solidFill>
            <a:schemeClr val="tx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3" name="Tekstin paikkamerkki 72">
            <a:extLst>
              <a:ext uri="{FF2B5EF4-FFF2-40B4-BE49-F238E27FC236}">
                <a16:creationId xmlns:a16="http://schemas.microsoft.com/office/drawing/2014/main" id="{B874EB8F-DE7E-C7E7-B8AE-787355609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28167" y="3019922"/>
            <a:ext cx="811352" cy="8113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4" name="Tekstin paikkamerkki 72">
            <a:extLst>
              <a:ext uri="{FF2B5EF4-FFF2-40B4-BE49-F238E27FC236}">
                <a16:creationId xmlns:a16="http://schemas.microsoft.com/office/drawing/2014/main" id="{A4AAC261-52AE-DBF3-BC43-BE7403D8C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56967" y="3033369"/>
            <a:ext cx="811352" cy="8113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5" name="Tekstin paikkamerkki 72">
            <a:extLst>
              <a:ext uri="{FF2B5EF4-FFF2-40B4-BE49-F238E27FC236}">
                <a16:creationId xmlns:a16="http://schemas.microsoft.com/office/drawing/2014/main" id="{2BEF6300-017E-8DE7-CFB1-8C008293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85767" y="3019922"/>
            <a:ext cx="811352" cy="8113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6" name="Tekstin paikkamerkki 72">
            <a:extLst>
              <a:ext uri="{FF2B5EF4-FFF2-40B4-BE49-F238E27FC236}">
                <a16:creationId xmlns:a16="http://schemas.microsoft.com/office/drawing/2014/main" id="{80C34D63-982E-AC82-EBB2-EDEE17FBC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1120" y="3033369"/>
            <a:ext cx="811352" cy="8113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7" name="Tekstin paikkamerkki 72">
            <a:extLst>
              <a:ext uri="{FF2B5EF4-FFF2-40B4-BE49-F238E27FC236}">
                <a16:creationId xmlns:a16="http://schemas.microsoft.com/office/drawing/2014/main" id="{4D5F5451-1BA4-83F2-4F66-17F8DA4DA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32239" y="3033369"/>
            <a:ext cx="811352" cy="8113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8" name="Tekstin paikkamerkki 72">
            <a:extLst>
              <a:ext uri="{FF2B5EF4-FFF2-40B4-BE49-F238E27FC236}">
                <a16:creationId xmlns:a16="http://schemas.microsoft.com/office/drawing/2014/main" id="{261D50EF-EE42-489C-005F-A99F7A369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57794" y="3033369"/>
            <a:ext cx="811352" cy="8113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B1621ED7-C221-ECB5-513D-1245DAB1A5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64676" y="4318892"/>
            <a:ext cx="1382173" cy="170249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Tähän teksti ja punaiseen palloon ikoni. Voit vaihtaa pallon värin mutta käytä vain yhtä korosteväriä / esitys.</a:t>
            </a:r>
          </a:p>
        </p:txBody>
      </p:sp>
      <p:sp>
        <p:nvSpPr>
          <p:cNvPr id="21" name="Tekstin paikkamerkki 12">
            <a:extLst>
              <a:ext uri="{FF2B5EF4-FFF2-40B4-BE49-F238E27FC236}">
                <a16:creationId xmlns:a16="http://schemas.microsoft.com/office/drawing/2014/main" id="{3A89FFC9-86B2-CF2B-C8A5-D8A952CA42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35876" y="4318892"/>
            <a:ext cx="1382173" cy="170249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Tähän teksti ja punaiseen palloon ikoni. Voit vaihtaa pallon värin mutta käytä vain yhtä korosteväriä / esitys.</a:t>
            </a:r>
          </a:p>
        </p:txBody>
      </p:sp>
      <p:sp>
        <p:nvSpPr>
          <p:cNvPr id="20" name="Tekstin paikkamerkki 12">
            <a:extLst>
              <a:ext uri="{FF2B5EF4-FFF2-40B4-BE49-F238E27FC236}">
                <a16:creationId xmlns:a16="http://schemas.microsoft.com/office/drawing/2014/main" id="{B3593CEA-2EF8-38EF-A2A0-B9F06E4962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07076" y="4318892"/>
            <a:ext cx="1382173" cy="170249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Tähän teksti ja punaiseen palloon ikoni. Voit vaihtaa pallon värin mutta käytä vain yhtä korosteväriä / esitys.</a:t>
            </a:r>
          </a:p>
        </p:txBody>
      </p:sp>
      <p:sp>
        <p:nvSpPr>
          <p:cNvPr id="19" name="Tekstin paikkamerkki 12">
            <a:extLst>
              <a:ext uri="{FF2B5EF4-FFF2-40B4-BE49-F238E27FC236}">
                <a16:creationId xmlns:a16="http://schemas.microsoft.com/office/drawing/2014/main" id="{FB2DB7A3-D452-5815-FFB1-FAF38EEEF6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3166" y="4318892"/>
            <a:ext cx="1382173" cy="170249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Tähän teksti ja punaiseen palloon ikoni. Voit vaihtaa pallon värin mutta käytä vain yhtä korosteväriä / esitys.</a:t>
            </a:r>
          </a:p>
        </p:txBody>
      </p:sp>
      <p:sp>
        <p:nvSpPr>
          <p:cNvPr id="18" name="Tekstin paikkamerkki 12">
            <a:extLst>
              <a:ext uri="{FF2B5EF4-FFF2-40B4-BE49-F238E27FC236}">
                <a16:creationId xmlns:a16="http://schemas.microsoft.com/office/drawing/2014/main" id="{956ED2BA-96D8-D4A8-6EBF-DFFBA20C49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64366" y="4318892"/>
            <a:ext cx="1382173" cy="170249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Tähän teksti ja punaiseen palloon ikoni. Voit vaihtaa pallon värin mutta käytä vain yhtä korosteväriä / esitys.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5AB86B67-7BD9-0317-D1F7-4508E1AD8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726" y="4318892"/>
            <a:ext cx="1382173" cy="170249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Tähän teksti ja punaiseen palloon ikoni. Voit vaihtaa pallon värin mutta käytä vain yhtä korosteväriä / esitys.</a:t>
            </a:r>
          </a:p>
        </p:txBody>
      </p:sp>
    </p:spTree>
    <p:extLst>
      <p:ext uri="{BB962C8B-B14F-4D97-AF65-F5344CB8AC3E}">
        <p14:creationId xmlns:p14="http://schemas.microsoft.com/office/powerpoint/2010/main" val="2348714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uva + 4 kohdan 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D7B8F6-9B96-B1FE-C167-7F6BF1F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1858-3692-F946-B42C-D40C83185F67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8723E-5F4C-E4A2-83E6-C368D66C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2FC31E-7AB2-C9F6-0A7E-211E661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15">
            <a:extLst>
              <a:ext uri="{FF2B5EF4-FFF2-40B4-BE49-F238E27FC236}">
                <a16:creationId xmlns:a16="http://schemas.microsoft.com/office/drawing/2014/main" id="{9D06C851-A1B2-E196-B858-C46A3034A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2354713"/>
            <a:ext cx="602206" cy="601321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AFCEA43-DEFA-524F-6A1C-8793C2E9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38695" y="2418891"/>
            <a:ext cx="400216" cy="4808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10" name="Tekstin paikkamerkki 15">
            <a:extLst>
              <a:ext uri="{FF2B5EF4-FFF2-40B4-BE49-F238E27FC236}">
                <a16:creationId xmlns:a16="http://schemas.microsoft.com/office/drawing/2014/main" id="{80AF3B35-DCC4-3D2C-4CF6-1FCA334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3316409"/>
            <a:ext cx="602206" cy="601321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9B8B5753-AB1A-C4C5-2EF8-EAA922BDC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8870" y="3384529"/>
            <a:ext cx="400216" cy="4808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13" name="Tekstin paikkamerkki 15">
            <a:extLst>
              <a:ext uri="{FF2B5EF4-FFF2-40B4-BE49-F238E27FC236}">
                <a16:creationId xmlns:a16="http://schemas.microsoft.com/office/drawing/2014/main" id="{247BD5E6-F71F-B05D-3FC0-6CD9FBB6B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9788" y="4270223"/>
            <a:ext cx="602206" cy="601321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E8E90E23-0FB7-33BE-BCA4-21FFF6F7C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938695" y="4330459"/>
            <a:ext cx="400216" cy="4808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A57DA5B4-73A4-A713-186A-BCA6E22A1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9788" y="5200389"/>
            <a:ext cx="602206" cy="601321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82079CC6-B84C-49E1-E8D2-8A9566601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938695" y="5260625"/>
            <a:ext cx="400216" cy="4808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4</a:t>
            </a:r>
          </a:p>
        </p:txBody>
      </p:sp>
      <p:sp>
        <p:nvSpPr>
          <p:cNvPr id="17" name="Tekstin paikkamerkki 3">
            <a:extLst>
              <a:ext uri="{FF2B5EF4-FFF2-40B4-BE49-F238E27FC236}">
                <a16:creationId xmlns:a16="http://schemas.microsoft.com/office/drawing/2014/main" id="{0BB809CD-D043-9024-F17A-4F388C67B580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596520" y="5138756"/>
            <a:ext cx="5943967" cy="72458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D7548D55-C9A3-4BFB-942B-B81BC3218201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1596520" y="4205554"/>
            <a:ext cx="5943967" cy="72458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1F2B3694-648E-D420-B4DC-7F649746F04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596520" y="3254776"/>
            <a:ext cx="5943967" cy="72458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F87AC3F6-6B98-613C-5D12-9C5DC012C60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596520" y="2309649"/>
            <a:ext cx="5943967" cy="72458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tähän teksti. Numeroiden sijaan voit käyttää palloissa ikoneja. Voit vaihtaa pallon värin mutta käytä vain yhtä korosteväriä / dia.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B006D57-BF99-894D-F431-23B2A20EA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98296" y="0"/>
            <a:ext cx="4293704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z="1600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6CB5CA-1035-06C2-A137-906175A99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28662"/>
            <a:ext cx="6700699" cy="9366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tähän otsikko enintään kahdelle riville</a:t>
            </a:r>
          </a:p>
        </p:txBody>
      </p:sp>
    </p:spTree>
    <p:extLst>
      <p:ext uri="{BB962C8B-B14F-4D97-AF65-F5344CB8AC3E}">
        <p14:creationId xmlns:p14="http://schemas.microsoft.com/office/powerpoint/2010/main" val="268560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kuva + 3 kohdan 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0770EE06-CD0D-DB77-5588-CBB6239A3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26000">
                <a:schemeClr val="tx1"/>
              </a:gs>
              <a:gs pos="99000">
                <a:schemeClr val="accent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D7B8F6-9B96-B1FE-C167-7F6BF1F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316E-8935-4A4A-8D46-B1A4C2C8F975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8723E-5F4C-E4A2-83E6-C368D66C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2FC31E-7AB2-C9F6-0A7E-211E661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794FC710-44E6-8CC4-7B8F-12432D122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200" y="6013152"/>
            <a:ext cx="1451707" cy="795421"/>
          </a:xfrm>
          <a:prstGeom prst="rect">
            <a:avLst/>
          </a:prstGeom>
        </p:spPr>
      </p:pic>
      <p:sp>
        <p:nvSpPr>
          <p:cNvPr id="22" name="Tekstin paikkamerkki 15">
            <a:extLst>
              <a:ext uri="{FF2B5EF4-FFF2-40B4-BE49-F238E27FC236}">
                <a16:creationId xmlns:a16="http://schemas.microsoft.com/office/drawing/2014/main" id="{35328B52-058F-6711-9DCC-564D0C167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555" y="1355924"/>
            <a:ext cx="1091488" cy="1089883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4" name="Tekstin paikkamerkki 15">
            <a:extLst>
              <a:ext uri="{FF2B5EF4-FFF2-40B4-BE49-F238E27FC236}">
                <a16:creationId xmlns:a16="http://schemas.microsoft.com/office/drawing/2014/main" id="{0FF4EF4C-64AE-F66A-1712-09BE497B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5555" y="2885179"/>
            <a:ext cx="1091488" cy="1089883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5" name="Tekstin paikkamerkki 15">
            <a:extLst>
              <a:ext uri="{FF2B5EF4-FFF2-40B4-BE49-F238E27FC236}">
                <a16:creationId xmlns:a16="http://schemas.microsoft.com/office/drawing/2014/main" id="{D700DF77-8EB0-B81C-0A57-2589F1C2E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672" y="4414434"/>
            <a:ext cx="1091488" cy="1089883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30" name="Tekstin paikkamerkki 72">
            <a:extLst>
              <a:ext uri="{FF2B5EF4-FFF2-40B4-BE49-F238E27FC236}">
                <a16:creationId xmlns:a16="http://schemas.microsoft.com/office/drawing/2014/main" id="{66CA4848-F5F6-3074-1336-4BCD29A5E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5316" y="1612624"/>
            <a:ext cx="612460" cy="61246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31" name="Tekstin paikkamerkki 72">
            <a:extLst>
              <a:ext uri="{FF2B5EF4-FFF2-40B4-BE49-F238E27FC236}">
                <a16:creationId xmlns:a16="http://schemas.microsoft.com/office/drawing/2014/main" id="{553E8682-6846-9CD6-9A62-B76681E81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16" y="3132142"/>
            <a:ext cx="612460" cy="61246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32" name="Tekstin paikkamerkki 72">
            <a:extLst>
              <a:ext uri="{FF2B5EF4-FFF2-40B4-BE49-F238E27FC236}">
                <a16:creationId xmlns:a16="http://schemas.microsoft.com/office/drawing/2014/main" id="{806476EA-F838-8C47-B693-E42BB6644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8763" y="4665106"/>
            <a:ext cx="612460" cy="61246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C0FAF999-D913-8B29-B856-51024731AA2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2111258" y="4871545"/>
            <a:ext cx="3698335" cy="60124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tähän teksti ja palloon ikoni. Poista tai kloonaa tarvittaessa. </a:t>
            </a:r>
          </a:p>
        </p:txBody>
      </p:sp>
      <p:sp>
        <p:nvSpPr>
          <p:cNvPr id="29" name="Tekstin paikkamerkki 3">
            <a:extLst>
              <a:ext uri="{FF2B5EF4-FFF2-40B4-BE49-F238E27FC236}">
                <a16:creationId xmlns:a16="http://schemas.microsoft.com/office/drawing/2014/main" id="{DCC83CEF-3250-C15A-C2CC-FD20725776A6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2111258" y="4451909"/>
            <a:ext cx="3698335" cy="293511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Tähän otsikko</a:t>
            </a:r>
          </a:p>
        </p:txBody>
      </p:sp>
      <p:sp>
        <p:nvSpPr>
          <p:cNvPr id="26" name="Tekstin paikkamerkki 3">
            <a:extLst>
              <a:ext uri="{FF2B5EF4-FFF2-40B4-BE49-F238E27FC236}">
                <a16:creationId xmlns:a16="http://schemas.microsoft.com/office/drawing/2014/main" id="{607397B3-C0BA-0DCD-041C-1BDCA720A88C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2103375" y="3358055"/>
            <a:ext cx="3698335" cy="60124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tähän teksti ja palloon ikoni. Poista tai kloonaa tarvittaessa. </a:t>
            </a:r>
          </a:p>
        </p:txBody>
      </p:sp>
      <p:sp>
        <p:nvSpPr>
          <p:cNvPr id="27" name="Tekstin paikkamerkki 3">
            <a:extLst>
              <a:ext uri="{FF2B5EF4-FFF2-40B4-BE49-F238E27FC236}">
                <a16:creationId xmlns:a16="http://schemas.microsoft.com/office/drawing/2014/main" id="{D6F558E0-77D1-FC76-1F95-1420C2347933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103375" y="2938419"/>
            <a:ext cx="3698335" cy="293511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Tähän otsikko</a:t>
            </a:r>
          </a:p>
        </p:txBody>
      </p:sp>
      <p:sp>
        <p:nvSpPr>
          <p:cNvPr id="21" name="Tekstin paikkamerkki 3">
            <a:extLst>
              <a:ext uri="{FF2B5EF4-FFF2-40B4-BE49-F238E27FC236}">
                <a16:creationId xmlns:a16="http://schemas.microsoft.com/office/drawing/2014/main" id="{D354A11F-5EEF-3E39-41A7-461AC98FCE0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134906" y="1844566"/>
            <a:ext cx="3698335" cy="60124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tähän teksti ja palloon ikoni. Poista tai kloonaa tarvittaessa. </a:t>
            </a:r>
          </a:p>
        </p:txBody>
      </p:sp>
      <p:sp>
        <p:nvSpPr>
          <p:cNvPr id="23" name="Tekstin paikkamerkki 3">
            <a:extLst>
              <a:ext uri="{FF2B5EF4-FFF2-40B4-BE49-F238E27FC236}">
                <a16:creationId xmlns:a16="http://schemas.microsoft.com/office/drawing/2014/main" id="{32D34228-D232-0476-2E31-332902EE5609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2134906" y="1424930"/>
            <a:ext cx="3698335" cy="293511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Tähän otsikko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B006D57-BF99-894D-F431-23B2A20EA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696" y="2246586"/>
            <a:ext cx="6111070" cy="46114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z="1600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6CB5CA-1035-06C2-A137-906175A99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3862" y="728662"/>
            <a:ext cx="4888351" cy="9366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tähän otsikko enintään kahdelle riville</a:t>
            </a:r>
          </a:p>
        </p:txBody>
      </p:sp>
    </p:spTree>
    <p:extLst>
      <p:ext uri="{BB962C8B-B14F-4D97-AF65-F5344CB8AC3E}">
        <p14:creationId xmlns:p14="http://schemas.microsoft.com/office/powerpoint/2010/main" val="4072229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+ kuva + nosto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B006D57-BF99-894D-F431-23B2A20EA52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898296" y="0"/>
            <a:ext cx="4293704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z="1600" dirty="0"/>
              <a:t>Lisää kuva ja siirrä tarvittaessa taakse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D7B8F6-9B96-B1FE-C167-7F6BF1F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98B6-988B-0344-8277-A912EF47BD7D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8723E-5F4C-E4A2-83E6-C368D66C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2FC31E-7AB2-C9F6-0A7E-211E661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CA38F8E-CFBE-4B56-2695-718006E6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488" y="2844800"/>
            <a:ext cx="2995613" cy="3176588"/>
          </a:xfrm>
          <a:gradFill>
            <a:gsLst>
              <a:gs pos="26000">
                <a:schemeClr val="tx1">
                  <a:alpha val="90575"/>
                </a:schemeClr>
              </a:gs>
              <a:gs pos="100000">
                <a:schemeClr val="accent1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2" name="Tekstin paikkamerkki 15">
            <a:extLst>
              <a:ext uri="{FF2B5EF4-FFF2-40B4-BE49-F238E27FC236}">
                <a16:creationId xmlns:a16="http://schemas.microsoft.com/office/drawing/2014/main" id="{24A1D9B8-F748-5C03-2B5F-2BA239190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2644" y="2008189"/>
            <a:ext cx="1388111" cy="1386070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3" name="Tekstin paikkamerkki 72">
            <a:extLst>
              <a:ext uri="{FF2B5EF4-FFF2-40B4-BE49-F238E27FC236}">
                <a16:creationId xmlns:a16="http://schemas.microsoft.com/office/drawing/2014/main" id="{9FE67F13-BCB2-BCE7-774B-CF4E9E2FD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1023" y="2338021"/>
            <a:ext cx="811352" cy="8113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643EDE59-6A7A-2690-8192-CD2F3D72D72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692910" y="3461225"/>
            <a:ext cx="2420610" cy="21234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1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Voit käyttää tässä laatikkoa ja/tai palloa tekstille, numero-faktalle tai ikonille. Poista tarvittavat ja muokkaa kokoa.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AFCEA43-DEFA-524F-6A1C-8793C2E981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1916113"/>
            <a:ext cx="5256212" cy="41052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tähän kappale tekstiä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6CB5CA-1035-06C2-A137-906175A99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28662"/>
            <a:ext cx="6700699" cy="9366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tähän otsikko enintään kahdelle riville</a:t>
            </a:r>
          </a:p>
        </p:txBody>
      </p:sp>
    </p:spTree>
    <p:extLst>
      <p:ext uri="{BB962C8B-B14F-4D97-AF65-F5344CB8AC3E}">
        <p14:creationId xmlns:p14="http://schemas.microsoft.com/office/powerpoint/2010/main" val="212650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tyksen otsikko,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9B191D4-0223-1D9C-7FC5-9FBBACE7F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12192003" cy="3428999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DB408BF3-0ADF-CF2E-05DB-807BC8718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8999"/>
            <a:ext cx="12192000" cy="3428999"/>
          </a:xfrm>
          <a:prstGeom prst="rect">
            <a:avLst/>
          </a:prstGeom>
          <a:gradFill>
            <a:gsLst>
              <a:gs pos="26000">
                <a:srgbClr val="071743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73B056-49A3-1740-6657-ECD3856A52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348833"/>
            <a:ext cx="9144000" cy="33177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tähän alaotsikko, esittäjä, päiväys tms.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FEE0E5-A318-0B94-8AD6-B0C60E1A20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787073"/>
            <a:ext cx="9144000" cy="1357473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esityksen otsikko kahdelle riville</a:t>
            </a:r>
          </a:p>
        </p:txBody>
      </p:sp>
      <p:pic>
        <p:nvPicPr>
          <p:cNvPr id="12" name="Logo" descr="Suomen Akatemian logo">
            <a:extLst>
              <a:ext uri="{FF2B5EF4-FFF2-40B4-BE49-F238E27FC236}">
                <a16:creationId xmlns:a16="http://schemas.microsoft.com/office/drawing/2014/main" id="{9D07D1CC-5A91-67F1-BBB5-BE8915CA88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37026" y="511328"/>
            <a:ext cx="4717947" cy="25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12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3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D7B8F6-9B96-B1FE-C167-7F6BF1F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BBD3-62E8-5F4E-9FBE-B91CEF114C02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8723E-5F4C-E4A2-83E6-C368D66C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2FC31E-7AB2-C9F6-0A7E-211E661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CA38F8E-CFBE-4B56-2695-718006E6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1044" y="3119120"/>
            <a:ext cx="2382591" cy="2902268"/>
          </a:xfrm>
          <a:gradFill>
            <a:gsLst>
              <a:gs pos="26000">
                <a:schemeClr val="tx1"/>
              </a:gs>
              <a:gs pos="100000">
                <a:schemeClr val="accent1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2" name="Tekstin paikkamerkki 15">
            <a:extLst>
              <a:ext uri="{FF2B5EF4-FFF2-40B4-BE49-F238E27FC236}">
                <a16:creationId xmlns:a16="http://schemas.microsoft.com/office/drawing/2014/main" id="{24A1D9B8-F748-5C03-2B5F-2BA239190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9362" y="2042930"/>
            <a:ext cx="1388111" cy="1386070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475C7B87-D4DC-CE76-4501-4A0DD7F4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6804" y="3119120"/>
            <a:ext cx="2382591" cy="2902268"/>
          </a:xfrm>
          <a:gradFill>
            <a:gsLst>
              <a:gs pos="26000">
                <a:schemeClr val="tx1"/>
              </a:gs>
              <a:gs pos="100000">
                <a:schemeClr val="accent1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4" name="Tekstin paikkamerkki 15">
            <a:extLst>
              <a:ext uri="{FF2B5EF4-FFF2-40B4-BE49-F238E27FC236}">
                <a16:creationId xmlns:a16="http://schemas.microsoft.com/office/drawing/2014/main" id="{345B9DCB-9F39-DB90-7E36-361D402C2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5122" y="2042930"/>
            <a:ext cx="1388111" cy="1386070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E6E23C9B-6ED2-ECCF-383A-79FB91EA1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2564" y="3139440"/>
            <a:ext cx="2382591" cy="2902268"/>
          </a:xfrm>
          <a:gradFill>
            <a:gsLst>
              <a:gs pos="26000">
                <a:schemeClr val="tx1"/>
              </a:gs>
              <a:gs pos="100000">
                <a:schemeClr val="accent1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8" name="Tekstin paikkamerkki 15">
            <a:extLst>
              <a:ext uri="{FF2B5EF4-FFF2-40B4-BE49-F238E27FC236}">
                <a16:creationId xmlns:a16="http://schemas.microsoft.com/office/drawing/2014/main" id="{5725FA16-86B5-0424-6D8C-A06BDC25A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10882" y="2063250"/>
            <a:ext cx="1388111" cy="1386070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0" name="Tekstin paikkamerkki 72">
            <a:extLst>
              <a:ext uri="{FF2B5EF4-FFF2-40B4-BE49-F238E27FC236}">
                <a16:creationId xmlns:a16="http://schemas.microsoft.com/office/drawing/2014/main" id="{5E7C2C1B-0CDF-7C9E-1384-C0264F292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01155" y="2328087"/>
            <a:ext cx="811352" cy="8113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1" name="Tekstin paikkamerkki 72">
            <a:extLst>
              <a:ext uri="{FF2B5EF4-FFF2-40B4-BE49-F238E27FC236}">
                <a16:creationId xmlns:a16="http://schemas.microsoft.com/office/drawing/2014/main" id="{109D527E-705A-F6C8-BF28-3EB73B468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92273" y="2354981"/>
            <a:ext cx="811352" cy="8113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2" name="Tekstin paikkamerkki 72">
            <a:extLst>
              <a:ext uri="{FF2B5EF4-FFF2-40B4-BE49-F238E27FC236}">
                <a16:creationId xmlns:a16="http://schemas.microsoft.com/office/drawing/2014/main" id="{14092E7D-CCD5-F764-CEF6-6B82EF0B6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10285" y="2381875"/>
            <a:ext cx="811352" cy="8113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7" name="Tekstin paikkamerkki 3">
            <a:extLst>
              <a:ext uri="{FF2B5EF4-FFF2-40B4-BE49-F238E27FC236}">
                <a16:creationId xmlns:a16="http://schemas.microsoft.com/office/drawing/2014/main" id="{8A92326F-3C85-0EA3-B5FC-ADB62EDA31DA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987831" y="4307840"/>
            <a:ext cx="1965160" cy="1551146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laatikkoon teksti ja palloon ikoni. Poista tai kloonaa tarvittaessa ja säädä laatikon koko tekstin mukaan.</a:t>
            </a:r>
          </a:p>
        </p:txBody>
      </p: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C3858892-45CB-B75B-C30A-4F00989EA33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987831" y="3667760"/>
            <a:ext cx="1965160" cy="528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Tähän otsikko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0B3BDF62-C168-773F-D3C7-1C20222F8B84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082071" y="4287520"/>
            <a:ext cx="1965160" cy="1551146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laatikkoon teksti ja palloon ikoni. Poista tai kloonaa tarvittaessa ja säädä laatikon koko tekstin mukaan.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54E36556-6D5B-CE19-8AE0-30E12E22A900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082071" y="3647440"/>
            <a:ext cx="1965160" cy="528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Tähän otsikko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643EDE59-6A7A-2690-8192-CD2F3D72D72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176311" y="4287520"/>
            <a:ext cx="1965160" cy="1551146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laatikkoon teksti ja palloon ikoni. Poista tai kloonaa tarvittaessa ja säädä laatikon koko tekstin mukaan.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08EEB723-FF27-24B0-6F69-E6DB1B7351A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2176311" y="3647440"/>
            <a:ext cx="1965160" cy="528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Tähän 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6CB5CA-1035-06C2-A137-906175A99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28662"/>
            <a:ext cx="10512425" cy="93662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dirty="0"/>
              <a:t>Lisää tähän otsikko </a:t>
            </a:r>
            <a:br>
              <a:rPr lang="fi-FI" dirty="0"/>
            </a:br>
            <a:r>
              <a:rPr lang="fi-FI" dirty="0"/>
              <a:t>enintään kahdelle riville</a:t>
            </a:r>
          </a:p>
        </p:txBody>
      </p:sp>
    </p:spTree>
    <p:extLst>
      <p:ext uri="{BB962C8B-B14F-4D97-AF65-F5344CB8AC3E}">
        <p14:creationId xmlns:p14="http://schemas.microsoft.com/office/powerpoint/2010/main" val="4222109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taustalla + 3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88ACC50C-9A2D-E610-CB25-EF34C7A286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 dirty="0"/>
              <a:t>Lisää kuva ja siirrä tarvittaessa taakse jos logo peittyi ja haluat sen näkyviin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D7B8F6-9B96-B1FE-C167-7F6BF1F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A10E-25EB-5540-BCE0-CBDBE2F4C7F4}" type="datetime1">
              <a:rPr lang="fi-FI" smtClean="0"/>
              <a:t>21.8.2025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8723E-5F4C-E4A2-83E6-C368D66C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2FC31E-7AB2-C9F6-0A7E-211E661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CA38F8E-CFBE-4B56-2695-718006E6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1044" y="3119120"/>
            <a:ext cx="2382591" cy="2902268"/>
          </a:xfrm>
          <a:gradFill>
            <a:gsLst>
              <a:gs pos="26000">
                <a:schemeClr val="tx1"/>
              </a:gs>
              <a:gs pos="100000">
                <a:schemeClr val="accent1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2" name="Tekstin paikkamerkki 15">
            <a:extLst>
              <a:ext uri="{FF2B5EF4-FFF2-40B4-BE49-F238E27FC236}">
                <a16:creationId xmlns:a16="http://schemas.microsoft.com/office/drawing/2014/main" id="{24A1D9B8-F748-5C03-2B5F-2BA239190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9362" y="2042930"/>
            <a:ext cx="1388111" cy="1386070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475C7B87-D4DC-CE76-4501-4A0DD7F4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6804" y="3119120"/>
            <a:ext cx="2382591" cy="2902268"/>
          </a:xfrm>
          <a:gradFill>
            <a:gsLst>
              <a:gs pos="26000">
                <a:schemeClr val="tx1"/>
              </a:gs>
              <a:gs pos="100000">
                <a:schemeClr val="accent1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4" name="Tekstin paikkamerkki 15">
            <a:extLst>
              <a:ext uri="{FF2B5EF4-FFF2-40B4-BE49-F238E27FC236}">
                <a16:creationId xmlns:a16="http://schemas.microsoft.com/office/drawing/2014/main" id="{345B9DCB-9F39-DB90-7E36-361D402C2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5122" y="2042930"/>
            <a:ext cx="1388111" cy="1386070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E6E23C9B-6ED2-ECCF-383A-79FB91EA1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2564" y="3139440"/>
            <a:ext cx="2382591" cy="2902268"/>
          </a:xfrm>
          <a:gradFill>
            <a:gsLst>
              <a:gs pos="26000">
                <a:schemeClr val="tx1"/>
              </a:gs>
              <a:gs pos="100000">
                <a:schemeClr val="accent1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8" name="Tekstin paikkamerkki 15">
            <a:extLst>
              <a:ext uri="{FF2B5EF4-FFF2-40B4-BE49-F238E27FC236}">
                <a16:creationId xmlns:a16="http://schemas.microsoft.com/office/drawing/2014/main" id="{5725FA16-86B5-0424-6D8C-A06BDC25A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10882" y="2063250"/>
            <a:ext cx="1388111" cy="1386070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0" name="Tekstin paikkamerkki 72">
            <a:extLst>
              <a:ext uri="{FF2B5EF4-FFF2-40B4-BE49-F238E27FC236}">
                <a16:creationId xmlns:a16="http://schemas.microsoft.com/office/drawing/2014/main" id="{5E7C2C1B-0CDF-7C9E-1384-C0264F292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01155" y="2328087"/>
            <a:ext cx="811352" cy="8113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1" name="Tekstin paikkamerkki 72">
            <a:extLst>
              <a:ext uri="{FF2B5EF4-FFF2-40B4-BE49-F238E27FC236}">
                <a16:creationId xmlns:a16="http://schemas.microsoft.com/office/drawing/2014/main" id="{109D527E-705A-F6C8-BF28-3EB73B468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92273" y="2354981"/>
            <a:ext cx="811352" cy="8113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2" name="Tekstin paikkamerkki 72">
            <a:extLst>
              <a:ext uri="{FF2B5EF4-FFF2-40B4-BE49-F238E27FC236}">
                <a16:creationId xmlns:a16="http://schemas.microsoft.com/office/drawing/2014/main" id="{14092E7D-CCD5-F764-CEF6-6B82EF0B6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10285" y="2381875"/>
            <a:ext cx="811352" cy="8113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4" name="Tekstin paikkamerkki 15">
            <a:extLst>
              <a:ext uri="{FF2B5EF4-FFF2-40B4-BE49-F238E27FC236}">
                <a16:creationId xmlns:a16="http://schemas.microsoft.com/office/drawing/2014/main" id="{9E99915D-D6E3-F3E6-35E5-0DE15E57B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7649" y="6016999"/>
            <a:ext cx="1451701" cy="795422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7" name="Tekstin paikkamerkki 3">
            <a:extLst>
              <a:ext uri="{FF2B5EF4-FFF2-40B4-BE49-F238E27FC236}">
                <a16:creationId xmlns:a16="http://schemas.microsoft.com/office/drawing/2014/main" id="{8A92326F-3C85-0EA3-B5FC-ADB62EDA31DA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987831" y="4307840"/>
            <a:ext cx="1965160" cy="1551146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laatikkoon teksti ja palloon ikoni. Poista tai kloonaa tarvittaessa ja säädä laatikon koko tekstin mukaan.</a:t>
            </a:r>
          </a:p>
        </p:txBody>
      </p: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C3858892-45CB-B75B-C30A-4F00989EA33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987831" y="3667760"/>
            <a:ext cx="1965160" cy="528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Tähän otsikko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0B3BDF62-C168-773F-D3C7-1C20222F8B84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082071" y="4287520"/>
            <a:ext cx="1965160" cy="1551146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laatikkoon teksti ja palloon ikoni. Poista tai kloonaa tarvittaessa ja säädä laatikon koko tekstin mukaan.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54E36556-6D5B-CE19-8AE0-30E12E22A900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082071" y="3647440"/>
            <a:ext cx="1965160" cy="528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Tähän otsikko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643EDE59-6A7A-2690-8192-CD2F3D72D72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176311" y="4287520"/>
            <a:ext cx="1965160" cy="1551146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laatikkoon teksti ja palloon ikoni. Poista tai kloonaa tarvittaessa ja säädä laatikon koko tekstin mukaan.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08EEB723-FF27-24B0-6F69-E6DB1B7351A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2176311" y="3647440"/>
            <a:ext cx="1965160" cy="52832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Tähän otsikko</a:t>
            </a:r>
          </a:p>
        </p:txBody>
      </p:sp>
    </p:spTree>
    <p:extLst>
      <p:ext uri="{BB962C8B-B14F-4D97-AF65-F5344CB8AC3E}">
        <p14:creationId xmlns:p14="http://schemas.microsoft.com/office/powerpoint/2010/main" val="2901430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ÄLÄ KÄYTÄ TÄTÄ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36F38654-5D5E-601C-84E9-A5BDB18ED0F0}"/>
              </a:ext>
            </a:extLst>
          </p:cNvPr>
          <p:cNvSpPr txBox="1"/>
          <p:nvPr userDrawn="1"/>
        </p:nvSpPr>
        <p:spPr>
          <a:xfrm>
            <a:off x="2136178" y="2767280"/>
            <a:ext cx="7919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b="1" dirty="0">
                <a:solidFill>
                  <a:srgbClr val="132D5F"/>
                </a:solidFill>
              </a:rPr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779947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 + henkilökuva ja 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5958AB0C-D180-F27F-58E6-CAD8FEE8C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98296" y="0"/>
            <a:ext cx="4293703" cy="6858000"/>
          </a:xfrm>
          <a:prstGeom prst="rect">
            <a:avLst/>
          </a:prstGeom>
          <a:gradFill flip="none" rotWithShape="1">
            <a:gsLst>
              <a:gs pos="26000">
                <a:srgbClr val="071743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atkaisujatieteesta.fi" descr="ratkaisujatieteesta.fi">
            <a:extLst>
              <a:ext uri="{FF2B5EF4-FFF2-40B4-BE49-F238E27FC236}">
                <a16:creationId xmlns:a16="http://schemas.microsoft.com/office/drawing/2014/main" id="{F932FD78-95E9-9158-71D9-F398B67F8196}"/>
              </a:ext>
            </a:extLst>
          </p:cNvPr>
          <p:cNvSpPr txBox="1"/>
          <p:nvPr userDrawn="1"/>
        </p:nvSpPr>
        <p:spPr>
          <a:xfrm>
            <a:off x="8746919" y="5481517"/>
            <a:ext cx="258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noProof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ratkaisujatieteesta.fi</a:t>
            </a:r>
            <a:endParaRPr lang="fi-FI" sz="2000" noProof="1">
              <a:solidFill>
                <a:schemeClr val="bg1"/>
              </a:solidFill>
            </a:endParaRPr>
          </a:p>
        </p:txBody>
      </p:sp>
      <p:sp>
        <p:nvSpPr>
          <p:cNvPr id="7" name="tietysti.fi" descr="tietysti.fi">
            <a:extLst>
              <a:ext uri="{FF2B5EF4-FFF2-40B4-BE49-F238E27FC236}">
                <a16:creationId xmlns:a16="http://schemas.microsoft.com/office/drawing/2014/main" id="{7742BE3D-2B37-DFE3-F843-2F5A889DCA28}"/>
              </a:ext>
            </a:extLst>
          </p:cNvPr>
          <p:cNvSpPr txBox="1"/>
          <p:nvPr userDrawn="1"/>
        </p:nvSpPr>
        <p:spPr>
          <a:xfrm>
            <a:off x="8740044" y="5117132"/>
            <a:ext cx="258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noProof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tietysti.fi</a:t>
            </a:r>
            <a:endParaRPr lang="fi-FI" sz="2000" noProof="1">
              <a:solidFill>
                <a:schemeClr val="bg1"/>
              </a:solidFill>
            </a:endParaRPr>
          </a:p>
        </p:txBody>
      </p:sp>
      <p:pic>
        <p:nvPicPr>
          <p:cNvPr id="15" name="Youtube" descr="YouTube">
            <a:hlinkClick r:id="rId4"/>
            <a:extLst>
              <a:ext uri="{FF2B5EF4-FFF2-40B4-BE49-F238E27FC236}">
                <a16:creationId xmlns:a16="http://schemas.microsoft.com/office/drawing/2014/main" id="{2E3E69BF-282B-1C6F-AB6D-B91CB09994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02034" y="4589725"/>
            <a:ext cx="536713" cy="536713"/>
          </a:xfrm>
          <a:prstGeom prst="rect">
            <a:avLst/>
          </a:prstGeom>
        </p:spPr>
      </p:pic>
      <p:pic>
        <p:nvPicPr>
          <p:cNvPr id="19" name="Facebook" descr="Facebook">
            <a:hlinkClick r:id="rId6"/>
            <a:extLst>
              <a:ext uri="{FF2B5EF4-FFF2-40B4-BE49-F238E27FC236}">
                <a16:creationId xmlns:a16="http://schemas.microsoft.com/office/drawing/2014/main" id="{972AAA33-7A5B-A036-5AF6-6A4450B36A9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64120" y="4589725"/>
            <a:ext cx="536713" cy="536713"/>
          </a:xfrm>
          <a:prstGeom prst="rect">
            <a:avLst/>
          </a:prstGeom>
        </p:spPr>
      </p:pic>
      <p:pic>
        <p:nvPicPr>
          <p:cNvPr id="17" name="Linkedin" descr="Linkedin">
            <a:hlinkClick r:id="rId8"/>
            <a:extLst>
              <a:ext uri="{FF2B5EF4-FFF2-40B4-BE49-F238E27FC236}">
                <a16:creationId xmlns:a16="http://schemas.microsoft.com/office/drawing/2014/main" id="{1B276D85-1167-3421-6CE5-545A1EDA357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226207" y="4589725"/>
            <a:ext cx="536713" cy="536713"/>
          </a:xfrm>
          <a:prstGeom prst="rect">
            <a:avLst/>
          </a:prstGeom>
        </p:spPr>
      </p:pic>
      <p:sp>
        <p:nvSpPr>
          <p:cNvPr id="4" name="kysy" descr="Ota yhteyttä: aka.fi/kysy">
            <a:extLst>
              <a:ext uri="{FF2B5EF4-FFF2-40B4-BE49-F238E27FC236}">
                <a16:creationId xmlns:a16="http://schemas.microsoft.com/office/drawing/2014/main" id="{92CA6A42-1639-DE69-C0A5-EC9BEE3DF7BF}"/>
              </a:ext>
            </a:extLst>
          </p:cNvPr>
          <p:cNvSpPr txBox="1"/>
          <p:nvPr userDrawn="1"/>
        </p:nvSpPr>
        <p:spPr>
          <a:xfrm>
            <a:off x="8726294" y="3591810"/>
            <a:ext cx="2597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</a:rPr>
              <a:t>Ota yhteyttä: </a:t>
            </a:r>
            <a:r>
              <a:rPr lang="fi-FI" sz="1200" noProof="1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aka.fi/kysy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3" name="aka.fi" descr="aka.fi">
            <a:extLst>
              <a:ext uri="{FF2B5EF4-FFF2-40B4-BE49-F238E27FC236}">
                <a16:creationId xmlns:a16="http://schemas.microsoft.com/office/drawing/2014/main" id="{7AE3C3EE-9433-2151-C374-FF007589BCEA}"/>
              </a:ext>
            </a:extLst>
          </p:cNvPr>
          <p:cNvSpPr txBox="1"/>
          <p:nvPr userDrawn="1"/>
        </p:nvSpPr>
        <p:spPr>
          <a:xfrm>
            <a:off x="8733667" y="3215791"/>
            <a:ext cx="258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u="none" noProof="1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aka.fi</a:t>
            </a:r>
            <a:endParaRPr lang="fi-FI" sz="2000" u="none" noProof="1">
              <a:solidFill>
                <a:schemeClr val="bg1"/>
              </a:solidFill>
            </a:endParaRPr>
          </a:p>
        </p:txBody>
      </p:sp>
      <p:pic>
        <p:nvPicPr>
          <p:cNvPr id="2" name="Logo" descr="Suomen Akatemian logo">
            <a:extLst>
              <a:ext uri="{FF2B5EF4-FFF2-40B4-BE49-F238E27FC236}">
                <a16:creationId xmlns:a16="http://schemas.microsoft.com/office/drawing/2014/main" id="{567434D5-4747-B4E8-E56E-284E124BD0D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37491" y="157786"/>
            <a:ext cx="3216081" cy="3271214"/>
          </a:xfrm>
          <a:prstGeom prst="rect">
            <a:avLst/>
          </a:prstGeom>
        </p:spPr>
      </p:pic>
      <p:sp>
        <p:nvSpPr>
          <p:cNvPr id="22" name="Puhelin tai sähköposti">
            <a:extLst>
              <a:ext uri="{FF2B5EF4-FFF2-40B4-BE49-F238E27FC236}">
                <a16:creationId xmlns:a16="http://schemas.microsoft.com/office/drawing/2014/main" id="{EB7B20BA-18E3-5C4A-72CB-30B1AD68C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26" y="5769001"/>
            <a:ext cx="3566009" cy="3184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Puhelin tai sähköposti</a:t>
            </a:r>
          </a:p>
        </p:txBody>
      </p:sp>
      <p:sp>
        <p:nvSpPr>
          <p:cNvPr id="21" name="Titteli">
            <a:extLst>
              <a:ext uri="{FF2B5EF4-FFF2-40B4-BE49-F238E27FC236}">
                <a16:creationId xmlns:a16="http://schemas.microsoft.com/office/drawing/2014/main" id="{67BBB5AD-FE89-21E3-BC6C-233CBAD405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81026" y="5479967"/>
            <a:ext cx="3566009" cy="3184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6" name="Nimi">
            <a:extLst>
              <a:ext uri="{FF2B5EF4-FFF2-40B4-BE49-F238E27FC236}">
                <a16:creationId xmlns:a16="http://schemas.microsoft.com/office/drawing/2014/main" id="{61F8BA77-4FEF-7785-F40E-DFDAC05E3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403" y="5054498"/>
            <a:ext cx="3566009" cy="44450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BC4A3224-6799-B041-F091-C2DC168509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81420" y="747378"/>
            <a:ext cx="4002485" cy="4000803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Henkilökuva</a:t>
            </a:r>
          </a:p>
        </p:txBody>
      </p:sp>
    </p:spTree>
    <p:extLst>
      <p:ext uri="{BB962C8B-B14F-4D97-AF65-F5344CB8AC3E}">
        <p14:creationId xmlns:p14="http://schemas.microsoft.com/office/powerpoint/2010/main" val="2021834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 + henkilökuva ja tiedot, sininen">
    <p:bg>
      <p:bgPr>
        <a:gradFill>
          <a:gsLst>
            <a:gs pos="26000">
              <a:srgbClr val="071743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atkaisujatieteesta.fi" descr="ratkaisujatieteesta.fi">
            <a:extLst>
              <a:ext uri="{FF2B5EF4-FFF2-40B4-BE49-F238E27FC236}">
                <a16:creationId xmlns:a16="http://schemas.microsoft.com/office/drawing/2014/main" id="{AAF4BAC4-894A-12BF-4CE7-92B63BF163EE}"/>
              </a:ext>
            </a:extLst>
          </p:cNvPr>
          <p:cNvSpPr txBox="1"/>
          <p:nvPr userDrawn="1"/>
        </p:nvSpPr>
        <p:spPr>
          <a:xfrm>
            <a:off x="8746919" y="5385267"/>
            <a:ext cx="258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000" noProof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ratkaisujatieteesta.fi</a:t>
            </a:r>
            <a:endParaRPr lang="fi-FI" sz="2000" noProof="1">
              <a:solidFill>
                <a:schemeClr val="bg1"/>
              </a:solidFill>
            </a:endParaRPr>
          </a:p>
        </p:txBody>
      </p:sp>
      <p:sp>
        <p:nvSpPr>
          <p:cNvPr id="10" name="tietysti.fi" descr="tietysti.fi">
            <a:extLst>
              <a:ext uri="{FF2B5EF4-FFF2-40B4-BE49-F238E27FC236}">
                <a16:creationId xmlns:a16="http://schemas.microsoft.com/office/drawing/2014/main" id="{7425B814-91BB-16FB-BEE6-7F784F2F2056}"/>
              </a:ext>
            </a:extLst>
          </p:cNvPr>
          <p:cNvSpPr txBox="1"/>
          <p:nvPr userDrawn="1"/>
        </p:nvSpPr>
        <p:spPr>
          <a:xfrm>
            <a:off x="8740044" y="5020882"/>
            <a:ext cx="258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000" noProof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tietysti.fi</a:t>
            </a:r>
            <a:endParaRPr lang="fi-FI" sz="2000" noProof="1">
              <a:solidFill>
                <a:schemeClr val="bg1"/>
              </a:solidFill>
            </a:endParaRPr>
          </a:p>
        </p:txBody>
      </p:sp>
      <p:pic>
        <p:nvPicPr>
          <p:cNvPr id="14" name="YouTube" descr="YouTube">
            <a:hlinkClick r:id="rId4"/>
            <a:extLst>
              <a:ext uri="{FF2B5EF4-FFF2-40B4-BE49-F238E27FC236}">
                <a16:creationId xmlns:a16="http://schemas.microsoft.com/office/drawing/2014/main" id="{C342EBF6-7CA0-2CF4-6D6E-6F6A0F892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62671" y="4493475"/>
            <a:ext cx="536713" cy="536713"/>
          </a:xfrm>
          <a:prstGeom prst="rect">
            <a:avLst/>
          </a:prstGeom>
        </p:spPr>
      </p:pic>
      <p:pic>
        <p:nvPicPr>
          <p:cNvPr id="20" name="Facebook" descr="Facebook">
            <a:hlinkClick r:id="rId6"/>
            <a:extLst>
              <a:ext uri="{FF2B5EF4-FFF2-40B4-BE49-F238E27FC236}">
                <a16:creationId xmlns:a16="http://schemas.microsoft.com/office/drawing/2014/main" id="{74F06AF4-885E-DE1C-EA84-D73448FF7C5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24757" y="4493475"/>
            <a:ext cx="536713" cy="536713"/>
          </a:xfrm>
          <a:prstGeom prst="rect">
            <a:avLst/>
          </a:prstGeom>
        </p:spPr>
      </p:pic>
      <p:pic>
        <p:nvPicPr>
          <p:cNvPr id="18" name="Linkedin" descr="Linkedin">
            <a:hlinkClick r:id="rId8"/>
            <a:extLst>
              <a:ext uri="{FF2B5EF4-FFF2-40B4-BE49-F238E27FC236}">
                <a16:creationId xmlns:a16="http://schemas.microsoft.com/office/drawing/2014/main" id="{6667F8E5-C0DE-8385-26F0-613D0A84874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686844" y="4493475"/>
            <a:ext cx="536713" cy="536713"/>
          </a:xfrm>
          <a:prstGeom prst="rect">
            <a:avLst/>
          </a:prstGeom>
        </p:spPr>
      </p:pic>
      <p:sp>
        <p:nvSpPr>
          <p:cNvPr id="23" name="kysy" descr="Ota yhteyttä: aka.fi/kysy">
            <a:extLst>
              <a:ext uri="{FF2B5EF4-FFF2-40B4-BE49-F238E27FC236}">
                <a16:creationId xmlns:a16="http://schemas.microsoft.com/office/drawing/2014/main" id="{A35A5F62-DE72-F7E9-6FB4-D9C9D4ABB173}"/>
              </a:ext>
            </a:extLst>
          </p:cNvPr>
          <p:cNvSpPr txBox="1"/>
          <p:nvPr userDrawn="1"/>
        </p:nvSpPr>
        <p:spPr>
          <a:xfrm>
            <a:off x="8726294" y="3591810"/>
            <a:ext cx="2597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Ota yhteyttä: </a:t>
            </a:r>
            <a:r>
              <a:rPr lang="fi-FI" sz="1200" noProof="1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aka.fi/kysy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9" name="aka.fi" descr="aka.fi">
            <a:extLst>
              <a:ext uri="{FF2B5EF4-FFF2-40B4-BE49-F238E27FC236}">
                <a16:creationId xmlns:a16="http://schemas.microsoft.com/office/drawing/2014/main" id="{BF3B1048-5730-7022-7A69-91BAEA39D618}"/>
              </a:ext>
            </a:extLst>
          </p:cNvPr>
          <p:cNvSpPr txBox="1"/>
          <p:nvPr userDrawn="1"/>
        </p:nvSpPr>
        <p:spPr>
          <a:xfrm>
            <a:off x="8733667" y="3215791"/>
            <a:ext cx="258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000" u="none" noProof="1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aka.fi</a:t>
            </a:r>
            <a:endParaRPr lang="fi-FI" sz="2000" u="none" noProof="1">
              <a:solidFill>
                <a:schemeClr val="bg1"/>
              </a:solidFill>
            </a:endParaRPr>
          </a:p>
        </p:txBody>
      </p:sp>
      <p:pic>
        <p:nvPicPr>
          <p:cNvPr id="2" name="Logo" descr="Suomen Akatemian logo">
            <a:extLst>
              <a:ext uri="{FF2B5EF4-FFF2-40B4-BE49-F238E27FC236}">
                <a16:creationId xmlns:a16="http://schemas.microsoft.com/office/drawing/2014/main" id="{567434D5-4747-B4E8-E56E-284E124BD0D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715786" y="157786"/>
            <a:ext cx="3216081" cy="3271214"/>
          </a:xfrm>
          <a:prstGeom prst="rect">
            <a:avLst/>
          </a:prstGeom>
        </p:spPr>
      </p:pic>
      <p:sp>
        <p:nvSpPr>
          <p:cNvPr id="22" name="Puhelin tai sähköposti">
            <a:extLst>
              <a:ext uri="{FF2B5EF4-FFF2-40B4-BE49-F238E27FC236}">
                <a16:creationId xmlns:a16="http://schemas.microsoft.com/office/drawing/2014/main" id="{EB7B20BA-18E3-5C4A-72CB-30B1AD68C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9851" y="5088976"/>
            <a:ext cx="3566009" cy="318461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Puhelin tai sähköposti</a:t>
            </a:r>
          </a:p>
        </p:txBody>
      </p:sp>
      <p:sp>
        <p:nvSpPr>
          <p:cNvPr id="21" name="Titteli">
            <a:extLst>
              <a:ext uri="{FF2B5EF4-FFF2-40B4-BE49-F238E27FC236}">
                <a16:creationId xmlns:a16="http://schemas.microsoft.com/office/drawing/2014/main" id="{67BBB5AD-FE89-21E3-BC6C-233CBAD405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9851" y="4696440"/>
            <a:ext cx="3566009" cy="318461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6" name="Nimi">
            <a:extLst>
              <a:ext uri="{FF2B5EF4-FFF2-40B4-BE49-F238E27FC236}">
                <a16:creationId xmlns:a16="http://schemas.microsoft.com/office/drawing/2014/main" id="{61F8BA77-4FEF-7785-F40E-DFDAC05E3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103" y="4176841"/>
            <a:ext cx="3566009" cy="44450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BC4A3224-6799-B041-F091-C2DC168509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9022" y="1540669"/>
            <a:ext cx="3778250" cy="3776662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Henkilökuva</a:t>
            </a:r>
          </a:p>
        </p:txBody>
      </p:sp>
    </p:spTree>
    <p:extLst>
      <p:ext uri="{BB962C8B-B14F-4D97-AF65-F5344CB8AC3E}">
        <p14:creationId xmlns:p14="http://schemas.microsoft.com/office/powerpoint/2010/main" val="3742470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, Akatemia">
    <p:bg>
      <p:bgPr>
        <a:gradFill>
          <a:gsLst>
            <a:gs pos="26000">
              <a:srgbClr val="071743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atkaisujatieteesta.fi" descr="ratkaisujatieteesta.fi">
            <a:extLst>
              <a:ext uri="{FF2B5EF4-FFF2-40B4-BE49-F238E27FC236}">
                <a16:creationId xmlns:a16="http://schemas.microsoft.com/office/drawing/2014/main" id="{B5AAE500-EABB-B856-805B-AD10676F04F0}"/>
              </a:ext>
            </a:extLst>
          </p:cNvPr>
          <p:cNvSpPr txBox="1"/>
          <p:nvPr userDrawn="1"/>
        </p:nvSpPr>
        <p:spPr>
          <a:xfrm>
            <a:off x="7167461" y="4821401"/>
            <a:ext cx="258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noProof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ratkaisujatieteesta.fi</a:t>
            </a:r>
            <a:endParaRPr lang="fi-FI" sz="2000" noProof="1">
              <a:solidFill>
                <a:schemeClr val="bg1"/>
              </a:solidFill>
            </a:endParaRPr>
          </a:p>
        </p:txBody>
      </p:sp>
      <p:sp>
        <p:nvSpPr>
          <p:cNvPr id="5" name="tietysti.fi" descr="tietysti.fi">
            <a:extLst>
              <a:ext uri="{FF2B5EF4-FFF2-40B4-BE49-F238E27FC236}">
                <a16:creationId xmlns:a16="http://schemas.microsoft.com/office/drawing/2014/main" id="{9D28769C-84EE-997D-FE2A-BED274F44D65}"/>
              </a:ext>
            </a:extLst>
          </p:cNvPr>
          <p:cNvSpPr txBox="1"/>
          <p:nvPr userDrawn="1"/>
        </p:nvSpPr>
        <p:spPr>
          <a:xfrm>
            <a:off x="7167461" y="4484516"/>
            <a:ext cx="258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noProof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tietysti.fi</a:t>
            </a:r>
            <a:endParaRPr lang="fi-FI" sz="2000" noProof="1">
              <a:solidFill>
                <a:schemeClr val="bg1"/>
              </a:solidFill>
            </a:endParaRPr>
          </a:p>
        </p:txBody>
      </p:sp>
      <p:pic>
        <p:nvPicPr>
          <p:cNvPr id="15" name="YouTube" descr="YouTube">
            <a:hlinkClick r:id="rId4"/>
            <a:extLst>
              <a:ext uri="{FF2B5EF4-FFF2-40B4-BE49-F238E27FC236}">
                <a16:creationId xmlns:a16="http://schemas.microsoft.com/office/drawing/2014/main" id="{2E3E69BF-282B-1C6F-AB6D-B91CB09994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43288" y="3954000"/>
            <a:ext cx="536713" cy="536713"/>
          </a:xfrm>
          <a:prstGeom prst="rect">
            <a:avLst/>
          </a:prstGeom>
        </p:spPr>
      </p:pic>
      <p:pic>
        <p:nvPicPr>
          <p:cNvPr id="19" name="Facebook" descr="Facebook">
            <a:hlinkClick r:id="rId6"/>
            <a:extLst>
              <a:ext uri="{FF2B5EF4-FFF2-40B4-BE49-F238E27FC236}">
                <a16:creationId xmlns:a16="http://schemas.microsoft.com/office/drawing/2014/main" id="{972AAA33-7A5B-A036-5AF6-6A4450B36A9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705374" y="3954000"/>
            <a:ext cx="536713" cy="536713"/>
          </a:xfrm>
          <a:prstGeom prst="rect">
            <a:avLst/>
          </a:prstGeom>
        </p:spPr>
      </p:pic>
      <p:pic>
        <p:nvPicPr>
          <p:cNvPr id="17" name="Linkedin" descr="Linkedin">
            <a:hlinkClick r:id="rId8"/>
            <a:extLst>
              <a:ext uri="{FF2B5EF4-FFF2-40B4-BE49-F238E27FC236}">
                <a16:creationId xmlns:a16="http://schemas.microsoft.com/office/drawing/2014/main" id="{1B276D85-1167-3421-6CE5-545A1EDA357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67461" y="3954000"/>
            <a:ext cx="536713" cy="536713"/>
          </a:xfrm>
          <a:prstGeom prst="rect">
            <a:avLst/>
          </a:prstGeom>
        </p:spPr>
      </p:pic>
      <p:sp>
        <p:nvSpPr>
          <p:cNvPr id="13" name="kysy" descr="Ota yhteyttä: aka.fi/kysy">
            <a:extLst>
              <a:ext uri="{FF2B5EF4-FFF2-40B4-BE49-F238E27FC236}">
                <a16:creationId xmlns:a16="http://schemas.microsoft.com/office/drawing/2014/main" id="{CE37AD40-D9A8-BB65-62CD-300F80424110}"/>
              </a:ext>
            </a:extLst>
          </p:cNvPr>
          <p:cNvSpPr txBox="1"/>
          <p:nvPr userDrawn="1"/>
        </p:nvSpPr>
        <p:spPr>
          <a:xfrm>
            <a:off x="7167461" y="3419482"/>
            <a:ext cx="2597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dirty="0">
                <a:solidFill>
                  <a:schemeClr val="bg1"/>
                </a:solidFill>
              </a:rPr>
              <a:t>Ota yhteyttä: </a:t>
            </a:r>
            <a:r>
              <a:rPr lang="fi-FI" sz="1200" noProof="1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aka.fi/kysy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" name="aka.fi" descr="aka.fi">
            <a:extLst>
              <a:ext uri="{FF2B5EF4-FFF2-40B4-BE49-F238E27FC236}">
                <a16:creationId xmlns:a16="http://schemas.microsoft.com/office/drawing/2014/main" id="{4B73AFFE-9112-54D4-6076-CA641FFD82B0}"/>
              </a:ext>
            </a:extLst>
          </p:cNvPr>
          <p:cNvSpPr txBox="1"/>
          <p:nvPr userDrawn="1"/>
        </p:nvSpPr>
        <p:spPr>
          <a:xfrm>
            <a:off x="7167461" y="3037008"/>
            <a:ext cx="258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u="none" noProof="1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aka.fi</a:t>
            </a:r>
            <a:endParaRPr lang="fi-FI" sz="2000" u="none" noProof="1">
              <a:solidFill>
                <a:schemeClr val="bg1"/>
              </a:solidFill>
            </a:endParaRPr>
          </a:p>
        </p:txBody>
      </p:sp>
      <p:pic>
        <p:nvPicPr>
          <p:cNvPr id="2" name="Logo" descr="Suomen Akatemian logo">
            <a:extLst>
              <a:ext uri="{FF2B5EF4-FFF2-40B4-BE49-F238E27FC236}">
                <a16:creationId xmlns:a16="http://schemas.microsoft.com/office/drawing/2014/main" id="{567434D5-4747-B4E8-E56E-284E124BD0D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626065" y="757447"/>
            <a:ext cx="5234338" cy="53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51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tyksen otsikko, valinnainen vaaka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DB408BF3-0ADF-CF2E-05DB-807BC8718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8999"/>
            <a:ext cx="12192000" cy="3428999"/>
          </a:xfrm>
          <a:prstGeom prst="rect">
            <a:avLst/>
          </a:prstGeom>
          <a:gradFill>
            <a:gsLst>
              <a:gs pos="26000">
                <a:srgbClr val="071743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73B056-49A3-1740-6657-ECD3856A52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348833"/>
            <a:ext cx="9144000" cy="33177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tähän alaotsikko, esittäjä, päiväys tms.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FEE0E5-A318-0B94-8AD6-B0C60E1A20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787073"/>
            <a:ext cx="9144000" cy="1357473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esityksen otsikko kahdelle riville</a:t>
            </a:r>
          </a:p>
        </p:txBody>
      </p:sp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1B6D29A1-C6E9-1C44-0B48-729C476D6A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r>
              <a:rPr lang="fi-FI" dirty="0"/>
              <a:t>Lisää kuva ja siirrä taakse jos logo peittyi (peittyy jos vaihdat kerran lisäämäsi kuvan). Tarvittaessa tummenna kuvaa jotta logo erottuu hyvin.</a:t>
            </a:r>
          </a:p>
        </p:txBody>
      </p:sp>
      <p:sp>
        <p:nvSpPr>
          <p:cNvPr id="20" name="Logo" descr="Suomen Akatemian logo">
            <a:extLst>
              <a:ext uri="{FF2B5EF4-FFF2-40B4-BE49-F238E27FC236}">
                <a16:creationId xmlns:a16="http://schemas.microsoft.com/office/drawing/2014/main" id="{B5ADA068-8A67-BFB0-65FE-DD74D21B4A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7025" y="511327"/>
            <a:ext cx="4717947" cy="25850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658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tyksen otsikko, valinnainen pystykuva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DDB865C4-41F9-082D-FFBE-3B6BF4D8B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6096000" cy="6857999"/>
          </a:xfrm>
          <a:prstGeom prst="rect">
            <a:avLst/>
          </a:prstGeom>
          <a:gradFill>
            <a:gsLst>
              <a:gs pos="24000">
                <a:srgbClr val="071743"/>
              </a:gs>
              <a:gs pos="99000">
                <a:schemeClr val="accent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F88143-A8F6-2255-B508-7A960B01DA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603318"/>
            <a:ext cx="4945495" cy="7861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tähän alaotsikko, esittäjä tms.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ECDE84-D96C-4576-0839-78FEFCEBD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13302"/>
            <a:ext cx="4945495" cy="185088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esityksen otsikko kolmelle riville</a:t>
            </a:r>
          </a:p>
        </p:txBody>
      </p:sp>
      <p:pic>
        <p:nvPicPr>
          <p:cNvPr id="9" name="Logo" descr="Suomen Akatemian logo">
            <a:extLst>
              <a:ext uri="{FF2B5EF4-FFF2-40B4-BE49-F238E27FC236}">
                <a16:creationId xmlns:a16="http://schemas.microsoft.com/office/drawing/2014/main" id="{C75ED194-4D6C-26A8-A431-9BBC05EBF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33" y="517904"/>
            <a:ext cx="2215719" cy="1214039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6210386-9181-E822-BD1A-BB8BD88D9B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239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gradFill>
          <a:gsLst>
            <a:gs pos="26000">
              <a:srgbClr val="071743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ECDE84-D96C-4576-0839-78FEFCEBD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51713"/>
            <a:ext cx="8643454" cy="1194416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</a:t>
            </a:r>
            <a:br>
              <a:rPr lang="fi-FI" dirty="0"/>
            </a:br>
            <a:r>
              <a:rPr lang="fi-FI" dirty="0"/>
              <a:t>väliotsikko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C75ED194-4D6C-26A8-A431-9BBC05EBF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33" y="517904"/>
            <a:ext cx="2215719" cy="12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valinna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D26784F-D7D5-DBEB-9075-CCA104FF29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 dirty="0"/>
              <a:t>Lisää kuva ja siirrä taakse jos logo tai sininen palkki peittyi (peittyvät jos vaihdat kerran lisäämäsi kuvan). Tarvittaessa tummenna kuvaa jotta logo erottuu hyvin.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7740665-489B-91A5-CD47-04F7BE1F7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486025"/>
            <a:ext cx="12192000" cy="1925638"/>
          </a:xfrm>
          <a:gradFill>
            <a:gsLst>
              <a:gs pos="26000">
                <a:srgbClr val="071743">
                  <a:alpha val="80000"/>
                </a:srgbClr>
              </a:gs>
              <a:gs pos="100000">
                <a:schemeClr val="accent1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EE672DDF-B833-3901-635C-625987FA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4745" y="517904"/>
            <a:ext cx="2215707" cy="121403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ECDE84-D96C-4576-0839-78FEFCEBD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51713"/>
            <a:ext cx="8643454" cy="1194416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</a:t>
            </a:r>
            <a:br>
              <a:rPr lang="fi-FI" dirty="0"/>
            </a:br>
            <a:r>
              <a:rPr lang="fi-FI" dirty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391235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ÄLÄ KÄYTÄ TÄT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5F9CC86B-0AE6-239F-DEC0-678C7428493B}"/>
              </a:ext>
            </a:extLst>
          </p:cNvPr>
          <p:cNvSpPr txBox="1"/>
          <p:nvPr userDrawn="1"/>
        </p:nvSpPr>
        <p:spPr>
          <a:xfrm>
            <a:off x="2235200" y="2768165"/>
            <a:ext cx="772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b="1" dirty="0">
                <a:solidFill>
                  <a:srgbClr val="132D5F"/>
                </a:solidFill>
              </a:rPr>
              <a:t>SISÄLTÖDIAT</a:t>
            </a:r>
          </a:p>
        </p:txBody>
      </p:sp>
    </p:spTree>
    <p:extLst>
      <p:ext uri="{BB962C8B-B14F-4D97-AF65-F5344CB8AC3E}">
        <p14:creationId xmlns:p14="http://schemas.microsoft.com/office/powerpoint/2010/main" val="202200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011520-ECD9-B71F-5128-4D44798D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01155" y="6522441"/>
            <a:ext cx="681508" cy="170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DF1D41-B068-F84B-AE80-5BC79032F064}" type="datetime1">
              <a:rPr lang="fi-FI" smtClean="0"/>
              <a:t>21.8.2025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A9153F-24DE-F487-E9E3-12FBBAE64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6085" y="6522441"/>
            <a:ext cx="2382591" cy="170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5DCF37-55D6-B0B1-2852-5AA35B410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82596" y="6522441"/>
            <a:ext cx="360604" cy="170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0E3ADB-A2F9-6343-BEDB-14E6435DDB5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06C645D-A4F9-E5CA-3D9A-2AE370354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685373" y="6015420"/>
            <a:ext cx="1447800" cy="79471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25901A-29DE-4D57-E918-EF527F11D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488" y="1916113"/>
            <a:ext cx="10515600" cy="40993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1"/>
              <a:t>Muokkaa tekstin perustyylejä napsauttamalla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C3BD708-D8E5-3D66-348F-5A75504E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8987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1"/>
              <a:t>Lisää tähän otsikko </a:t>
            </a:r>
            <a:br>
              <a:rPr lang="fi-FI" noProof="1"/>
            </a:br>
            <a:r>
              <a:rPr lang="fi-FI" noProof="1"/>
              <a:t>enintään kahdelle riville</a:t>
            </a:r>
          </a:p>
        </p:txBody>
      </p:sp>
    </p:spTree>
    <p:extLst>
      <p:ext uri="{BB962C8B-B14F-4D97-AF65-F5344CB8AC3E}">
        <p14:creationId xmlns:p14="http://schemas.microsoft.com/office/powerpoint/2010/main" val="344424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1" r:id="rId2"/>
    <p:sldLayoutId id="2147483700" r:id="rId3"/>
    <p:sldLayoutId id="2147483705" r:id="rId4"/>
    <p:sldLayoutId id="2147483667" r:id="rId5"/>
    <p:sldLayoutId id="2147483706" r:id="rId6"/>
    <p:sldLayoutId id="2147483685" r:id="rId7"/>
    <p:sldLayoutId id="2147483707" r:id="rId8"/>
    <p:sldLayoutId id="2147483672" r:id="rId9"/>
    <p:sldLayoutId id="2147483650" r:id="rId10"/>
    <p:sldLayoutId id="2147483708" r:id="rId11"/>
    <p:sldLayoutId id="2147483652" r:id="rId12"/>
    <p:sldLayoutId id="2147483709" r:id="rId13"/>
    <p:sldLayoutId id="2147483653" r:id="rId14"/>
    <p:sldLayoutId id="2147483710" r:id="rId15"/>
    <p:sldLayoutId id="2147483656" r:id="rId16"/>
    <p:sldLayoutId id="2147483712" r:id="rId17"/>
    <p:sldLayoutId id="2147483675" r:id="rId18"/>
    <p:sldLayoutId id="2147483688" r:id="rId19"/>
    <p:sldLayoutId id="2147483676" r:id="rId20"/>
    <p:sldLayoutId id="2147483689" r:id="rId21"/>
    <p:sldLayoutId id="2147483657" r:id="rId22"/>
    <p:sldLayoutId id="2147483690" r:id="rId23"/>
    <p:sldLayoutId id="2147483654" r:id="rId24"/>
    <p:sldLayoutId id="2147483655" r:id="rId25"/>
    <p:sldLayoutId id="2147483677" r:id="rId26"/>
    <p:sldLayoutId id="2147483682" r:id="rId27"/>
    <p:sldLayoutId id="2147483683" r:id="rId28"/>
    <p:sldLayoutId id="2147483684" r:id="rId29"/>
    <p:sldLayoutId id="2147483697" r:id="rId30"/>
    <p:sldLayoutId id="2147483711" r:id="rId31"/>
    <p:sldLayoutId id="2147483686" r:id="rId32"/>
    <p:sldLayoutId id="2147483687" r:id="rId33"/>
    <p:sldLayoutId id="2147483674" r:id="rId34"/>
    <p:sldLayoutId id="2147483691" r:id="rId35"/>
    <p:sldLayoutId id="2147483692" r:id="rId36"/>
    <p:sldLayoutId id="2147483695" r:id="rId37"/>
    <p:sldLayoutId id="2147483696" r:id="rId38"/>
    <p:sldLayoutId id="2147483693" r:id="rId39"/>
    <p:sldLayoutId id="2147483694" r:id="rId40"/>
    <p:sldLayoutId id="2147483699" r:id="rId41"/>
    <p:sldLayoutId id="2147483673" r:id="rId42"/>
    <p:sldLayoutId id="2147483681" r:id="rId43"/>
    <p:sldLayoutId id="2147483680" r:id="rId44"/>
    <p:sldLayoutId id="2147483679" r:id="rId4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12838" indent="-1984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3" indent="-1889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a.fi/globalassets/2-suomen-akatemian-toiminta/1-mita-teemme/4-toiminnan-raportointi/opetus--ja-kulttuuriministerion-ja-suomen-akatemian-valinen-tulossopimus.pdf" TargetMode="External"/><Relationship Id="rId2" Type="http://schemas.openxmlformats.org/officeDocument/2006/relationships/hyperlink" Target="https://www.aka.fi/suomen-akatemian-toiminta/tietoaineistot/tietokartat/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97CEC2-70A3-42DB-8C71-EEDD7E70DB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/>
              <a:t>”Sosiaali- ja terveydenhuollon tutkimuksen kehittyminen ja rahoitus Suomen Akatemiassa”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374E7E5-022C-6BD4-6CF2-34CC144E9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Johtava tiedeasiantuntija Sanna Marjavaara, Suomen Akatemia</a:t>
            </a:r>
          </a:p>
        </p:txBody>
      </p:sp>
    </p:spTree>
    <p:extLst>
      <p:ext uri="{BB962C8B-B14F-4D97-AF65-F5344CB8AC3E}">
        <p14:creationId xmlns:p14="http://schemas.microsoft.com/office/powerpoint/2010/main" val="49391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6A7382-73E0-A0E1-469A-6950ACE2D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861"/>
            <a:ext cx="10515600" cy="898733"/>
          </a:xfrm>
        </p:spPr>
        <p:txBody>
          <a:bodyPr/>
          <a:lstStyle/>
          <a:p>
            <a:r>
              <a:rPr lang="fi-FI" dirty="0"/>
              <a:t>Rahoitetun tutkimuksen vaikuttavuuden seuranta, rahoittaja-/tiedepoliittinen taso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85A07C-670A-28B2-447D-C10A1B977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1488439"/>
            <a:ext cx="10749280" cy="5127515"/>
          </a:xfrm>
        </p:spPr>
        <p:txBody>
          <a:bodyPr/>
          <a:lstStyle/>
          <a:p>
            <a:r>
              <a:rPr lang="fi-FI" sz="2800" dirty="0">
                <a:hlinkClick r:id="rId2"/>
              </a:rPr>
              <a:t>Tietokartat</a:t>
            </a:r>
            <a:r>
              <a:rPr lang="fi-FI" sz="2800" dirty="0"/>
              <a:t>: keskeisiä tietoja Akatemian ja strategisen tutkimuksen neuvoston (STN) tutkimusrahoituksesta</a:t>
            </a:r>
          </a:p>
          <a:p>
            <a:pPr lvl="1"/>
            <a:r>
              <a:rPr lang="fi-FI" sz="2400" dirty="0"/>
              <a:t>Akatemian rahoituksen vaikuttavuus (julkaistu 1/2025)</a:t>
            </a:r>
          </a:p>
          <a:p>
            <a:pPr lvl="1"/>
            <a:r>
              <a:rPr lang="fi-FI" sz="2400" dirty="0"/>
              <a:t>Hakemus- ja päätöstilastot (tulossa syksyllä 2025)</a:t>
            </a:r>
          </a:p>
          <a:p>
            <a:pPr lvl="1"/>
            <a:r>
              <a:rPr lang="fi-FI" sz="2400" dirty="0"/>
              <a:t>Hakemuksissa esiintyvät aiheet ja teemat (</a:t>
            </a:r>
            <a:r>
              <a:rPr lang="fi-FI" sz="2400"/>
              <a:t>tulossa keväällä </a:t>
            </a:r>
            <a:r>
              <a:rPr lang="fi-FI" sz="2400" dirty="0"/>
              <a:t>2025)</a:t>
            </a:r>
          </a:p>
          <a:p>
            <a:pPr lvl="1"/>
            <a:r>
              <a:rPr lang="fi-FI" sz="2400" dirty="0" err="1"/>
              <a:t>STN:n</a:t>
            </a:r>
            <a:r>
              <a:rPr lang="fi-FI" sz="2400" dirty="0"/>
              <a:t> rahoituksen vaikuttavuus (tulossa 2025?)</a:t>
            </a:r>
            <a:endParaRPr lang="fi-FI" sz="2800" dirty="0"/>
          </a:p>
          <a:p>
            <a:r>
              <a:rPr lang="fi-FI" sz="2800" dirty="0"/>
              <a:t>SA:n ja OKM:n </a:t>
            </a:r>
            <a:r>
              <a:rPr lang="fi-FI" sz="2800" dirty="0">
                <a:hlinkClick r:id="rId3"/>
              </a:rPr>
              <a:t>tulossopimuksen</a:t>
            </a:r>
            <a:r>
              <a:rPr lang="fi-FI" sz="2800" dirty="0"/>
              <a:t> mittarit -&gt; raportoidaan toimintakertomuksessa vuosittain</a:t>
            </a:r>
          </a:p>
          <a:p>
            <a:pPr lvl="1"/>
            <a:r>
              <a:rPr lang="fi-FI" sz="2400" dirty="0"/>
              <a:t>Esim. korkealaatuisen tutkimuksen rahoittaminen, osaamisen lisääminen mm. tohtorikoulutuksen kautta, tasa-arvon ja diversiteetin edistäminen tutkimuksessa, avoimen tieteen edistäminen</a:t>
            </a:r>
          </a:p>
          <a:p>
            <a:pPr lvl="1"/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2F35522-624A-0901-EAA7-8B70E639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 noProof="0"/>
              <a:t>Lisää esitykseen alaviite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6A27102-200F-FD3B-B2D8-8E67ECE9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2C2D-5D09-4455-B918-9C39BA96D5A6}" type="datetime1">
              <a:rPr lang="fi-FI" smtClean="0"/>
              <a:t>21.8.2025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CF933F-2BE5-7935-FBC1-E0DF747D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4D5-721B-4CEA-85F8-7737A3483459}" type="slidenum">
              <a:rPr lang="fi-FI" noProof="0" smtClean="0"/>
              <a:pPr/>
              <a:t>10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6420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BC179D-634B-1080-1F68-7209BE7E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832"/>
            <a:ext cx="10515600" cy="898733"/>
          </a:xfrm>
        </p:spPr>
        <p:txBody>
          <a:bodyPr/>
          <a:lstStyle/>
          <a:p>
            <a:r>
              <a:rPr lang="fi-FI" sz="4000" dirty="0"/>
              <a:t>Rahoitetun tutkimuksen vaikuttavuuden seuranta, rahoitusinstrumenttien taso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3D2240-558D-0A17-0B6D-69F71EA98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1488439"/>
            <a:ext cx="10749280" cy="525741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/>
              <a:t>Rahoitushakemusten arviointi ja päätöksenteko</a:t>
            </a:r>
          </a:p>
          <a:p>
            <a:r>
              <a:rPr lang="fi-FI" dirty="0"/>
              <a:t>Koosteet hankeraporteista Akatemian toimielimille ja </a:t>
            </a:r>
            <a:r>
              <a:rPr lang="fi-FI" dirty="0" err="1"/>
              <a:t>STN:lle</a:t>
            </a:r>
            <a:r>
              <a:rPr lang="fi-FI" dirty="0"/>
              <a:t> (rahoitusmuotokohtaisia tilastoja ja nostoja)</a:t>
            </a:r>
          </a:p>
          <a:p>
            <a:r>
              <a:rPr lang="fi-FI" dirty="0"/>
              <a:t>Ohjelmien loppuarvioinnit, -tarkastelut ja -yhteenvedot (mm. temaattiset ohjelmat)</a:t>
            </a:r>
          </a:p>
          <a:p>
            <a:r>
              <a:rPr lang="fi-FI" dirty="0"/>
              <a:t>Suurten hankkeiden väliarvioinnit ja -tarkastelut (mm. lippulaivat, huippuyksiköt, STN-konsortiot)</a:t>
            </a:r>
          </a:p>
          <a:p>
            <a:r>
              <a:rPr lang="fi-FI" dirty="0"/>
              <a:t>Tutkimuksen huippuyksiköiden tieteellisten seurantaryhmien asettaminen ja toimintaan osallistuminen</a:t>
            </a:r>
          </a:p>
          <a:p>
            <a:r>
              <a:rPr lang="fi-FI" dirty="0"/>
              <a:t>Tarpeen mukaan toteutetut / tilatut rahoitusmuotojen ulkoiset arvioinnit (mm. yliopistojen profiloitumisrahoitus, strateginen tutkimus)</a:t>
            </a:r>
          </a:p>
          <a:p>
            <a:pPr marL="360045" indent="-360045"/>
            <a:r>
              <a:rPr lang="fi-FI" dirty="0"/>
              <a:t>Sidosryhmäkyselyt (mm. STN-ohjelmat, RRF)</a:t>
            </a:r>
          </a:p>
          <a:p>
            <a:pPr marL="360045" indent="-360045"/>
            <a:r>
              <a:rPr lang="fi-FI" dirty="0"/>
              <a:t>Poikkeustapauksissa myös sidosryhmähaastattelut (RRF)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BC9D8B1-F402-8696-84D9-569031761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 noProof="0"/>
              <a:t>Lisää esitykseen alaviite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59B87B5-AC5F-785A-CA9F-1A8C010B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2C2D-5D09-4455-B918-9C39BA96D5A6}" type="datetime1">
              <a:rPr lang="fi-FI" smtClean="0"/>
              <a:t>21.8.2025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DC8548-69BF-C6C0-D389-BBB1CD53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4D5-721B-4CEA-85F8-7737A3483459}" type="slidenum">
              <a:rPr lang="fi-FI" noProof="0" smtClean="0"/>
              <a:pPr/>
              <a:t>11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5049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8324A5-826E-D5EB-E03A-5ECF1A83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503"/>
            <a:ext cx="10515600" cy="898733"/>
          </a:xfrm>
        </p:spPr>
        <p:txBody>
          <a:bodyPr/>
          <a:lstStyle/>
          <a:p>
            <a:r>
              <a:rPr lang="fi-FI" dirty="0"/>
              <a:t>Mitä seurataan rahoitetussa tutkimuksessa, esimerkkejä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099B28-F63E-D490-9A7C-51FB5FD9D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913"/>
            <a:ext cx="10515600" cy="4099307"/>
          </a:xfrm>
        </p:spPr>
        <p:txBody>
          <a:bodyPr vert="horz" lIns="0" tIns="0" rIns="0" bIns="0" rtlCol="0" anchor="t">
            <a:noAutofit/>
          </a:bodyPr>
          <a:lstStyle/>
          <a:p>
            <a:pPr marL="360045" indent="-360045"/>
            <a:r>
              <a:rPr lang="fi-FI" sz="2400" dirty="0"/>
              <a:t>Panokset: rahoitus</a:t>
            </a:r>
          </a:p>
          <a:p>
            <a:pPr marL="360045" indent="-360045"/>
            <a:r>
              <a:rPr lang="fi-FI" sz="2400" dirty="0"/>
              <a:t>Osaaminen: henkilöstö, tutkinnot, tutkijanuran jatko</a:t>
            </a:r>
          </a:p>
          <a:p>
            <a:pPr marL="360045" indent="-360045"/>
            <a:r>
              <a:rPr lang="fi-FI" sz="2400" dirty="0"/>
              <a:t>Toiminta: tutkimuksen tulokset, yhteistyö, vuorovaikutus, liikkuvuus</a:t>
            </a:r>
          </a:p>
          <a:p>
            <a:pPr marL="360045" indent="-360045"/>
            <a:r>
              <a:rPr lang="fi-FI" sz="2400" dirty="0"/>
              <a:t>Tuotokset: julkaisut, muut tuotokset</a:t>
            </a:r>
          </a:p>
          <a:p>
            <a:pPr marL="360045" indent="-360045"/>
            <a:r>
              <a:rPr lang="fi-FI" sz="2400" dirty="0"/>
              <a:t>Tutkimuksen edellytysten vahvistaminen: tutkimusinfrastruktuurirahoitus ja –käyttäjät</a:t>
            </a:r>
          </a:p>
          <a:p>
            <a:pPr marL="360045" indent="-360045"/>
            <a:r>
              <a:rPr lang="fi-FI" sz="2400" dirty="0"/>
              <a:t>Osaamiskeskittymien ja yhteiskunnallisen vuorovaikutuksen vahvistaminen: ns. osaamiskeskittymärahoitus (lippulaivat, STN, huippuyksiköt, RRF), vuorovaikutus eri sektorien kanssa</a:t>
            </a:r>
          </a:p>
          <a:p>
            <a:pPr marL="360045" indent="-360045"/>
            <a:endParaRPr lang="en-US" sz="2400" dirty="0"/>
          </a:p>
          <a:p>
            <a:pPr marL="360045" indent="-360045"/>
            <a:endParaRPr lang="fi-FI" sz="2400" dirty="0">
              <a:solidFill>
                <a:srgbClr val="FF0000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B619DC6-62EC-F30B-90BA-A76C48CBB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 noProof="0"/>
              <a:t>Lisää esitykseen alaviite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0CF9CF-F175-BB66-3499-F2A481A7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2C2D-5D09-4455-B918-9C39BA96D5A6}" type="datetime1">
              <a:rPr lang="fi-FI" smtClean="0"/>
              <a:t>21.8.2025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D8D434-18F9-E06D-F032-1322E74D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4D5-721B-4CEA-85F8-7737A3483459}" type="slidenum">
              <a:rPr lang="fi-FI" noProof="0" smtClean="0"/>
              <a:pPr/>
              <a:t>12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2201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5C604F-5ECB-9685-8AE2-3C1C0931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uutta Akatemiassa? Esimerkkinä kaksi  uutta vuoden 2025 hakua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D06C1F-D36D-0F0A-C4DB-9BE03D3CD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88" y="1916113"/>
            <a:ext cx="10362798" cy="4099307"/>
          </a:xfrm>
        </p:spPr>
        <p:txBody>
          <a:bodyPr>
            <a:normAutofit/>
          </a:bodyPr>
          <a:lstStyle/>
          <a:p>
            <a:r>
              <a:rPr lang="fi-FI" sz="2400" b="1" dirty="0"/>
              <a:t>Kliinisen tutkimuksen haku 10 M€</a:t>
            </a:r>
          </a:p>
          <a:p>
            <a:pPr lvl="1"/>
            <a:r>
              <a:rPr lang="fi-FI" sz="2000" dirty="0"/>
              <a:t>Rahoituksella kannustetaan </a:t>
            </a:r>
            <a:r>
              <a:rPr lang="fi-FI" sz="2000" b="1" dirty="0"/>
              <a:t>hyvinvointialueilla</a:t>
            </a:r>
            <a:r>
              <a:rPr lang="fi-FI" sz="2000" dirty="0"/>
              <a:t> työskenteleviä tutkijoita </a:t>
            </a:r>
            <a:r>
              <a:rPr lang="fi-FI" sz="2000" b="1" dirty="0"/>
              <a:t>yhteistyöhön</a:t>
            </a:r>
            <a:r>
              <a:rPr lang="fi-FI" sz="2000" dirty="0"/>
              <a:t> yliopistojen, tutkimuslaitosten ja ammattikorkeakoulujen tutkijoiden kanssa</a:t>
            </a:r>
          </a:p>
          <a:p>
            <a:pPr lvl="1"/>
            <a:r>
              <a:rPr lang="fi-FI" sz="2000" dirty="0"/>
              <a:t>Hakijana konsortio</a:t>
            </a:r>
          </a:p>
          <a:p>
            <a:pPr lvl="1"/>
            <a:r>
              <a:rPr lang="fi-FI" sz="2000" dirty="0"/>
              <a:t>Vaikuttavuuden kannalta </a:t>
            </a:r>
            <a:r>
              <a:rPr lang="fi-FI" sz="2000" b="1" dirty="0"/>
              <a:t>vuorovaikutus</a:t>
            </a:r>
            <a:r>
              <a:rPr lang="fi-FI" sz="2000" dirty="0"/>
              <a:t> tutkimustulosten hyödyntämisen kannalta keskeisten toimijoiden kanssa on tärkeää</a:t>
            </a:r>
          </a:p>
          <a:p>
            <a:pPr lvl="1"/>
            <a:r>
              <a:rPr lang="fi-FI" sz="2000" dirty="0"/>
              <a:t>Temaattinen rajaus kliiniseen tutkimukseen</a:t>
            </a:r>
          </a:p>
          <a:p>
            <a:r>
              <a:rPr lang="fi-FI" sz="2400" b="1" dirty="0"/>
              <a:t>Hyvinvointialueiden T&amp;K-toiminnan ja –yhteistyön vahvistamisen haku</a:t>
            </a:r>
            <a:r>
              <a:rPr lang="fi-FI" sz="2400" dirty="0"/>
              <a:t> 8 M €</a:t>
            </a:r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AD8263-E2C8-B43A-2C03-E06658D2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76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5C604F-5ECB-9685-8AE2-3C1C0931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Hyvinvointialueiden T&amp;K-toiminnan ja –yhteistyön vahvistamisen haku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D06C1F-D36D-0F0A-C4DB-9BE03D3CD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”Kertaluonteinen” 8 M€ 2025 (uusi haku 2027)</a:t>
            </a:r>
          </a:p>
          <a:p>
            <a:r>
              <a:rPr lang="fi-FI" dirty="0"/>
              <a:t>Hyvinvointialueiden tutkimus- ja kehittämistoiminnan (T&amp;K-toiminnan) vahvistamisen rahoituksella on tarkoituksena vahvistaa sosiaali- ja terveydenhuollon </a:t>
            </a:r>
            <a:r>
              <a:rPr lang="fi-FI" b="1" dirty="0"/>
              <a:t>yhteistyöalueiden ja alueiden muiden tutkimustoimijoiden</a:t>
            </a:r>
            <a:r>
              <a:rPr lang="fi-FI" dirty="0"/>
              <a:t> välistä yhteistyötä</a:t>
            </a:r>
          </a:p>
          <a:p>
            <a:r>
              <a:rPr lang="fi-FI" dirty="0"/>
              <a:t>Rahoituksen tavoitteena on </a:t>
            </a:r>
            <a:r>
              <a:rPr lang="fi-FI" b="1" dirty="0"/>
              <a:t>edistää hyvinvointialueiden T&amp;K-toimintaa </a:t>
            </a:r>
            <a:r>
              <a:rPr lang="fi-FI" dirty="0"/>
              <a:t>ja </a:t>
            </a:r>
            <a:r>
              <a:rPr lang="fi-FI" b="1" dirty="0"/>
              <a:t>vahvistaa sitä koskevaa yhteistyötä</a:t>
            </a:r>
            <a:r>
              <a:rPr lang="fi-FI" dirty="0"/>
              <a:t> uudistetuissa sosiaali- ja terveydenhuollon palvelujärjestelmän rakenteissa. </a:t>
            </a:r>
          </a:p>
          <a:p>
            <a:r>
              <a:rPr lang="fi-FI" dirty="0"/>
              <a:t>Organisaatiohaku, koordinaatio yliopistollisilla sairaaloilla</a:t>
            </a:r>
          </a:p>
          <a:p>
            <a:r>
              <a:rPr lang="fi-FI" dirty="0"/>
              <a:t>Rahoitus käytettävä 100% T&amp;K-toimintaan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AD8263-E2C8-B43A-2C03-E06658D2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14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6C7C3BE-D787-076C-6FA9-BD87930A8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9024" y="5089691"/>
            <a:ext cx="1179240" cy="11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6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5DAAB1-1A24-493C-B24A-9DE84150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19" y="12805"/>
            <a:ext cx="10749280" cy="1084731"/>
          </a:xfrm>
        </p:spPr>
        <p:txBody>
          <a:bodyPr/>
          <a:lstStyle/>
          <a:p>
            <a:r>
              <a:rPr lang="fi-FI" dirty="0"/>
              <a:t>Yhteistyön varmistaminen: konsortiot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590EBA-F13D-4E5A-9E80-05EF372A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65" y="1591854"/>
            <a:ext cx="8774905" cy="4161008"/>
          </a:xfrm>
        </p:spPr>
        <p:txBody>
          <a:bodyPr>
            <a:normAutofit/>
          </a:bodyPr>
          <a:lstStyle/>
          <a:p>
            <a:r>
              <a:rPr lang="fi-FI" dirty="0"/>
              <a:t>Konsortioiden kokoonpano:</a:t>
            </a:r>
          </a:p>
          <a:p>
            <a:pPr marL="817563" lvl="1" indent="-457200">
              <a:buFont typeface="+mj-lt"/>
              <a:buAutoNum type="arabicPeriod"/>
            </a:pPr>
            <a:r>
              <a:rPr lang="fi-FI" sz="2000" dirty="0"/>
              <a:t>Yliopistollista sairaalaa ylläpitävä hyvinvointialue</a:t>
            </a:r>
          </a:p>
          <a:p>
            <a:pPr marL="817563" lvl="1" indent="-457200">
              <a:buFont typeface="+mj-lt"/>
              <a:buAutoNum type="arabicPeriod"/>
            </a:pPr>
            <a:r>
              <a:rPr lang="fi-FI" sz="2000" dirty="0"/>
              <a:t>Toinen hyvinvointialue</a:t>
            </a:r>
          </a:p>
          <a:p>
            <a:pPr marL="817563" lvl="1" indent="-457200">
              <a:buFont typeface="+mj-lt"/>
              <a:buAutoNum type="arabicPeriod"/>
            </a:pPr>
            <a:r>
              <a:rPr lang="fi-FI" sz="2000" dirty="0"/>
              <a:t>Yliopisto, AMK tai valtion tutkimuslaitos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i-FI" dirty="0"/>
              <a:t>Muut toimijat yhteistyökumppaneina (esim. järjestöt, kunnat, yritykset)</a:t>
            </a:r>
            <a:endParaRPr lang="fi-FI" dirty="0">
              <a:effectLst/>
              <a:ea typeface="Times New Roman" panose="02020603050405020304" pitchFamily="18" charset="0"/>
            </a:endParaRPr>
          </a:p>
          <a:p>
            <a:r>
              <a:rPr lang="fi-FI" dirty="0">
                <a:effectLst/>
                <a:ea typeface="Times New Roman" panose="02020603050405020304" pitchFamily="18" charset="0"/>
              </a:rPr>
              <a:t>Yhteistyö sallittu myös yli yhteistyöaluerajojen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Konsortion osapuolten välisen </a:t>
            </a:r>
            <a:r>
              <a:rPr lang="fi-FI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yhteistyön lisäarvo </a:t>
            </a:r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hyvinvointialueen T&amp;K-toiminnalle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2EB8E3B-417F-47CD-8B0E-99CF0678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 noProof="0"/>
              <a:t>Lisää esitykseen alaviite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46A7B54-9CE2-490D-B562-DC78A0BF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B8A2-78FD-4392-8467-C8F2A0713135}" type="datetime1">
              <a:rPr lang="fi-FI" smtClean="0"/>
              <a:t>21.8.2025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17A3C1-D1AB-412B-BFBD-DB8B5A03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4D5-721B-4CEA-85F8-7737A3483459}" type="slidenum">
              <a:rPr lang="fi-FI" noProof="0" smtClean="0"/>
              <a:pPr/>
              <a:t>15</a:t>
            </a:fld>
            <a:endParaRPr lang="fi-FI" noProof="0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565F3D1-A02E-E287-475E-17E151AA5947}"/>
              </a:ext>
            </a:extLst>
          </p:cNvPr>
          <p:cNvSpPr txBox="1"/>
          <p:nvPr/>
        </p:nvSpPr>
        <p:spPr>
          <a:xfrm>
            <a:off x="689991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DABD24D-3175-7F57-9B70-4E6F41038AC9}"/>
              </a:ext>
            </a:extLst>
          </p:cNvPr>
          <p:cNvSpPr txBox="1"/>
          <p:nvPr/>
        </p:nvSpPr>
        <p:spPr>
          <a:xfrm>
            <a:off x="705231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FAF1DCF0-25D2-49AC-E984-8FB6D0E72CB1}"/>
              </a:ext>
            </a:extLst>
          </p:cNvPr>
          <p:cNvGrpSpPr/>
          <p:nvPr/>
        </p:nvGrpSpPr>
        <p:grpSpPr>
          <a:xfrm>
            <a:off x="8547209" y="825743"/>
            <a:ext cx="3485784" cy="5693229"/>
            <a:chOff x="8636184" y="582385"/>
            <a:chExt cx="3485784" cy="5693229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158FEB16-D05A-5344-1E55-AA2188008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184" y="582385"/>
              <a:ext cx="3485784" cy="569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74BD0ED9-62EA-75A4-6C65-83DF7BF4504A}"/>
                </a:ext>
              </a:extLst>
            </p:cNvPr>
            <p:cNvSpPr txBox="1"/>
            <p:nvPr/>
          </p:nvSpPr>
          <p:spPr>
            <a:xfrm flipH="1">
              <a:off x="10368721" y="5690505"/>
              <a:ext cx="583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18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1FCA6431-7595-6837-81A7-3EF950685E36}"/>
                </a:ext>
              </a:extLst>
            </p:cNvPr>
            <p:cNvSpPr txBox="1"/>
            <p:nvPr/>
          </p:nvSpPr>
          <p:spPr>
            <a:xfrm>
              <a:off x="10034975" y="4808220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6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FADBF3F2-6E03-8FFD-1030-FA153AEC306B}"/>
                </a:ext>
              </a:extLst>
            </p:cNvPr>
            <p:cNvSpPr txBox="1"/>
            <p:nvPr/>
          </p:nvSpPr>
          <p:spPr>
            <a:xfrm>
              <a:off x="10552576" y="3132577"/>
              <a:ext cx="510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EFE183B5-14BE-CA35-E23E-8AD09D93DDAB}"/>
                </a:ext>
              </a:extLst>
            </p:cNvPr>
            <p:cNvSpPr txBox="1"/>
            <p:nvPr/>
          </p:nvSpPr>
          <p:spPr>
            <a:xfrm>
              <a:off x="10991995" y="4191239"/>
              <a:ext cx="510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4F3B09E4-4FF0-6595-388F-EB05BD27B80D}"/>
                </a:ext>
              </a:extLst>
            </p:cNvPr>
            <p:cNvSpPr txBox="1"/>
            <p:nvPr/>
          </p:nvSpPr>
          <p:spPr>
            <a:xfrm flipH="1">
              <a:off x="9673470" y="5383530"/>
              <a:ext cx="300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20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F655F92-03C3-4DC2-81A5-152DF947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16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86D0D-867B-1169-0A84-8915F16A4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346"/>
            <a:ext cx="10515600" cy="4693650"/>
          </a:xfrm>
        </p:spPr>
        <p:txBody>
          <a:bodyPr>
            <a:normAutofit lnSpcReduction="10000"/>
          </a:bodyPr>
          <a:lstStyle/>
          <a:p>
            <a:r>
              <a:rPr lang="fi-FI" sz="2400" dirty="0"/>
              <a:t>Arviointikriteerit</a:t>
            </a:r>
          </a:p>
          <a:p>
            <a:pPr lvl="1"/>
            <a:r>
              <a:rPr lang="fi-FI" sz="2000" dirty="0"/>
              <a:t>Kuvatun hankesuunnitelman soveltuvuus haun erityistavoitteisiin (ml. yhteiskunnallinen vaikuttavuus)</a:t>
            </a:r>
          </a:p>
          <a:p>
            <a:pPr lvl="1"/>
            <a:r>
              <a:rPr lang="fi-FI" sz="2000" dirty="0"/>
              <a:t>Konsortion osapuolten välisen </a:t>
            </a:r>
            <a:r>
              <a:rPr lang="fi-FI" sz="2000" b="1" dirty="0"/>
              <a:t>yhteistyön</a:t>
            </a:r>
            <a:r>
              <a:rPr lang="fi-FI" sz="2000" dirty="0"/>
              <a:t> lisäarvo hyvinvointialueen T&amp;K-toiminnalle</a:t>
            </a:r>
          </a:p>
          <a:p>
            <a:pPr lvl="1"/>
            <a:r>
              <a:rPr lang="fi-FI" sz="2000" dirty="0"/>
              <a:t>Konsortion ja ulkopuolisten toimijoiden </a:t>
            </a:r>
            <a:r>
              <a:rPr lang="fi-FI" sz="2000" b="1" dirty="0"/>
              <a:t>yhteistyön</a:t>
            </a:r>
            <a:r>
              <a:rPr lang="fi-FI" sz="2000" dirty="0"/>
              <a:t> vahvistamisen lisäarvo T&amp;K-toiminnalle (esim. järjestöt, kunnat ja yritykset)</a:t>
            </a:r>
          </a:p>
          <a:p>
            <a:pPr lvl="1"/>
            <a:r>
              <a:rPr lang="fi-FI" sz="2000" dirty="0"/>
              <a:t>T&amp;K-toimintaa koskevan </a:t>
            </a:r>
            <a:r>
              <a:rPr lang="fi-FI" sz="2000" b="1" dirty="0"/>
              <a:t>yhteistyön vahvistaminen </a:t>
            </a:r>
            <a:r>
              <a:rPr lang="fi-FI" sz="2000" dirty="0"/>
              <a:t>uudistetuissa sosiaali- ja terveydenhuollon palvelujärjestelmän rakenteissa</a:t>
            </a:r>
          </a:p>
          <a:p>
            <a:pPr lvl="1"/>
            <a:r>
              <a:rPr lang="fi-FI" sz="2000" dirty="0"/>
              <a:t>Hankesuunnitelmassa kuvatun tutkimuksen ja/tai kehittämistoimien laatu, innovatiivisuus ja uutuusarvo sekä mahdollinen vaikuttavuus tiedeyhteisössä</a:t>
            </a:r>
          </a:p>
          <a:p>
            <a:pPr lvl="1"/>
            <a:r>
              <a:rPr lang="fi-FI" sz="2000" dirty="0"/>
              <a:t>Hankesuunnitelman toteuttamiskelpoisuus (ml. vastuullinen tiede)</a:t>
            </a:r>
          </a:p>
          <a:p>
            <a:pPr lvl="1"/>
            <a:r>
              <a:rPr lang="fi-FI" sz="2000" dirty="0"/>
              <a:t>T&amp;K-toiminnasta vastaavien henkilöiden pätevyys hankkeen toteuttamiseksi</a:t>
            </a:r>
          </a:p>
          <a:p>
            <a:pPr lvl="1"/>
            <a:endParaRPr lang="fi-FI" sz="1700" dirty="0"/>
          </a:p>
          <a:p>
            <a:r>
              <a:rPr lang="fi-FI" sz="2400" dirty="0"/>
              <a:t>Jaossa 8 M€ á 800 000 € </a:t>
            </a:r>
            <a:r>
              <a:rPr lang="fi-FI" sz="2400" dirty="0">
                <a:sym typeface="Wingdings" panose="05000000000000000000" pitchFamily="2" charset="2"/>
              </a:rPr>
              <a:t> </a:t>
            </a:r>
            <a:r>
              <a:rPr lang="fi-FI" sz="2400" b="1" dirty="0">
                <a:sym typeface="Wingdings" panose="05000000000000000000" pitchFamily="2" charset="2"/>
              </a:rPr>
              <a:t>10 hanketta</a:t>
            </a:r>
            <a:endParaRPr lang="fi-FI" sz="2400" b="1" dirty="0"/>
          </a:p>
          <a:p>
            <a:endParaRPr lang="fi-FI" sz="2100" dirty="0"/>
          </a:p>
          <a:p>
            <a:endParaRPr lang="fi-FI" sz="2100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8C07635-6342-3DDF-C409-22E3553F4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84" y="587771"/>
            <a:ext cx="10515600" cy="898733"/>
          </a:xfrm>
        </p:spPr>
        <p:txBody>
          <a:bodyPr/>
          <a:lstStyle/>
          <a:p>
            <a:r>
              <a:rPr lang="fi-FI" dirty="0"/>
              <a:t>Arviointi</a:t>
            </a:r>
            <a:br>
              <a:rPr lang="fi-FI" dirty="0"/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82822D-527E-9E76-5C49-D6B3AA4D6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0266" y="236468"/>
            <a:ext cx="1250036" cy="125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8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1C66C92-7794-8E39-48BF-D046425A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17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D454D4-6EA9-3593-F6B7-519270D22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88" y="1916113"/>
            <a:ext cx="9361312" cy="4099307"/>
          </a:xfrm>
        </p:spPr>
        <p:txBody>
          <a:bodyPr>
            <a:normAutofit/>
          </a:bodyPr>
          <a:lstStyle/>
          <a:p>
            <a:r>
              <a:rPr lang="fi-FI" sz="2400" dirty="0"/>
              <a:t>Yhteistyö lisääntynyt jo nyt</a:t>
            </a:r>
          </a:p>
          <a:p>
            <a:endParaRPr lang="fi-FI" sz="2400" dirty="0"/>
          </a:p>
          <a:p>
            <a:r>
              <a:rPr lang="fi-FI" sz="2400" dirty="0"/>
              <a:t>Uudet hakijat!</a:t>
            </a:r>
          </a:p>
          <a:p>
            <a:endParaRPr lang="fi-FI" sz="2400" dirty="0"/>
          </a:p>
          <a:p>
            <a:r>
              <a:rPr lang="fi-FI" sz="2400" dirty="0"/>
              <a:t>Uudet suorituspaikat!</a:t>
            </a:r>
          </a:p>
          <a:p>
            <a:endParaRPr lang="fi-FI" sz="2400" dirty="0"/>
          </a:p>
          <a:p>
            <a:r>
              <a:rPr lang="fi-FI" sz="2400" dirty="0"/>
              <a:t>Opit vuoden 2027 hakuun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8CE22CC4-E6A3-8D1B-E768-C189B245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1540"/>
            <a:ext cx="10515600" cy="898733"/>
          </a:xfrm>
        </p:spPr>
        <p:txBody>
          <a:bodyPr/>
          <a:lstStyle/>
          <a:p>
            <a:r>
              <a:rPr lang="fi-FI" dirty="0"/>
              <a:t>Yhteistyöstä vaikuttavuuteen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8FCD8D8-84C0-252C-8633-2B6B0BE0B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5315">
            <a:off x="6045528" y="1295400"/>
            <a:ext cx="5775808" cy="2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4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10262FF-1CAE-CAF7-A111-741ED8A86B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72098DC1-180F-AED0-269F-B5099C53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760" y="3100555"/>
            <a:ext cx="8643454" cy="1194416"/>
          </a:xfrm>
        </p:spPr>
        <p:txBody>
          <a:bodyPr/>
          <a:lstStyle/>
          <a:p>
            <a:r>
              <a:rPr lang="en-US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4054860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37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8525B4F-EA3F-CE05-97C0-45928D91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2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7C026B0-6C9E-C57B-EB0A-3F8E24AF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Akatemian rahoitustoiminta</a:t>
            </a:r>
            <a:br>
              <a:rPr lang="fi-FI" dirty="0"/>
            </a:br>
            <a:endParaRPr lang="fi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B24923-5B10-2F12-0AE0-7FFA7713D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376" y="1413626"/>
            <a:ext cx="7103436" cy="935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400" dirty="0"/>
              <a:t>Suomen Akatemia on </a:t>
            </a:r>
            <a:r>
              <a:rPr lang="fi-FI" sz="1400" b="1" dirty="0"/>
              <a:t>tieteen ja tutkimuksen asiantuntijaorganisaatio</a:t>
            </a:r>
            <a:r>
              <a:rPr lang="fi-FI" sz="1400" dirty="0"/>
              <a:t>, </a:t>
            </a:r>
            <a:br>
              <a:rPr lang="fi-FI" sz="1400" dirty="0"/>
            </a:br>
            <a:r>
              <a:rPr lang="fi-FI" sz="1400" dirty="0"/>
              <a:t>joka rahoittaa korkealaatuista tieteellistä tutkimusta, toimii tieteen ja tiedepolitiikan asiantuntijana sekä vahvistaa tieteen ja tutkimustyön asemaa.</a:t>
            </a:r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D9BAF01A-BE60-1DF4-B2EE-E9E41BF5E55A}"/>
              </a:ext>
            </a:extLst>
          </p:cNvPr>
          <p:cNvGrpSpPr/>
          <p:nvPr/>
        </p:nvGrpSpPr>
        <p:grpSpPr>
          <a:xfrm>
            <a:off x="1282387" y="5250555"/>
            <a:ext cx="10367748" cy="681898"/>
            <a:chOff x="1282387" y="5373216"/>
            <a:chExt cx="10367748" cy="681898"/>
          </a:xfrm>
        </p:grpSpPr>
        <p:cxnSp>
          <p:nvCxnSpPr>
            <p:cNvPr id="11" name="Suora yhdysviiva 10">
              <a:extLst>
                <a:ext uri="{FF2B5EF4-FFF2-40B4-BE49-F238E27FC236}">
                  <a16:creationId xmlns:a16="http://schemas.microsoft.com/office/drawing/2014/main" id="{56F0B590-66BE-9BAB-AE97-769A4B6AC870}"/>
                </a:ext>
              </a:extLst>
            </p:cNvPr>
            <p:cNvCxnSpPr>
              <a:cxnSpLocks/>
            </p:cNvCxnSpPr>
            <p:nvPr/>
          </p:nvCxnSpPr>
          <p:spPr>
            <a:xfrm>
              <a:off x="1282387" y="5373216"/>
              <a:ext cx="0" cy="591015"/>
            </a:xfrm>
            <a:prstGeom prst="line">
              <a:avLst/>
            </a:prstGeom>
            <a:ln cap="rnd">
              <a:solidFill>
                <a:schemeClr val="accent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8AB11A80-9C12-8627-2AEC-37197CBBDD74}"/>
                </a:ext>
              </a:extLst>
            </p:cNvPr>
            <p:cNvCxnSpPr>
              <a:cxnSpLocks/>
            </p:cNvCxnSpPr>
            <p:nvPr/>
          </p:nvCxnSpPr>
          <p:spPr>
            <a:xfrm>
              <a:off x="4859472" y="5373216"/>
              <a:ext cx="0" cy="591015"/>
            </a:xfrm>
            <a:prstGeom prst="line">
              <a:avLst/>
            </a:prstGeom>
            <a:ln cap="rnd">
              <a:solidFill>
                <a:schemeClr val="accent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>
              <a:extLst>
                <a:ext uri="{FF2B5EF4-FFF2-40B4-BE49-F238E27FC236}">
                  <a16:creationId xmlns:a16="http://schemas.microsoft.com/office/drawing/2014/main" id="{DB0B4F6F-7652-0A49-D2B0-CB6732BDEFDD}"/>
                </a:ext>
              </a:extLst>
            </p:cNvPr>
            <p:cNvCxnSpPr>
              <a:cxnSpLocks/>
            </p:cNvCxnSpPr>
            <p:nvPr/>
          </p:nvCxnSpPr>
          <p:spPr>
            <a:xfrm>
              <a:off x="8436556" y="5373216"/>
              <a:ext cx="0" cy="591015"/>
            </a:xfrm>
            <a:prstGeom prst="line">
              <a:avLst/>
            </a:prstGeom>
            <a:ln cap="rnd">
              <a:solidFill>
                <a:schemeClr val="accent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AF111EAD-CA1F-F81F-BC15-46266175AE5E}"/>
                </a:ext>
              </a:extLst>
            </p:cNvPr>
            <p:cNvSpPr txBox="1">
              <a:spLocks/>
            </p:cNvSpPr>
            <p:nvPr/>
          </p:nvSpPr>
          <p:spPr>
            <a:xfrm>
              <a:off x="1379771" y="5479629"/>
              <a:ext cx="3103015" cy="43051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16986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12838" indent="-1984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0513" indent="-18891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1838" indent="-1730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i-FI" sz="1200" dirty="0"/>
                <a:t>Haut ovat </a:t>
              </a:r>
              <a:r>
                <a:rPr lang="fi-FI" sz="1200" b="1" dirty="0"/>
                <a:t>avoimia ja rahoitus määräaikaista</a:t>
              </a:r>
              <a:r>
                <a:rPr lang="fi-FI" sz="1200" dirty="0"/>
                <a:t>, yleisimmin 4–5-vuotista.</a:t>
              </a: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D8F2E57C-F137-EB6A-908D-39C9F086DEB7}"/>
                </a:ext>
              </a:extLst>
            </p:cNvPr>
            <p:cNvSpPr txBox="1">
              <a:spLocks/>
            </p:cNvSpPr>
            <p:nvPr/>
          </p:nvSpPr>
          <p:spPr>
            <a:xfrm>
              <a:off x="4948619" y="5390421"/>
              <a:ext cx="3370188" cy="664693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16986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12838" indent="-1984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0513" indent="-18891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1838" indent="-1730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i-FI" sz="1200" dirty="0"/>
                <a:t>Korkeatasoinen kansainvälinen </a:t>
              </a:r>
              <a:r>
                <a:rPr lang="fi-FI" sz="1200" b="1" dirty="0"/>
                <a:t>vertaisarviointi</a:t>
              </a:r>
              <a:r>
                <a:rPr lang="fi-FI" sz="1200" dirty="0"/>
                <a:t> on tärkein työvälineemme, jolla tunnistamme parhaat ja lupaavimmat tutkimushankkeet.</a:t>
              </a: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9DB0107A-2F75-7FA7-3B80-5AE52EBB69E7}"/>
                </a:ext>
              </a:extLst>
            </p:cNvPr>
            <p:cNvSpPr txBox="1">
              <a:spLocks/>
            </p:cNvSpPr>
            <p:nvPr/>
          </p:nvSpPr>
          <p:spPr>
            <a:xfrm>
              <a:off x="8547120" y="5479629"/>
              <a:ext cx="3103015" cy="43051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16986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12838" indent="-1984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0513" indent="-18891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1838" indent="-1730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i-FI" sz="1200" dirty="0"/>
                <a:t>Akatemian rahoitus on noin 25 % yliopistojen tutkimusrahoituksesta.</a:t>
              </a:r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B0116289-EE8B-9ADB-D62F-0F1FF16DC861}"/>
              </a:ext>
            </a:extLst>
          </p:cNvPr>
          <p:cNvGrpSpPr/>
          <p:nvPr/>
        </p:nvGrpSpPr>
        <p:grpSpPr>
          <a:xfrm>
            <a:off x="1059362" y="2196790"/>
            <a:ext cx="11034621" cy="3100039"/>
            <a:chOff x="1059362" y="2196790"/>
            <a:chExt cx="11034621" cy="3100039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7BF2CFC4-37BE-596B-AFE8-6B20EA123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587" t="21680" b="32663"/>
            <a:stretch>
              <a:fillRect/>
            </a:stretch>
          </p:blipFill>
          <p:spPr>
            <a:xfrm>
              <a:off x="1059362" y="2196790"/>
              <a:ext cx="11034621" cy="3100039"/>
            </a:xfrm>
            <a:prstGeom prst="rect">
              <a:avLst/>
            </a:prstGeom>
          </p:spPr>
        </p:pic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4E5FC036-1EA8-771C-AE46-6F51231A0ED3}"/>
                </a:ext>
              </a:extLst>
            </p:cNvPr>
            <p:cNvSpPr txBox="1">
              <a:spLocks/>
            </p:cNvSpPr>
            <p:nvPr/>
          </p:nvSpPr>
          <p:spPr>
            <a:xfrm>
              <a:off x="5489576" y="2620661"/>
              <a:ext cx="4423855" cy="323262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16986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12838" indent="-1984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0513" indent="-18891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1838" indent="-1730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i-FI" b="1" dirty="0">
                  <a:solidFill>
                    <a:schemeClr val="bg1"/>
                  </a:solidFill>
                </a:rPr>
                <a:t>Tutkimuksen laatu ja vaikuttavuus</a:t>
              </a: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83DD4FB0-DB17-0821-5A5B-B18C384142FE}"/>
                </a:ext>
              </a:extLst>
            </p:cNvPr>
            <p:cNvSpPr txBox="1">
              <a:spLocks/>
            </p:cNvSpPr>
            <p:nvPr/>
          </p:nvSpPr>
          <p:spPr>
            <a:xfrm>
              <a:off x="5484228" y="3561865"/>
              <a:ext cx="4423855" cy="323262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16986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12838" indent="-1984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0513" indent="-18891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1838" indent="-1730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i-FI" b="1" dirty="0">
                  <a:solidFill>
                    <a:schemeClr val="bg1"/>
                  </a:solidFill>
                </a:rPr>
                <a:t>Tieteen uudistuminen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7C59E779-CD74-5DF8-E761-C2718F6E3589}"/>
                </a:ext>
              </a:extLst>
            </p:cNvPr>
            <p:cNvSpPr txBox="1">
              <a:spLocks/>
            </p:cNvSpPr>
            <p:nvPr/>
          </p:nvSpPr>
          <p:spPr>
            <a:xfrm>
              <a:off x="5484228" y="4497969"/>
              <a:ext cx="4886403" cy="323262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16986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12838" indent="-1984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0513" indent="-18891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1838" indent="-1730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i-FI" b="1" dirty="0">
                  <a:solidFill>
                    <a:schemeClr val="bg1"/>
                  </a:solidFill>
                </a:rPr>
                <a:t>Tutkimusympäristöjen kehittäminen</a:t>
              </a: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4D41921F-9443-C851-1B6F-18E108C030B4}"/>
                </a:ext>
              </a:extLst>
            </p:cNvPr>
            <p:cNvSpPr txBox="1">
              <a:spLocks/>
            </p:cNvSpPr>
            <p:nvPr/>
          </p:nvSpPr>
          <p:spPr>
            <a:xfrm>
              <a:off x="1933534" y="2795280"/>
              <a:ext cx="1356073" cy="148678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16986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12838" indent="-1984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0513" indent="-18891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1838" indent="-1730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i-FI" sz="12000" b="1" dirty="0">
                  <a:solidFill>
                    <a:schemeClr val="bg1"/>
                  </a:solidFill>
                </a:rPr>
                <a:t>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64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78EF0D6-C4F3-CC33-56B7-318C5BA4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3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D428EBBA-A451-12FD-EFEA-32045122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Kenelle </a:t>
            </a:r>
            <a:br>
              <a:rPr lang="fi-FI" dirty="0"/>
            </a:br>
            <a:r>
              <a:rPr lang="fi-FI" dirty="0"/>
              <a:t>myönnämme rahoitusta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CF224B7-D1B7-93B2-A909-CCEBF91D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600" b="1" dirty="0"/>
              <a:t>Tutkimushankkeelle</a:t>
            </a:r>
            <a:r>
              <a:rPr lang="fi-FI" sz="1600" dirty="0"/>
              <a:t> myönnetty rahoitus maksetaan yliopistolle tai tutkimuslaitokselle, jossa tutkija tai tutkimusryhmä työskentelee.</a:t>
            </a:r>
          </a:p>
          <a:p>
            <a:r>
              <a:rPr lang="fi-FI" sz="1600" b="1" dirty="0"/>
              <a:t>Tutkimusorganisaatio</a:t>
            </a:r>
            <a:r>
              <a:rPr lang="fi-FI" sz="1600" dirty="0"/>
              <a:t> (yliopisto tai tutkimuslaitos) maksaa rahoituksella tutkimusryhmän jäsenten palkkoja ja tutkimuskuluja. Organisaatio laskuttaa Akatemiaa vuosittain jälkikäteen toteutuneiden kulujen mukaan.</a:t>
            </a:r>
          </a:p>
          <a:p>
            <a:r>
              <a:rPr lang="fi-FI" sz="1600" b="1" dirty="0"/>
              <a:t>Tutkijat</a:t>
            </a:r>
            <a:r>
              <a:rPr lang="fi-FI" sz="1600" dirty="0"/>
              <a:t> ovat työsuhteessa siihen yliopistoon tai tutkimuslaitokseen, jossa hanke toteutetaan.</a:t>
            </a:r>
          </a:p>
          <a:p>
            <a:endParaRPr lang="fi-FI" sz="16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B43127F-A9B3-2C20-78F7-2CC4203809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1721" y="3832470"/>
            <a:ext cx="2089839" cy="725868"/>
          </a:xfrm>
        </p:spPr>
        <p:txBody>
          <a:bodyPr>
            <a:noAutofit/>
          </a:bodyPr>
          <a:lstStyle/>
          <a:p>
            <a:r>
              <a:rPr lang="fi-FI" sz="3600" dirty="0"/>
              <a:t>500 000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8C0BBF8-630E-46D4-1C51-7D6E6AC14C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7440" y="4659313"/>
            <a:ext cx="2865120" cy="1077913"/>
          </a:xfrm>
        </p:spPr>
        <p:txBody>
          <a:bodyPr/>
          <a:lstStyle/>
          <a:p>
            <a:r>
              <a:rPr lang="fi-FI" dirty="0"/>
              <a:t>Keskimääräinen hanke-</a:t>
            </a:r>
            <a:br>
              <a:rPr lang="fi-FI" dirty="0"/>
            </a:br>
            <a:r>
              <a:rPr lang="fi-FI" dirty="0"/>
              <a:t>rahoitus neljälle vuodelle.</a:t>
            </a:r>
            <a:br>
              <a:rPr lang="fi-FI" dirty="0"/>
            </a:br>
            <a:r>
              <a:rPr lang="fi-FI" dirty="0"/>
              <a:t>Tästä organisaatiolle menee yleiskustannuksina 35–40 %, jolla maksetaan tila-, tietojärjestelmä- ja hallintokuluja.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8" name="Kuvan paikkamerkki 17">
            <a:extLst>
              <a:ext uri="{FF2B5EF4-FFF2-40B4-BE49-F238E27FC236}">
                <a16:creationId xmlns:a16="http://schemas.microsoft.com/office/drawing/2014/main" id="{36FD8407-7953-05F7-BA46-759039B2B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CFFFF98D-3578-3DFE-806A-B19ED464D3A3}"/>
              </a:ext>
            </a:extLst>
          </p:cNvPr>
          <p:cNvSpPr txBox="1">
            <a:spLocks/>
          </p:cNvSpPr>
          <p:nvPr/>
        </p:nvSpPr>
        <p:spPr>
          <a:xfrm>
            <a:off x="9681160" y="657632"/>
            <a:ext cx="2089839" cy="725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6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2838" indent="-1984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0513" indent="-1889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18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600" dirty="0"/>
              <a:t>20–25 %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9ECBE5F-3E7F-E2E5-25EF-992D0D8D5F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18320" y="1514793"/>
            <a:ext cx="2529840" cy="1077913"/>
          </a:xfrm>
        </p:spPr>
        <p:txBody>
          <a:bodyPr/>
          <a:lstStyle/>
          <a:p>
            <a:r>
              <a:rPr lang="fi-FI" dirty="0"/>
              <a:t>Yliopistoissa tehtävästä tutkimuksesta rahoitamme noin 20–25 %. Rahoitus on määräaikaista, tyypillisesti 4–5-vuotista.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6" name="Kuvan paikkamerkki 15">
            <a:extLst>
              <a:ext uri="{FF2B5EF4-FFF2-40B4-BE49-F238E27FC236}">
                <a16:creationId xmlns:a16="http://schemas.microsoft.com/office/drawing/2014/main" id="{F5BFE8AA-19B6-9316-7436-E940267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613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3387880C-2E72-56BC-A097-640D46B162AB}"/>
              </a:ext>
            </a:extLst>
          </p:cNvPr>
          <p:cNvSpPr/>
          <p:nvPr/>
        </p:nvSpPr>
        <p:spPr>
          <a:xfrm>
            <a:off x="2412607" y="4262592"/>
            <a:ext cx="7389924" cy="2610398"/>
          </a:xfrm>
          <a:custGeom>
            <a:avLst/>
            <a:gdLst>
              <a:gd name="connsiteX0" fmla="*/ 3694961 w 7389924"/>
              <a:gd name="connsiteY0" fmla="*/ 0 h 2610398"/>
              <a:gd name="connsiteX1" fmla="*/ 7338690 w 7389924"/>
              <a:gd name="connsiteY1" fmla="*/ 2463440 h 2610398"/>
              <a:gd name="connsiteX2" fmla="*/ 7389924 w 7389924"/>
              <a:gd name="connsiteY2" fmla="*/ 2610398 h 2610398"/>
              <a:gd name="connsiteX3" fmla="*/ 0 w 7389924"/>
              <a:gd name="connsiteY3" fmla="*/ 2610398 h 2610398"/>
              <a:gd name="connsiteX4" fmla="*/ 51233 w 7389924"/>
              <a:gd name="connsiteY4" fmla="*/ 2463440 h 2610398"/>
              <a:gd name="connsiteX5" fmla="*/ 3694961 w 7389924"/>
              <a:gd name="connsiteY5" fmla="*/ 0 h 261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9924" h="2610398">
                <a:moveTo>
                  <a:pt x="3694961" y="0"/>
                </a:moveTo>
                <a:cubicBezTo>
                  <a:pt x="5346077" y="0"/>
                  <a:pt x="6759061" y="1019556"/>
                  <a:pt x="7338690" y="2463440"/>
                </a:cubicBezTo>
                <a:lnTo>
                  <a:pt x="7389924" y="2610398"/>
                </a:lnTo>
                <a:lnTo>
                  <a:pt x="0" y="2610398"/>
                </a:lnTo>
                <a:lnTo>
                  <a:pt x="51233" y="2463440"/>
                </a:lnTo>
                <a:cubicBezTo>
                  <a:pt x="630862" y="1019556"/>
                  <a:pt x="2043847" y="0"/>
                  <a:pt x="3694961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E0825A-3FB7-F922-2C75-0CB67894038F}"/>
              </a:ext>
            </a:extLst>
          </p:cNvPr>
          <p:cNvSpPr/>
          <p:nvPr/>
        </p:nvSpPr>
        <p:spPr>
          <a:xfrm>
            <a:off x="3086100" y="3810000"/>
            <a:ext cx="1854200" cy="185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ADFFB8-BDF6-B75D-FC59-83A2377E3ACA}"/>
              </a:ext>
            </a:extLst>
          </p:cNvPr>
          <p:cNvSpPr/>
          <p:nvPr/>
        </p:nvSpPr>
        <p:spPr>
          <a:xfrm>
            <a:off x="5206256" y="3066256"/>
            <a:ext cx="1854200" cy="185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7B9BD5-04A5-A752-9B4E-E91A0139E5D1}"/>
              </a:ext>
            </a:extLst>
          </p:cNvPr>
          <p:cNvSpPr/>
          <p:nvPr/>
        </p:nvSpPr>
        <p:spPr>
          <a:xfrm>
            <a:off x="7328148" y="3807172"/>
            <a:ext cx="1854200" cy="1854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C926C0E-1589-BF5E-809E-A7261B5A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391" y="634110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E3ADB-A2F9-6343-BEDB-14E6435DDB5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Tekstin paikkamerkki 12">
            <a:extLst>
              <a:ext uri="{FF2B5EF4-FFF2-40B4-BE49-F238E27FC236}">
                <a16:creationId xmlns:a16="http://schemas.microsoft.com/office/drawing/2014/main" id="{72C1D85B-C04F-3B88-57A6-660059A00837}"/>
              </a:ext>
            </a:extLst>
          </p:cNvPr>
          <p:cNvSpPr txBox="1">
            <a:spLocks/>
          </p:cNvSpPr>
          <p:nvPr/>
        </p:nvSpPr>
        <p:spPr>
          <a:xfrm>
            <a:off x="9348754" y="4528562"/>
            <a:ext cx="2958170" cy="83791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Rahoitamme tutkimusta,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jolla ratkaistaan yhdessä yhteiskunnan haasteita</a:t>
            </a:r>
          </a:p>
        </p:txBody>
      </p:sp>
      <p:sp>
        <p:nvSpPr>
          <p:cNvPr id="37" name="Tekstin paikkamerkki 14">
            <a:extLst>
              <a:ext uri="{FF2B5EF4-FFF2-40B4-BE49-F238E27FC236}">
                <a16:creationId xmlns:a16="http://schemas.microsoft.com/office/drawing/2014/main" id="{9F921AE8-9359-2D8E-0989-538629E7A089}"/>
              </a:ext>
            </a:extLst>
          </p:cNvPr>
          <p:cNvSpPr txBox="1">
            <a:spLocks/>
          </p:cNvSpPr>
          <p:nvPr/>
        </p:nvSpPr>
        <p:spPr>
          <a:xfrm>
            <a:off x="9348756" y="4158350"/>
            <a:ext cx="1790246" cy="4812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Käänne</a:t>
            </a:r>
          </a:p>
        </p:txBody>
      </p:sp>
      <p:sp>
        <p:nvSpPr>
          <p:cNvPr id="40" name="Tekstin paikkamerkki 3">
            <a:extLst>
              <a:ext uri="{FF2B5EF4-FFF2-40B4-BE49-F238E27FC236}">
                <a16:creationId xmlns:a16="http://schemas.microsoft.com/office/drawing/2014/main" id="{D7BF5003-C8CA-39FB-696E-CEE52066F881}"/>
              </a:ext>
            </a:extLst>
          </p:cNvPr>
          <p:cNvSpPr txBox="1">
            <a:spLocks/>
          </p:cNvSpPr>
          <p:nvPr/>
        </p:nvSpPr>
        <p:spPr>
          <a:xfrm>
            <a:off x="479682" y="4528562"/>
            <a:ext cx="2479351" cy="141308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Rahoitamme pitkäjänteisesti rohkeita 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tutkimusideoita</a:t>
            </a:r>
          </a:p>
        </p:txBody>
      </p:sp>
      <p:sp>
        <p:nvSpPr>
          <p:cNvPr id="41" name="Tekstin paikkamerkki 6">
            <a:extLst>
              <a:ext uri="{FF2B5EF4-FFF2-40B4-BE49-F238E27FC236}">
                <a16:creationId xmlns:a16="http://schemas.microsoft.com/office/drawing/2014/main" id="{8EB1B29A-3266-8F6D-9E6D-C66EC0936E5F}"/>
              </a:ext>
            </a:extLst>
          </p:cNvPr>
          <p:cNvSpPr txBox="1">
            <a:spLocks/>
          </p:cNvSpPr>
          <p:nvPr/>
        </p:nvSpPr>
        <p:spPr>
          <a:xfrm>
            <a:off x="479682" y="4158350"/>
            <a:ext cx="2479351" cy="4812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Kipinä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14163B30-F7CF-A7FC-BDD8-44A25A1A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Kipinä, Ahjo ja Käänne </a:t>
            </a:r>
            <a:br>
              <a:rPr lang="fi-FI" dirty="0"/>
            </a:br>
            <a:r>
              <a:rPr lang="fi-FI" dirty="0"/>
              <a:t>– uusi tapa jäsentää rahoituskokonaisuuttamme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40244C5-9127-1BD5-4615-CBBB2B41BEE0}"/>
              </a:ext>
            </a:extLst>
          </p:cNvPr>
          <p:cNvSpPr txBox="1"/>
          <p:nvPr/>
        </p:nvSpPr>
        <p:spPr>
          <a:xfrm>
            <a:off x="5096657" y="5309577"/>
            <a:ext cx="212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spc="200" dirty="0">
                <a:latin typeface="Avenir Next Medium" panose="020B0503020202020204" pitchFamily="34" charset="0"/>
              </a:rPr>
              <a:t>OSAAJAT</a:t>
            </a:r>
          </a:p>
        </p:txBody>
      </p:sp>
      <p:sp>
        <p:nvSpPr>
          <p:cNvPr id="38" name="Tekstin paikkamerkki 8">
            <a:extLst>
              <a:ext uri="{FF2B5EF4-FFF2-40B4-BE49-F238E27FC236}">
                <a16:creationId xmlns:a16="http://schemas.microsoft.com/office/drawing/2014/main" id="{CC4CB4A4-F208-B35C-FABB-B877086770D4}"/>
              </a:ext>
            </a:extLst>
          </p:cNvPr>
          <p:cNvSpPr txBox="1">
            <a:spLocks/>
          </p:cNvSpPr>
          <p:nvPr/>
        </p:nvSpPr>
        <p:spPr>
          <a:xfrm>
            <a:off x="4584215" y="2469576"/>
            <a:ext cx="3150709" cy="5284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Rahoitamme tieteen kärkiä vahvistavia tutkimusympäristöjä</a:t>
            </a:r>
          </a:p>
        </p:txBody>
      </p:sp>
      <p:sp>
        <p:nvSpPr>
          <p:cNvPr id="39" name="Tekstin paikkamerkki 10">
            <a:extLst>
              <a:ext uri="{FF2B5EF4-FFF2-40B4-BE49-F238E27FC236}">
                <a16:creationId xmlns:a16="http://schemas.microsoft.com/office/drawing/2014/main" id="{94BA0D31-1E24-379B-D9D0-14D0D59C7CFF}"/>
              </a:ext>
            </a:extLst>
          </p:cNvPr>
          <p:cNvSpPr txBox="1">
            <a:spLocks/>
          </p:cNvSpPr>
          <p:nvPr/>
        </p:nvSpPr>
        <p:spPr>
          <a:xfrm>
            <a:off x="5213803" y="2099369"/>
            <a:ext cx="1790246" cy="4812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Ahjo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4FC5DC9-3153-492C-D789-2E875C456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3711" y="5826735"/>
            <a:ext cx="644577" cy="64457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7960B64-F743-09B1-C3D5-598D5136E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4215" y="4012760"/>
            <a:ext cx="1080000" cy="1080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3104129-13E6-74C4-DEB6-63345DD50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93228" y="3457171"/>
            <a:ext cx="1080000" cy="10800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2FDC2AF-4864-B7FB-CCD5-53022FFABF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55398" y="409964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ECACCB0-729E-F2AB-EC88-9041C3D8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0E3ADB-A2F9-6343-BEDB-14E6435DDB54}" type="slidenum">
              <a:rPr lang="fi-FI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fi-FI" sz="50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41F92E3-22F5-387F-6884-B055EDD3B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76800"/>
            <a:ext cx="4595812" cy="353257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i-FI" sz="1800" dirty="0"/>
              <a:t>Rahoitamme pitkäjänteistä ja uutta </a:t>
            </a:r>
            <a:br>
              <a:rPr lang="fi-FI" sz="1800" dirty="0"/>
            </a:br>
            <a:r>
              <a:rPr lang="fi-FI" sz="1800" dirty="0"/>
              <a:t>luovaa tutkimusta enemmän kuin </a:t>
            </a:r>
            <a:br>
              <a:rPr lang="fi-FI" sz="1800" dirty="0"/>
            </a:br>
            <a:r>
              <a:rPr lang="fi-FI" sz="1800" dirty="0"/>
              <a:t>koskaan aiemmin</a:t>
            </a:r>
            <a:r>
              <a:rPr lang="en-US" sz="1800" dirty="0"/>
              <a:t>.</a:t>
            </a:r>
          </a:p>
          <a:p>
            <a:r>
              <a:rPr lang="fi-FI" sz="1800" dirty="0"/>
              <a:t>Mahdollistamme uudet avaukset </a:t>
            </a:r>
            <a:br>
              <a:rPr lang="fi-FI" sz="1800" dirty="0"/>
            </a:br>
            <a:r>
              <a:rPr lang="fi-FI" sz="1800" dirty="0"/>
              <a:t>pitämällä innovaatiopolun alun leveänä.</a:t>
            </a:r>
          </a:p>
          <a:p>
            <a:r>
              <a:rPr lang="fi-FI" sz="1800" dirty="0"/>
              <a:t>Mahdollistamme uuden tiedon ja osaamisen siirtymisen yhteiskuntaan.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A0523C12-A4F8-3883-6F3D-165B5F9A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Monipuolinen </a:t>
            </a:r>
            <a:br>
              <a:rPr lang="fi-FI" dirty="0"/>
            </a:br>
            <a:r>
              <a:rPr lang="fi-FI" dirty="0"/>
              <a:t>ja monialainen rahoituskokonaisuus </a:t>
            </a:r>
            <a:endParaRPr lang="en-US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487D217-8FC2-4DF9-C749-3EA22553D4F7}"/>
              </a:ext>
            </a:extLst>
          </p:cNvPr>
          <p:cNvSpPr txBox="1"/>
          <p:nvPr/>
        </p:nvSpPr>
        <p:spPr>
          <a:xfrm>
            <a:off x="6344701" y="6439075"/>
            <a:ext cx="6347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Lähde: Suomen Akatemia ja STN; JTS-suunnitelma 2026–2029, kehyksen mukainen.</a:t>
            </a:r>
          </a:p>
        </p:txBody>
      </p:sp>
      <p:pic>
        <p:nvPicPr>
          <p:cNvPr id="6" name="Sisällön paikkamerkki 5" descr="Kuva, joka sisältää kohteen teksti, kuvakaappaus, viiva, Fontti&#10;&#10;Tekoälyn generoima sisältö voi olla virheellistä.">
            <a:extLst>
              <a:ext uri="{FF2B5EF4-FFF2-40B4-BE49-F238E27FC236}">
                <a16:creationId xmlns:a16="http://schemas.microsoft.com/office/drawing/2014/main" id="{35874E40-5E5C-A4D7-A1A6-1F11D1EC5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682" y="1318278"/>
            <a:ext cx="5611429" cy="4526243"/>
          </a:xfrm>
        </p:spPr>
      </p:pic>
    </p:spTree>
    <p:extLst>
      <p:ext uri="{BB962C8B-B14F-4D97-AF65-F5344CB8AC3E}">
        <p14:creationId xmlns:p14="http://schemas.microsoft.com/office/powerpoint/2010/main" val="277031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8525B4F-EA3F-CE05-97C0-45928D91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6</a:t>
            </a:fld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B24923-5B10-2F12-0AE0-7FFA7713D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3472" y="2599470"/>
            <a:ext cx="2709745" cy="277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dirty="0"/>
              <a:t>Yliopistot 426,3 milj. €   </a:t>
            </a:r>
            <a:r>
              <a:rPr lang="fi-FI" sz="1400" b="1" dirty="0"/>
              <a:t>78,5 %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7C026B0-6C9E-C57B-EB0A-3F8E24AF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Rahoituspäätökset organisaatioittain</a:t>
            </a:r>
            <a:br>
              <a:rPr lang="fi-FI" dirty="0"/>
            </a:br>
            <a:r>
              <a:rPr lang="fi-FI" dirty="0"/>
              <a:t>2024</a:t>
            </a: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57FFE461-95A4-8737-CCC0-B665486071FD}"/>
              </a:ext>
            </a:extLst>
          </p:cNvPr>
          <p:cNvGraphicFramePr/>
          <p:nvPr/>
        </p:nvGraphicFramePr>
        <p:xfrm>
          <a:off x="6270432" y="1639230"/>
          <a:ext cx="5901521" cy="3934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CE64A3E8-AE34-AC7A-C987-A61A5A8B2317}"/>
              </a:ext>
            </a:extLst>
          </p:cNvPr>
          <p:cNvSpPr txBox="1"/>
          <p:nvPr/>
        </p:nvSpPr>
        <p:spPr>
          <a:xfrm>
            <a:off x="10290408" y="1910916"/>
            <a:ext cx="1072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Yliopistot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84543EF-6D05-F551-230B-6DD7A8DE872F}"/>
              </a:ext>
            </a:extLst>
          </p:cNvPr>
          <p:cNvSpPr txBox="1"/>
          <p:nvPr/>
        </p:nvSpPr>
        <p:spPr>
          <a:xfrm>
            <a:off x="7915067" y="796902"/>
            <a:ext cx="1251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Yritykset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2BEB721-00D9-656D-0295-24820E87EDC2}"/>
              </a:ext>
            </a:extLst>
          </p:cNvPr>
          <p:cNvSpPr txBox="1"/>
          <p:nvPr/>
        </p:nvSpPr>
        <p:spPr>
          <a:xfrm>
            <a:off x="6517070" y="2382118"/>
            <a:ext cx="109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Tutkimus-</a:t>
            </a:r>
            <a:br>
              <a:rPr lang="fi-FI" sz="1400" dirty="0"/>
            </a:br>
            <a:r>
              <a:rPr lang="fi-FI" sz="1400" dirty="0"/>
              <a:t>laitokset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A82780D-B21A-A52D-DC4B-4CDC8EFB0161}"/>
              </a:ext>
            </a:extLst>
          </p:cNvPr>
          <p:cNvSpPr txBox="1"/>
          <p:nvPr/>
        </p:nvSpPr>
        <p:spPr>
          <a:xfrm>
            <a:off x="7103325" y="1466747"/>
            <a:ext cx="156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Ulkomaiset organisaatiot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04645649-2A20-0C5B-C838-15311F8C2DF2}"/>
              </a:ext>
            </a:extLst>
          </p:cNvPr>
          <p:cNvGrpSpPr/>
          <p:nvPr/>
        </p:nvGrpSpPr>
        <p:grpSpPr>
          <a:xfrm>
            <a:off x="8216736" y="3051758"/>
            <a:ext cx="2012950" cy="1060360"/>
            <a:chOff x="8272491" y="3007154"/>
            <a:chExt cx="2012950" cy="1060360"/>
          </a:xfrm>
        </p:grpSpPr>
        <p:sp>
          <p:nvSpPr>
            <p:cNvPr id="19" name="Tekstiruutu 18">
              <a:extLst>
                <a:ext uri="{FF2B5EF4-FFF2-40B4-BE49-F238E27FC236}">
                  <a16:creationId xmlns:a16="http://schemas.microsoft.com/office/drawing/2014/main" id="{77E0CF57-0548-D474-ADEC-DD59B6F88AD6}"/>
                </a:ext>
              </a:extLst>
            </p:cNvPr>
            <p:cNvSpPr txBox="1"/>
            <p:nvPr/>
          </p:nvSpPr>
          <p:spPr>
            <a:xfrm>
              <a:off x="8705139" y="3007154"/>
              <a:ext cx="11525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/>
                <a:t>Yhteensä</a:t>
              </a:r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02B36741-5E33-FD0F-00FF-8E8D69183037}"/>
                </a:ext>
              </a:extLst>
            </p:cNvPr>
            <p:cNvSpPr txBox="1"/>
            <p:nvPr/>
          </p:nvSpPr>
          <p:spPr>
            <a:xfrm>
              <a:off x="8272491" y="3249631"/>
              <a:ext cx="2012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3200" b="1" spc="-150" dirty="0"/>
                <a:t>543,2</a:t>
              </a:r>
            </a:p>
          </p:txBody>
        </p: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D4D57990-CA4A-C35D-F26E-F1275281D3A0}"/>
                </a:ext>
              </a:extLst>
            </p:cNvPr>
            <p:cNvSpPr txBox="1"/>
            <p:nvPr/>
          </p:nvSpPr>
          <p:spPr>
            <a:xfrm>
              <a:off x="8515568" y="3759737"/>
              <a:ext cx="15539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/>
                <a:t>miljoonaa €</a:t>
              </a:r>
            </a:p>
          </p:txBody>
        </p:sp>
      </p:grpSp>
      <p:sp>
        <p:nvSpPr>
          <p:cNvPr id="22" name="Tekstiruutu 21">
            <a:extLst>
              <a:ext uri="{FF2B5EF4-FFF2-40B4-BE49-F238E27FC236}">
                <a16:creationId xmlns:a16="http://schemas.microsoft.com/office/drawing/2014/main" id="{D39FDE1C-7811-CCEA-8C48-9E6A8BD9E5B7}"/>
              </a:ext>
            </a:extLst>
          </p:cNvPr>
          <p:cNvSpPr txBox="1"/>
          <p:nvPr/>
        </p:nvSpPr>
        <p:spPr>
          <a:xfrm>
            <a:off x="6750119" y="467774"/>
            <a:ext cx="125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Muut organisaatiot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BCC1322-BDE8-5819-995E-EE18837EFAE6}"/>
              </a:ext>
            </a:extLst>
          </p:cNvPr>
          <p:cNvSpPr txBox="1"/>
          <p:nvPr/>
        </p:nvSpPr>
        <p:spPr>
          <a:xfrm>
            <a:off x="8432051" y="335858"/>
            <a:ext cx="142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Yliopistolliset sairaalat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448FDE1-2607-B180-7ADE-45E6140A403A}"/>
              </a:ext>
            </a:extLst>
          </p:cNvPr>
          <p:cNvSpPr txBox="1"/>
          <p:nvPr/>
        </p:nvSpPr>
        <p:spPr>
          <a:xfrm>
            <a:off x="9437313" y="767554"/>
            <a:ext cx="142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Ammatti-</a:t>
            </a:r>
            <a:br>
              <a:rPr lang="fi-FI" sz="1400" dirty="0"/>
            </a:br>
            <a:r>
              <a:rPr lang="fi-FI" sz="1400" dirty="0"/>
              <a:t>korkeakoulut</a:t>
            </a: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74539CED-D610-7C7F-A198-8BD16A3EA1D1}"/>
              </a:ext>
            </a:extLst>
          </p:cNvPr>
          <p:cNvSpPr/>
          <p:nvPr/>
        </p:nvSpPr>
        <p:spPr>
          <a:xfrm>
            <a:off x="841666" y="2509030"/>
            <a:ext cx="379141" cy="37914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9D17919-D622-A0B1-DB46-EF6B1A300D85}"/>
              </a:ext>
            </a:extLst>
          </p:cNvPr>
          <p:cNvSpPr txBox="1">
            <a:spLocks/>
          </p:cNvSpPr>
          <p:nvPr/>
        </p:nvSpPr>
        <p:spPr>
          <a:xfrm>
            <a:off x="1343472" y="3063462"/>
            <a:ext cx="3072411" cy="2775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/>
              <a:t>Tutkimuslaitokset 65,3 milj. €   </a:t>
            </a:r>
            <a:r>
              <a:rPr lang="fi-FI" sz="1400" b="1" dirty="0"/>
              <a:t>12 %</a:t>
            </a: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00007D1D-6301-F4AD-D518-7A1B3CC20C48}"/>
              </a:ext>
            </a:extLst>
          </p:cNvPr>
          <p:cNvSpPr/>
          <p:nvPr/>
        </p:nvSpPr>
        <p:spPr>
          <a:xfrm>
            <a:off x="841666" y="2974880"/>
            <a:ext cx="379141" cy="3791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50BB7A3-813A-361A-3040-D7F70AFF9473}"/>
              </a:ext>
            </a:extLst>
          </p:cNvPr>
          <p:cNvSpPr txBox="1">
            <a:spLocks/>
          </p:cNvSpPr>
          <p:nvPr/>
        </p:nvSpPr>
        <p:spPr>
          <a:xfrm>
            <a:off x="1343472" y="3527454"/>
            <a:ext cx="3674577" cy="2775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/>
              <a:t>Ulkomaiset organisaatiot 34,7 milj. €   </a:t>
            </a:r>
            <a:r>
              <a:rPr lang="fi-FI" sz="1400" b="1" dirty="0"/>
              <a:t>6,4 %</a:t>
            </a:r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D7F314A7-027D-F94E-7992-065C5D15340C}"/>
              </a:ext>
            </a:extLst>
          </p:cNvPr>
          <p:cNvSpPr/>
          <p:nvPr/>
        </p:nvSpPr>
        <p:spPr>
          <a:xfrm>
            <a:off x="841666" y="3440730"/>
            <a:ext cx="379141" cy="37914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4C10C5F-EFD1-F6BF-86C2-B37EE1738B71}"/>
              </a:ext>
            </a:extLst>
          </p:cNvPr>
          <p:cNvSpPr txBox="1">
            <a:spLocks/>
          </p:cNvSpPr>
          <p:nvPr/>
        </p:nvSpPr>
        <p:spPr>
          <a:xfrm>
            <a:off x="1343472" y="3991446"/>
            <a:ext cx="4098323" cy="2775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/>
              <a:t>Muut organisaatiot 7,6 milj. €   </a:t>
            </a:r>
            <a:r>
              <a:rPr lang="fi-FI" sz="1400" b="1" dirty="0"/>
              <a:t>1,4 %</a:t>
            </a:r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7EEB0BC2-35CD-F2E0-E359-C107FF351033}"/>
              </a:ext>
            </a:extLst>
          </p:cNvPr>
          <p:cNvSpPr/>
          <p:nvPr/>
        </p:nvSpPr>
        <p:spPr>
          <a:xfrm>
            <a:off x="841666" y="3906580"/>
            <a:ext cx="379141" cy="3791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777276E-B0AE-4A65-2EA7-59E9DE183748}"/>
              </a:ext>
            </a:extLst>
          </p:cNvPr>
          <p:cNvSpPr txBox="1">
            <a:spLocks/>
          </p:cNvSpPr>
          <p:nvPr/>
        </p:nvSpPr>
        <p:spPr>
          <a:xfrm>
            <a:off x="1343472" y="4455438"/>
            <a:ext cx="4087172" cy="2775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/>
              <a:t>Yritykset 4,7 milj. €   </a:t>
            </a:r>
            <a:r>
              <a:rPr lang="fi-FI" sz="1400" b="1" dirty="0"/>
              <a:t>0,9 %</a:t>
            </a:r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E8A685D-0E4B-5500-361D-884260156711}"/>
              </a:ext>
            </a:extLst>
          </p:cNvPr>
          <p:cNvSpPr/>
          <p:nvPr/>
        </p:nvSpPr>
        <p:spPr>
          <a:xfrm>
            <a:off x="841666" y="4372430"/>
            <a:ext cx="379141" cy="3791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BFAB68CA-D351-71CA-A6A5-F2F9A45A40D2}"/>
              </a:ext>
            </a:extLst>
          </p:cNvPr>
          <p:cNvSpPr txBox="1">
            <a:spLocks/>
          </p:cNvSpPr>
          <p:nvPr/>
        </p:nvSpPr>
        <p:spPr>
          <a:xfrm>
            <a:off x="1343472" y="4919430"/>
            <a:ext cx="4087172" cy="2775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/>
              <a:t>Yliopistolliset sairaalat 2,6 milj. €   </a:t>
            </a:r>
            <a:r>
              <a:rPr lang="fi-FI" sz="1400" b="1" dirty="0"/>
              <a:t>0,5 %</a:t>
            </a:r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72CD06F4-0DDE-9A96-4710-521FD4FB47F6}"/>
              </a:ext>
            </a:extLst>
          </p:cNvPr>
          <p:cNvSpPr/>
          <p:nvPr/>
        </p:nvSpPr>
        <p:spPr>
          <a:xfrm>
            <a:off x="841666" y="4838280"/>
            <a:ext cx="379141" cy="3791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C1FF004-A61F-07EE-9A02-D68EA53D7304}"/>
              </a:ext>
            </a:extLst>
          </p:cNvPr>
          <p:cNvSpPr txBox="1">
            <a:spLocks/>
          </p:cNvSpPr>
          <p:nvPr/>
        </p:nvSpPr>
        <p:spPr>
          <a:xfrm>
            <a:off x="1343472" y="5383420"/>
            <a:ext cx="4087172" cy="2775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/>
              <a:t>Ammattikorkeakoulut 2,0 milj. €  0,4 </a:t>
            </a:r>
            <a:r>
              <a:rPr lang="fi-FI" sz="1400" b="1" dirty="0"/>
              <a:t>%</a:t>
            </a:r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D7A38B8F-FC37-7542-47CC-138E8A3C2139}"/>
              </a:ext>
            </a:extLst>
          </p:cNvPr>
          <p:cNvSpPr/>
          <p:nvPr/>
        </p:nvSpPr>
        <p:spPr>
          <a:xfrm>
            <a:off x="841666" y="5304131"/>
            <a:ext cx="379141" cy="3791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EEAAAE86-B796-B2DB-450E-EB5E51B74F74}"/>
              </a:ext>
            </a:extLst>
          </p:cNvPr>
          <p:cNvCxnSpPr/>
          <p:nvPr/>
        </p:nvCxnSpPr>
        <p:spPr>
          <a:xfrm flipV="1">
            <a:off x="9210907" y="1271239"/>
            <a:ext cx="791737" cy="457200"/>
          </a:xfrm>
          <a:prstGeom prst="line">
            <a:avLst/>
          </a:prstGeom>
          <a:ln cap="rnd">
            <a:solidFill>
              <a:schemeClr val="accent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45">
            <a:extLst>
              <a:ext uri="{FF2B5EF4-FFF2-40B4-BE49-F238E27FC236}">
                <a16:creationId xmlns:a16="http://schemas.microsoft.com/office/drawing/2014/main" id="{52DBCAC4-499F-B7CE-56E7-FA7E3F8D9552}"/>
              </a:ext>
            </a:extLst>
          </p:cNvPr>
          <p:cNvCxnSpPr>
            <a:cxnSpLocks/>
          </p:cNvCxnSpPr>
          <p:nvPr/>
        </p:nvCxnSpPr>
        <p:spPr>
          <a:xfrm flipV="1">
            <a:off x="9142638" y="858644"/>
            <a:ext cx="0" cy="867316"/>
          </a:xfrm>
          <a:prstGeom prst="line">
            <a:avLst/>
          </a:prstGeom>
          <a:ln cap="rnd">
            <a:solidFill>
              <a:schemeClr val="accent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>
            <a:extLst>
              <a:ext uri="{FF2B5EF4-FFF2-40B4-BE49-F238E27FC236}">
                <a16:creationId xmlns:a16="http://schemas.microsoft.com/office/drawing/2014/main" id="{F77B6121-41B3-F61E-1C87-FD22099B5D20}"/>
              </a:ext>
            </a:extLst>
          </p:cNvPr>
          <p:cNvCxnSpPr>
            <a:cxnSpLocks/>
          </p:cNvCxnSpPr>
          <p:nvPr/>
        </p:nvCxnSpPr>
        <p:spPr>
          <a:xfrm flipH="1" flipV="1">
            <a:off x="8653346" y="1126273"/>
            <a:ext cx="394982" cy="600057"/>
          </a:xfrm>
          <a:prstGeom prst="line">
            <a:avLst/>
          </a:prstGeom>
          <a:ln cap="rnd">
            <a:solidFill>
              <a:schemeClr val="accent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E3A7DC83-EDF8-6073-0D21-417381846382}"/>
              </a:ext>
            </a:extLst>
          </p:cNvPr>
          <p:cNvCxnSpPr>
            <a:cxnSpLocks/>
          </p:cNvCxnSpPr>
          <p:nvPr/>
        </p:nvCxnSpPr>
        <p:spPr>
          <a:xfrm flipH="1" flipV="1">
            <a:off x="7616283" y="981307"/>
            <a:ext cx="1285365" cy="783948"/>
          </a:xfrm>
          <a:prstGeom prst="line">
            <a:avLst/>
          </a:prstGeom>
          <a:ln cap="rnd">
            <a:solidFill>
              <a:schemeClr val="accent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BFE53A5-A9D8-70A9-C92B-AD2E51CA2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7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655DDEF-B3D1-77AA-0B38-B2274E90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8662"/>
            <a:ext cx="10490364" cy="936625"/>
          </a:xfrm>
        </p:spPr>
        <p:txBody>
          <a:bodyPr/>
          <a:lstStyle/>
          <a:p>
            <a:pPr algn="ctr"/>
            <a:r>
              <a:rPr lang="fi-FI" dirty="0"/>
              <a:t>Näin toimimme</a:t>
            </a:r>
          </a:p>
        </p:txBody>
      </p:sp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3FCB5C45-18CF-69BC-4E68-36B0D3C10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2554" y="4712920"/>
            <a:ext cx="10017398" cy="1088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i-FI" sz="1600" dirty="0"/>
              <a:t>Päättäjät ovat tiedeyhteisön jäseniä</a:t>
            </a:r>
            <a:br>
              <a:rPr lang="fi-FI" sz="1600" dirty="0"/>
            </a:br>
            <a:r>
              <a:rPr lang="fi-FI" sz="1600" dirty="0"/>
              <a:t>eli suomalaisia eri alojen arvostettuja professoreja tai tutkijoita. </a:t>
            </a:r>
            <a:br>
              <a:rPr lang="fi-FI" sz="1600" dirty="0"/>
            </a:br>
            <a:br>
              <a:rPr lang="fi-FI" sz="1600" dirty="0"/>
            </a:br>
            <a:r>
              <a:rPr lang="fi-FI" sz="1600" b="1" dirty="0"/>
              <a:t>Akatemian virkamiehet </a:t>
            </a:r>
            <a:r>
              <a:rPr lang="fi-FI" sz="1600" dirty="0"/>
              <a:t>eivät tee rahoituspäätöksiä.</a:t>
            </a:r>
          </a:p>
          <a:p>
            <a:pPr algn="ctr"/>
            <a:r>
              <a:rPr lang="fi-FI" sz="1600" b="1" dirty="0"/>
              <a:t>Poliittiset päättäjät </a:t>
            </a:r>
            <a:r>
              <a:rPr lang="fi-FI" sz="1600" dirty="0"/>
              <a:t>eivät osallistu arviointiin tai päätöksentekoon.</a:t>
            </a:r>
          </a:p>
          <a:p>
            <a:pPr algn="ctr"/>
            <a:endParaRPr lang="fi-FI" sz="1600" dirty="0"/>
          </a:p>
          <a:p>
            <a:pPr algn="ctr"/>
            <a:endParaRPr lang="fi-FI" sz="1600" dirty="0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EC9535D1-E4FA-9536-AB59-12512B68A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758" y="2333300"/>
            <a:ext cx="9995031" cy="1971812"/>
            <a:chOff x="1082564" y="3429000"/>
            <a:chExt cx="8077601" cy="1593543"/>
          </a:xfrm>
        </p:grpSpPr>
        <p:cxnSp>
          <p:nvCxnSpPr>
            <p:cNvPr id="5" name="Suora yhdysviiva 4">
              <a:extLst>
                <a:ext uri="{FF2B5EF4-FFF2-40B4-BE49-F238E27FC236}">
                  <a16:creationId xmlns:a16="http://schemas.microsoft.com/office/drawing/2014/main" id="{22D047EA-9194-BA7D-C5A5-EEF3B0510380}"/>
                </a:ext>
              </a:extLst>
            </p:cNvPr>
            <p:cNvCxnSpPr>
              <a:cxnSpLocks/>
            </p:cNvCxnSpPr>
            <p:nvPr/>
          </p:nvCxnSpPr>
          <p:spPr>
            <a:xfrm>
              <a:off x="1926261" y="3714160"/>
              <a:ext cx="7200000" cy="0"/>
            </a:xfrm>
            <a:prstGeom prst="line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6F1E079-0CC4-D893-6D09-C06BCD44350B}"/>
                </a:ext>
              </a:extLst>
            </p:cNvPr>
            <p:cNvGrpSpPr/>
            <p:nvPr/>
          </p:nvGrpSpPr>
          <p:grpSpPr>
            <a:xfrm>
              <a:off x="1577471" y="3429000"/>
              <a:ext cx="565608" cy="565608"/>
              <a:chOff x="1545997" y="2863392"/>
              <a:chExt cx="565608" cy="565608"/>
            </a:xfrm>
          </p:grpSpPr>
          <p:sp>
            <p:nvSpPr>
              <p:cNvPr id="24" name="Ellipsi 23">
                <a:extLst>
                  <a:ext uri="{FF2B5EF4-FFF2-40B4-BE49-F238E27FC236}">
                    <a16:creationId xmlns:a16="http://schemas.microsoft.com/office/drawing/2014/main" id="{09002351-5CBF-7874-0B98-BAFEBA424ACA}"/>
                  </a:ext>
                </a:extLst>
              </p:cNvPr>
              <p:cNvSpPr/>
              <p:nvPr/>
            </p:nvSpPr>
            <p:spPr>
              <a:xfrm>
                <a:off x="1545997" y="2863392"/>
                <a:ext cx="565608" cy="5656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Tekstiruutu 24">
                <a:extLst>
                  <a:ext uri="{FF2B5EF4-FFF2-40B4-BE49-F238E27FC236}">
                    <a16:creationId xmlns:a16="http://schemas.microsoft.com/office/drawing/2014/main" id="{4B870E16-BEA0-0F78-9B53-BC8DC37E374B}"/>
                  </a:ext>
                </a:extLst>
              </p:cNvPr>
              <p:cNvSpPr txBox="1"/>
              <p:nvPr/>
            </p:nvSpPr>
            <p:spPr>
              <a:xfrm>
                <a:off x="1635551" y="2954635"/>
                <a:ext cx="386499" cy="37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2400" b="1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</p:grp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19882768-64FA-E46D-4833-013A3905C3E4}"/>
                </a:ext>
              </a:extLst>
            </p:cNvPr>
            <p:cNvGrpSpPr/>
            <p:nvPr/>
          </p:nvGrpSpPr>
          <p:grpSpPr>
            <a:xfrm>
              <a:off x="3205166" y="3429000"/>
              <a:ext cx="565608" cy="565608"/>
              <a:chOff x="1545997" y="2863392"/>
              <a:chExt cx="565608" cy="565608"/>
            </a:xfrm>
          </p:grpSpPr>
          <p:sp>
            <p:nvSpPr>
              <p:cNvPr id="22" name="Ellipsi 21">
                <a:extLst>
                  <a:ext uri="{FF2B5EF4-FFF2-40B4-BE49-F238E27FC236}">
                    <a16:creationId xmlns:a16="http://schemas.microsoft.com/office/drawing/2014/main" id="{61C6B2C6-F2A2-26CB-5E4A-23F1BB07020C}"/>
                  </a:ext>
                </a:extLst>
              </p:cNvPr>
              <p:cNvSpPr/>
              <p:nvPr/>
            </p:nvSpPr>
            <p:spPr>
              <a:xfrm>
                <a:off x="1545997" y="2863392"/>
                <a:ext cx="565608" cy="5656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Tekstiruutu 22">
                <a:extLst>
                  <a:ext uri="{FF2B5EF4-FFF2-40B4-BE49-F238E27FC236}">
                    <a16:creationId xmlns:a16="http://schemas.microsoft.com/office/drawing/2014/main" id="{051ECE13-49A0-DD0B-368B-46E1FFF51440}"/>
                  </a:ext>
                </a:extLst>
              </p:cNvPr>
              <p:cNvSpPr txBox="1"/>
              <p:nvPr/>
            </p:nvSpPr>
            <p:spPr>
              <a:xfrm>
                <a:off x="1635551" y="2954635"/>
                <a:ext cx="386499" cy="37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2400" b="1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</p:grpSp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D3787181-CEBD-4F91-FD6C-9BEAE670B246}"/>
                </a:ext>
              </a:extLst>
            </p:cNvPr>
            <p:cNvGrpSpPr/>
            <p:nvPr/>
          </p:nvGrpSpPr>
          <p:grpSpPr>
            <a:xfrm>
              <a:off x="4832861" y="3429000"/>
              <a:ext cx="565608" cy="565608"/>
              <a:chOff x="1545997" y="2863392"/>
              <a:chExt cx="565608" cy="565608"/>
            </a:xfrm>
          </p:grpSpPr>
          <p:sp>
            <p:nvSpPr>
              <p:cNvPr id="20" name="Ellipsi 19">
                <a:extLst>
                  <a:ext uri="{FF2B5EF4-FFF2-40B4-BE49-F238E27FC236}">
                    <a16:creationId xmlns:a16="http://schemas.microsoft.com/office/drawing/2014/main" id="{80AB0CA1-17D7-0583-30C3-C4DB0533CB43}"/>
                  </a:ext>
                </a:extLst>
              </p:cNvPr>
              <p:cNvSpPr/>
              <p:nvPr/>
            </p:nvSpPr>
            <p:spPr>
              <a:xfrm>
                <a:off x="1545997" y="2863392"/>
                <a:ext cx="565608" cy="5656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1" name="Tekstiruutu 20">
                <a:extLst>
                  <a:ext uri="{FF2B5EF4-FFF2-40B4-BE49-F238E27FC236}">
                    <a16:creationId xmlns:a16="http://schemas.microsoft.com/office/drawing/2014/main" id="{FAF07566-E88A-2662-741F-253C3D01D819}"/>
                  </a:ext>
                </a:extLst>
              </p:cNvPr>
              <p:cNvSpPr txBox="1"/>
              <p:nvPr/>
            </p:nvSpPr>
            <p:spPr>
              <a:xfrm>
                <a:off x="1635551" y="2954635"/>
                <a:ext cx="386499" cy="37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2400" b="1" dirty="0">
                    <a:solidFill>
                      <a:schemeClr val="tx2"/>
                    </a:solidFill>
                  </a:rPr>
                  <a:t>3</a:t>
                </a:r>
              </a:p>
            </p:txBody>
          </p:sp>
        </p:grp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104D2894-B1F1-6ED4-E3D7-1AC1F48128F8}"/>
                </a:ext>
              </a:extLst>
            </p:cNvPr>
            <p:cNvSpPr txBox="1"/>
            <p:nvPr/>
          </p:nvSpPr>
          <p:spPr>
            <a:xfrm>
              <a:off x="1082564" y="4077357"/>
              <a:ext cx="1564850" cy="59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i="0" dirty="0">
                  <a:solidFill>
                    <a:schemeClr val="tx2"/>
                  </a:solidFill>
                  <a:effectLst/>
                </a:rPr>
                <a:t>Hakija jättää hakemuksen verkkoasiointiin</a:t>
              </a:r>
              <a:endParaRPr lang="fi-FI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868071DF-AE81-3825-454E-660421F30DB8}"/>
                </a:ext>
              </a:extLst>
            </p:cNvPr>
            <p:cNvSpPr txBox="1"/>
            <p:nvPr/>
          </p:nvSpPr>
          <p:spPr>
            <a:xfrm>
              <a:off x="2713401" y="4077357"/>
              <a:ext cx="1564850" cy="77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i="0" dirty="0">
                  <a:solidFill>
                    <a:schemeClr val="tx2"/>
                  </a:solidFill>
                  <a:effectLst/>
                </a:rPr>
                <a:t>Akatemian tiedeasiantuntijat käsittelevät hakemuksen</a:t>
              </a:r>
              <a:endParaRPr lang="fi-FI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B2D1BD3A-AA92-ED97-2841-B6C78884FC3D}"/>
                </a:ext>
              </a:extLst>
            </p:cNvPr>
            <p:cNvSpPr txBox="1"/>
            <p:nvPr/>
          </p:nvSpPr>
          <p:spPr>
            <a:xfrm>
              <a:off x="4239783" y="4077357"/>
              <a:ext cx="1751761" cy="77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i="0" dirty="0">
                  <a:solidFill>
                    <a:schemeClr val="tx2"/>
                  </a:solidFill>
                  <a:effectLst/>
                </a:rPr>
                <a:t>Kansainvälinen asiantuntijapaneeli antaa tieteellisen arvion hakemuksesta</a:t>
              </a:r>
              <a:endParaRPr lang="fi-FI" sz="14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A1E64BE4-911B-2408-5305-0E21C787C10A}"/>
                </a:ext>
              </a:extLst>
            </p:cNvPr>
            <p:cNvGrpSpPr/>
            <p:nvPr/>
          </p:nvGrpSpPr>
          <p:grpSpPr>
            <a:xfrm>
              <a:off x="6493879" y="3429000"/>
              <a:ext cx="565608" cy="565608"/>
              <a:chOff x="1575977" y="2863392"/>
              <a:chExt cx="565608" cy="565608"/>
            </a:xfrm>
          </p:grpSpPr>
          <p:sp>
            <p:nvSpPr>
              <p:cNvPr id="18" name="Ellipsi 17">
                <a:extLst>
                  <a:ext uri="{FF2B5EF4-FFF2-40B4-BE49-F238E27FC236}">
                    <a16:creationId xmlns:a16="http://schemas.microsoft.com/office/drawing/2014/main" id="{7EE88E9A-0EF6-C621-7891-70C4D018A7C7}"/>
                  </a:ext>
                </a:extLst>
              </p:cNvPr>
              <p:cNvSpPr/>
              <p:nvPr/>
            </p:nvSpPr>
            <p:spPr>
              <a:xfrm>
                <a:off x="1575977" y="2863392"/>
                <a:ext cx="565608" cy="5656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" name="Tekstiruutu 18">
                <a:extLst>
                  <a:ext uri="{FF2B5EF4-FFF2-40B4-BE49-F238E27FC236}">
                    <a16:creationId xmlns:a16="http://schemas.microsoft.com/office/drawing/2014/main" id="{51B8901A-B463-40DB-7F74-B28A82A2F54B}"/>
                  </a:ext>
                </a:extLst>
              </p:cNvPr>
              <p:cNvSpPr txBox="1"/>
              <p:nvPr/>
            </p:nvSpPr>
            <p:spPr>
              <a:xfrm>
                <a:off x="1656491" y="2954635"/>
                <a:ext cx="386499" cy="37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2400" b="1" dirty="0">
                    <a:solidFill>
                      <a:schemeClr val="tx2"/>
                    </a:solidFill>
                  </a:rPr>
                  <a:t>4</a:t>
                </a:r>
              </a:p>
            </p:txBody>
          </p:sp>
        </p:grpSp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5EECAFF3-7273-2354-8923-F7AEA711D62A}"/>
                </a:ext>
              </a:extLst>
            </p:cNvPr>
            <p:cNvGrpSpPr/>
            <p:nvPr/>
          </p:nvGrpSpPr>
          <p:grpSpPr>
            <a:xfrm>
              <a:off x="8094937" y="3429000"/>
              <a:ext cx="565608" cy="565608"/>
              <a:chOff x="1545997" y="2863392"/>
              <a:chExt cx="565608" cy="565608"/>
            </a:xfrm>
          </p:grpSpPr>
          <p:sp>
            <p:nvSpPr>
              <p:cNvPr id="16" name="Ellipsi 15">
                <a:extLst>
                  <a:ext uri="{FF2B5EF4-FFF2-40B4-BE49-F238E27FC236}">
                    <a16:creationId xmlns:a16="http://schemas.microsoft.com/office/drawing/2014/main" id="{B96BF213-8A8E-6D47-93FE-47EB60BDC2F7}"/>
                  </a:ext>
                </a:extLst>
              </p:cNvPr>
              <p:cNvSpPr/>
              <p:nvPr/>
            </p:nvSpPr>
            <p:spPr>
              <a:xfrm>
                <a:off x="1545997" y="2863392"/>
                <a:ext cx="565608" cy="5656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A4F9A2CE-EFE6-10D8-75F7-37D9E0A6265F}"/>
                  </a:ext>
                </a:extLst>
              </p:cNvPr>
              <p:cNvSpPr txBox="1"/>
              <p:nvPr/>
            </p:nvSpPr>
            <p:spPr>
              <a:xfrm>
                <a:off x="1635551" y="2954635"/>
                <a:ext cx="386499" cy="37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2400" b="1" dirty="0">
                    <a:solidFill>
                      <a:schemeClr val="tx2"/>
                    </a:solidFill>
                  </a:rPr>
                  <a:t>5</a:t>
                </a:r>
              </a:p>
            </p:txBody>
          </p:sp>
        </p:grp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63539B0B-4C7E-6CBB-9762-F1A146875BB2}"/>
                </a:ext>
              </a:extLst>
            </p:cNvPr>
            <p:cNvSpPr txBox="1"/>
            <p:nvPr/>
          </p:nvSpPr>
          <p:spPr>
            <a:xfrm>
              <a:off x="5872731" y="4077357"/>
              <a:ext cx="1818653" cy="945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i="0" dirty="0">
                  <a:solidFill>
                    <a:schemeClr val="tx2"/>
                  </a:solidFill>
                  <a:effectLst/>
                </a:rPr>
                <a:t>Luottamuselin tekee</a:t>
              </a:r>
              <a:r>
                <a:rPr lang="fi-FI" sz="1400" b="1" dirty="0">
                  <a:solidFill>
                    <a:schemeClr val="tx2"/>
                  </a:solidFill>
                </a:rPr>
                <a:t> </a:t>
              </a:r>
              <a:r>
                <a:rPr lang="fi-FI" sz="1400" b="1" i="0" dirty="0">
                  <a:solidFill>
                    <a:schemeClr val="tx2"/>
                  </a:solidFill>
                  <a:effectLst/>
                </a:rPr>
                <a:t>rahoituspäätöksen</a:t>
              </a:r>
              <a:br>
                <a:rPr lang="fi-FI" sz="1400" b="1" i="0" dirty="0">
                  <a:solidFill>
                    <a:schemeClr val="tx2"/>
                  </a:solidFill>
                  <a:effectLst/>
                </a:rPr>
              </a:br>
              <a:r>
                <a:rPr lang="fi-FI" sz="1400" b="1" i="0" dirty="0">
                  <a:solidFill>
                    <a:schemeClr val="tx2"/>
                  </a:solidFill>
                  <a:effectLst/>
                </a:rPr>
                <a:t>paneeliarvion ja </a:t>
              </a:r>
              <a:br>
                <a:rPr lang="fi-FI" sz="1400" b="1" i="0" dirty="0">
                  <a:solidFill>
                    <a:schemeClr val="tx2"/>
                  </a:solidFill>
                  <a:effectLst/>
                </a:rPr>
              </a:br>
              <a:r>
                <a:rPr lang="fi-FI" sz="1400" b="1" i="0" dirty="0">
                  <a:solidFill>
                    <a:schemeClr val="tx2"/>
                  </a:solidFill>
                  <a:effectLst/>
                </a:rPr>
                <a:t>tutkimuspoliittisten</a:t>
              </a:r>
            </a:p>
            <a:p>
              <a:pPr algn="ctr"/>
              <a:r>
                <a:rPr lang="fi-FI" sz="1400" b="1" dirty="0">
                  <a:solidFill>
                    <a:schemeClr val="tx2"/>
                  </a:solidFill>
                </a:rPr>
                <a:t>l</a:t>
              </a:r>
              <a:r>
                <a:rPr lang="fi-FI" sz="1400" b="1" i="0" dirty="0">
                  <a:solidFill>
                    <a:schemeClr val="tx2"/>
                  </a:solidFill>
                  <a:effectLst/>
                </a:rPr>
                <a:t>injausten perusteella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59FE4373-20CA-7C0D-602B-F46DDFDF5A8C}"/>
                </a:ext>
              </a:extLst>
            </p:cNvPr>
            <p:cNvSpPr txBox="1"/>
            <p:nvPr/>
          </p:nvSpPr>
          <p:spPr>
            <a:xfrm>
              <a:off x="7595315" y="4077357"/>
              <a:ext cx="1564850" cy="42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i="0" dirty="0">
                  <a:solidFill>
                    <a:schemeClr val="tx2"/>
                  </a:solidFill>
                  <a:effectLst/>
                </a:rPr>
                <a:t>Hanke </a:t>
              </a:r>
              <a:br>
                <a:rPr lang="fi-FI" sz="1400" b="1" i="0" dirty="0">
                  <a:solidFill>
                    <a:schemeClr val="tx2"/>
                  </a:solidFill>
                  <a:effectLst/>
                </a:rPr>
              </a:br>
              <a:r>
                <a:rPr lang="fi-FI" sz="1400" b="1" i="0" dirty="0">
                  <a:solidFill>
                    <a:schemeClr val="tx2"/>
                  </a:solidFill>
                  <a:effectLst/>
                </a:rPr>
                <a:t>käynnistyy</a:t>
              </a:r>
              <a:endParaRPr lang="fi-FI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20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96DEDF-9A89-0BD4-78C1-20AA894E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19" y="533717"/>
            <a:ext cx="11221544" cy="1084731"/>
          </a:xfrm>
        </p:spPr>
        <p:txBody>
          <a:bodyPr/>
          <a:lstStyle/>
          <a:p>
            <a:r>
              <a:rPr lang="fi-FI" sz="3600" dirty="0">
                <a:latin typeface="Avenir Next LT Pro" panose="020B0504020202020204" pitchFamily="34" charset="0"/>
              </a:rPr>
              <a:t>Akatemian rahoituksella avataan uusia väyliä korkealaatuiseen, vastuulliseen ja vaikuttavaan tutkimukseen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1B30C2-7649-A8A4-93F4-935B839E3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2285999"/>
            <a:ext cx="10749280" cy="4372689"/>
          </a:xfrm>
        </p:spPr>
        <p:txBody>
          <a:bodyPr>
            <a:normAutofit/>
          </a:bodyPr>
          <a:lstStyle/>
          <a:p>
            <a:r>
              <a:rPr lang="fi-FI" sz="2800" b="1" dirty="0">
                <a:latin typeface="Avenir Next LT Pro" panose="020B0504020202020204" pitchFamily="34" charset="0"/>
              </a:rPr>
              <a:t>Painopisteet: </a:t>
            </a:r>
            <a:r>
              <a:rPr lang="fi-FI" sz="2800" dirty="0">
                <a:latin typeface="Avenir Next LT Pro" panose="020B0504020202020204" pitchFamily="34" charset="0"/>
              </a:rPr>
              <a:t>Tasapainoinen ja vaikuttava, pitkäjänteinen ja riskinoton mahdollistava rahoituskokonaisuus.</a:t>
            </a:r>
          </a:p>
          <a:p>
            <a:r>
              <a:rPr lang="fi-FI" sz="2800" b="1" dirty="0">
                <a:latin typeface="Avenir Next LT Pro" panose="020B0504020202020204" pitchFamily="34" charset="0"/>
              </a:rPr>
              <a:t>Valinnat ja vahvuudet: </a:t>
            </a:r>
            <a:r>
              <a:rPr lang="fi-FI" sz="2800" dirty="0">
                <a:latin typeface="Avenir Next LT Pro" panose="020B0504020202020204" pitchFamily="34" charset="0"/>
              </a:rPr>
              <a:t>Rahoitamme kilpailun avulla tunnistettua korkealaatuista tutkimusta.</a:t>
            </a:r>
          </a:p>
          <a:p>
            <a:r>
              <a:rPr lang="fi-FI" sz="2800" b="1" dirty="0">
                <a:latin typeface="Avenir Next LT Pro" panose="020B0504020202020204" pitchFamily="34" charset="0"/>
              </a:rPr>
              <a:t>Vaikuttavuus syntyy osaamisesta: </a:t>
            </a:r>
            <a:r>
              <a:rPr lang="fi-FI" sz="2800" dirty="0">
                <a:latin typeface="Avenir Next LT Pro" panose="020B0504020202020204" pitchFamily="34" charset="0"/>
              </a:rPr>
              <a:t>Rahoituksemme mahdollistaa pitkäjänteisen ja kestävän o</a:t>
            </a:r>
            <a:r>
              <a:rPr lang="fi-FI" sz="2800" dirty="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saamispohjan Suomen TKI-järjestelmässä sekä tutkimuksen uudet alut.</a:t>
            </a:r>
          </a:p>
          <a:p>
            <a:pPr marL="0" indent="0">
              <a:buNone/>
            </a:pPr>
            <a:endParaRPr lang="fi-FI" sz="2800" b="1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013F1-FB5B-7CC5-0941-FD4261CEE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0077B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1.11.2024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srgbClr val="0077B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67D890-1488-75C5-7F02-2956AC48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0C4D5-721B-4CEA-85F8-7737A3483459}" type="slidenum">
              <a:rPr kumimoji="0" lang="fi-FI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9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BFE53A5-A9D8-70A9-C92B-AD2E51CA2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3ADB-A2F9-6343-BEDB-14E6435DDB54}" type="slidenum">
              <a:rPr lang="fi-FI" smtClean="0"/>
              <a:t>9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655DDEF-B3D1-77AA-0B38-B2274E90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Vaikuttavuus ilmenee kaikissa tieteen rooleissa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2B779455-5D21-C5CA-0898-D2E45E326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EDB5DF2-429E-F81B-4E70-25DE827F5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88ECF0B-E56D-CB15-F178-2A085F6DF8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sz="2000" dirty="0"/>
              <a:t>Vaikuttavuus tutkimustulosten kautta:</a:t>
            </a:r>
          </a:p>
          <a:p>
            <a:r>
              <a:rPr lang="fi-FI" sz="2000" b="1" dirty="0">
                <a:latin typeface="+mj-lt"/>
              </a:rPr>
              <a:t>Tulokset liikkuvat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74654BEC-377D-6253-83A1-D32F47975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E365F74-92F1-1C3A-C0B3-53C945D4C3D5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5134DB4C-8580-8308-2D7A-3664427F83DE}"/>
              </a:ext>
            </a:extLst>
          </p:cNvPr>
          <p:cNvSpPr txBox="1">
            <a:spLocks/>
          </p:cNvSpPr>
          <p:nvPr/>
        </p:nvSpPr>
        <p:spPr>
          <a:xfrm>
            <a:off x="1631504" y="3204766"/>
            <a:ext cx="5943967" cy="8328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Vaikuttavuus yhdessä tekemisen kautta:</a:t>
            </a:r>
          </a:p>
          <a:p>
            <a:r>
              <a:rPr lang="fi-FI" sz="2000" b="1" dirty="0">
                <a:latin typeface="+mj-lt"/>
              </a:rPr>
              <a:t>Ideat liikkuvat</a:t>
            </a:r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6DF59FA6-569A-5F20-C8C3-B954FA988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2" name="Tekstin paikkamerkki 21">
            <a:extLst>
              <a:ext uri="{FF2B5EF4-FFF2-40B4-BE49-F238E27FC236}">
                <a16:creationId xmlns:a16="http://schemas.microsoft.com/office/drawing/2014/main" id="{06992151-2373-E330-0ADF-C91126F9C17B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r>
              <a:rPr lang="fi-FI" dirty="0"/>
              <a:t>3</a:t>
            </a:r>
          </a:p>
        </p:txBody>
      </p:sp>
      <p:sp>
        <p:nvSpPr>
          <p:cNvPr id="26" name="Tekstin paikkamerkki 6">
            <a:extLst>
              <a:ext uri="{FF2B5EF4-FFF2-40B4-BE49-F238E27FC236}">
                <a16:creationId xmlns:a16="http://schemas.microsoft.com/office/drawing/2014/main" id="{5E965FBB-3DD4-CF96-A70A-1490F54A69A6}"/>
              </a:ext>
            </a:extLst>
          </p:cNvPr>
          <p:cNvSpPr txBox="1">
            <a:spLocks/>
          </p:cNvSpPr>
          <p:nvPr/>
        </p:nvSpPr>
        <p:spPr>
          <a:xfrm>
            <a:off x="1631504" y="4168330"/>
            <a:ext cx="5943967" cy="8328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Vaikuttavuus osaavien ihmisten kautta:</a:t>
            </a:r>
          </a:p>
          <a:p>
            <a:r>
              <a:rPr lang="fi-FI" sz="2000" b="1" dirty="0">
                <a:latin typeface="+mj-lt"/>
              </a:rPr>
              <a:t>Ihmiset liikkuvat</a:t>
            </a:r>
          </a:p>
        </p:txBody>
      </p:sp>
      <p:pic>
        <p:nvPicPr>
          <p:cNvPr id="30" name="Kuvan paikkamerkki 29">
            <a:extLst>
              <a:ext uri="{FF2B5EF4-FFF2-40B4-BE49-F238E27FC236}">
                <a16:creationId xmlns:a16="http://schemas.microsoft.com/office/drawing/2014/main" id="{E47AEBFE-07AD-FCEF-C837-F15B108C3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98296" y="0"/>
            <a:ext cx="4293704" cy="6857999"/>
          </a:xfrm>
        </p:spPr>
      </p:pic>
    </p:spTree>
    <p:extLst>
      <p:ext uri="{BB962C8B-B14F-4D97-AF65-F5344CB8AC3E}">
        <p14:creationId xmlns:p14="http://schemas.microsoft.com/office/powerpoint/2010/main" val="3613415429"/>
      </p:ext>
    </p:extLst>
  </p:cSld>
  <p:clrMapOvr>
    <a:masterClrMapping/>
  </p:clrMapOvr>
</p:sld>
</file>

<file path=ppt/theme/theme1.xml><?xml version="1.0" encoding="utf-8"?>
<a:theme xmlns:a="http://schemas.openxmlformats.org/drawingml/2006/main" name="Suomen Akatemia">
  <a:themeElements>
    <a:clrScheme name="Suomen Akatemia 4">
      <a:dk1>
        <a:srgbClr val="132C5F"/>
      </a:dk1>
      <a:lt1>
        <a:srgbClr val="FFFFFF"/>
      </a:lt1>
      <a:dk2>
        <a:srgbClr val="A63B74"/>
      </a:dk2>
      <a:lt2>
        <a:srgbClr val="F2F2F2"/>
      </a:lt2>
      <a:accent1>
        <a:srgbClr val="00599C"/>
      </a:accent1>
      <a:accent2>
        <a:srgbClr val="D3D969"/>
      </a:accent2>
      <a:accent3>
        <a:srgbClr val="078390"/>
      </a:accent3>
      <a:accent4>
        <a:srgbClr val="E5AB2A"/>
      </a:accent4>
      <a:accent5>
        <a:srgbClr val="50AADC"/>
      </a:accent5>
      <a:accent6>
        <a:srgbClr val="6F4185"/>
      </a:accent6>
      <a:hlink>
        <a:srgbClr val="00599C"/>
      </a:hlink>
      <a:folHlink>
        <a:srgbClr val="132C5F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1"/>
          </a:solidFill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>
            <a:solidFill>
              <a:srgbClr val="132D5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en Akatemia esityspohja 2025" id="{B98E61D2-A777-8B40-A89D-4BFE2E644152}" vid="{AC2BFD50-3122-F54D-8B4E-C8B4D2CFB7A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SA_FI esityspohja 2025 FI</Template>
  <TotalTime>395</TotalTime>
  <Words>1074</Words>
  <Application>Microsoft Office PowerPoint</Application>
  <PresentationFormat>Laajakuva</PresentationFormat>
  <Paragraphs>185</Paragraphs>
  <Slides>19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8" baseType="lpstr">
      <vt:lpstr>Aptos</vt:lpstr>
      <vt:lpstr>Arial</vt:lpstr>
      <vt:lpstr>Avenir Next LT Pro</vt:lpstr>
      <vt:lpstr>Avenir Next Medium</vt:lpstr>
      <vt:lpstr>Calibri</vt:lpstr>
      <vt:lpstr>Source Sans Pro</vt:lpstr>
      <vt:lpstr>Times New Roman</vt:lpstr>
      <vt:lpstr>Wingdings</vt:lpstr>
      <vt:lpstr>Suomen Akatemia</vt:lpstr>
      <vt:lpstr>”Sosiaali- ja terveydenhuollon tutkimuksen kehittyminen ja rahoitus Suomen Akatemiassa”</vt:lpstr>
      <vt:lpstr>Akatemian rahoitustoiminta </vt:lpstr>
      <vt:lpstr>Kenelle  myönnämme rahoitusta</vt:lpstr>
      <vt:lpstr>Kipinä, Ahjo ja Käänne  – uusi tapa jäsentää rahoituskokonaisuuttamme</vt:lpstr>
      <vt:lpstr>Monipuolinen  ja monialainen rahoituskokonaisuus </vt:lpstr>
      <vt:lpstr>Rahoituspäätökset organisaatioittain 2024</vt:lpstr>
      <vt:lpstr>Näin toimimme</vt:lpstr>
      <vt:lpstr>Akatemian rahoituksella avataan uusia väyliä korkealaatuiseen, vastuulliseen ja vaikuttavaan tutkimukseen</vt:lpstr>
      <vt:lpstr>Vaikuttavuus ilmenee kaikissa tieteen rooleissa</vt:lpstr>
      <vt:lpstr>Rahoitetun tutkimuksen vaikuttavuuden seuranta, rahoittaja-/tiedepoliittinen taso</vt:lpstr>
      <vt:lpstr>Rahoitetun tutkimuksen vaikuttavuuden seuranta, rahoitusinstrumenttien taso</vt:lpstr>
      <vt:lpstr>Mitä seurataan rahoitetussa tutkimuksessa, esimerkkejä</vt:lpstr>
      <vt:lpstr>Mitä uutta Akatemiassa? Esimerkkinä kaksi  uutta vuoden 2025 hakua</vt:lpstr>
      <vt:lpstr>Hyvinvointialueiden T&amp;K-toiminnan ja –yhteistyön vahvistamisen haku</vt:lpstr>
      <vt:lpstr>Yhteistyön varmistaminen: konsortiot</vt:lpstr>
      <vt:lpstr>Arviointi </vt:lpstr>
      <vt:lpstr>Yhteistyöstä vaikuttavuuteen</vt:lpstr>
      <vt:lpstr>Kiitos!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Marjavaara Sanna (SA)</dc:creator>
  <cp:lastModifiedBy>Marjavaara Sanna (SA)</cp:lastModifiedBy>
  <cp:revision>4</cp:revision>
  <dcterms:created xsi:type="dcterms:W3CDTF">2025-08-21T12:34:52Z</dcterms:created>
  <dcterms:modified xsi:type="dcterms:W3CDTF">2025-08-21T19:14:12Z</dcterms:modified>
</cp:coreProperties>
</file>