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1" r:id="rId1"/>
  </p:sldMasterIdLst>
  <p:notesMasterIdLst>
    <p:notesMasterId r:id="rId17"/>
  </p:notesMasterIdLst>
  <p:handoutMasterIdLst>
    <p:handoutMasterId r:id="rId18"/>
  </p:handoutMasterIdLst>
  <p:sldIdLst>
    <p:sldId id="1922" r:id="rId2"/>
    <p:sldId id="1938" r:id="rId3"/>
    <p:sldId id="1923" r:id="rId4"/>
    <p:sldId id="1929" r:id="rId5"/>
    <p:sldId id="1932" r:id="rId6"/>
    <p:sldId id="1936" r:id="rId7"/>
    <p:sldId id="1924" r:id="rId8"/>
    <p:sldId id="1934" r:id="rId9"/>
    <p:sldId id="1937" r:id="rId10"/>
    <p:sldId id="1927" r:id="rId11"/>
    <p:sldId id="1926" r:id="rId12"/>
    <p:sldId id="1933" r:id="rId13"/>
    <p:sldId id="1928" r:id="rId14"/>
    <p:sldId id="1931" r:id="rId15"/>
    <p:sldId id="1925" r:id="rId16"/>
  </p:sldIdLst>
  <p:sldSz cx="12192000" cy="6858000"/>
  <p:notesSz cx="6858000" cy="9144000"/>
  <p:custDataLst>
    <p:tags r:id="rId19"/>
  </p:custDataLst>
  <p:defaultTex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9A"/>
    <a:srgbClr val="FCD116"/>
    <a:srgbClr val="3A75C4"/>
    <a:srgbClr val="00BD9D"/>
    <a:srgbClr val="009E60"/>
    <a:srgbClr val="5BBF21"/>
    <a:srgbClr val="000000"/>
    <a:srgbClr val="FFFFFF"/>
    <a:srgbClr val="868686"/>
    <a:srgbClr val="FCA31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67" autoAdjust="0"/>
  </p:normalViewPr>
  <p:slideViewPr>
    <p:cSldViewPr>
      <p:cViewPr varScale="1">
        <p:scale>
          <a:sx n="103" d="100"/>
          <a:sy n="103" d="100"/>
        </p:scale>
        <p:origin x="840" y="66"/>
      </p:cViewPr>
      <p:guideLst>
        <p:guide orient="horz" pos="2160"/>
        <p:guide pos="3840"/>
      </p:guideLst>
    </p:cSldViewPr>
  </p:slideViewPr>
  <p:notesTextViewPr>
    <p:cViewPr>
      <p:scale>
        <a:sx n="3" d="2"/>
        <a:sy n="3" d="2"/>
      </p:scale>
      <p:origin x="0" y="0"/>
    </p:cViewPr>
  </p:notesTextViewPr>
  <p:sorterViewPr>
    <p:cViewPr>
      <p:scale>
        <a:sx n="201" d="100"/>
        <a:sy n="201"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800" smtClean="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800" smtClean="0"/>
            </a:lvl1pPr>
          </a:lstStyle>
          <a:p>
            <a:pPr>
              <a:defRPr/>
            </a:pPr>
            <a:fld id="{86D4800B-8753-3B4F-97ED-321E73BD7EDB}" type="datetimeFigureOut">
              <a:rPr lang="fi-FI"/>
              <a:pPr>
                <a:defRPr/>
              </a:pPr>
              <a:t>22.8.2025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800" smtClean="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pPr>
              <a:defRPr/>
            </a:pPr>
            <a:fld id="{2AEE3D99-5224-E842-A8E5-E1EB0FE63541}" type="slidenum">
              <a:rPr lang="en-GB"/>
              <a:pPr>
                <a:defRPr/>
              </a:pPr>
              <a:t>‹#›</a:t>
            </a:fld>
            <a:endParaRPr lang="en-GB"/>
          </a:p>
        </p:txBody>
      </p:sp>
    </p:spTree>
    <p:extLst>
      <p:ext uri="{BB962C8B-B14F-4D97-AF65-F5344CB8AC3E}">
        <p14:creationId xmlns:p14="http://schemas.microsoft.com/office/powerpoint/2010/main" val="27558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8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800" smtClean="0"/>
            </a:lvl1pPr>
          </a:lstStyle>
          <a:p>
            <a:pPr>
              <a:defRPr/>
            </a:pPr>
            <a:fld id="{BD7201BD-9C11-AD45-9EF1-CE7B667A450D}" type="datetimeFigureOut">
              <a:rPr lang="fi-FI"/>
              <a:pPr>
                <a:defRPr/>
              </a:pPr>
              <a:t>22.8.2025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8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pPr>
              <a:defRPr/>
            </a:pPr>
            <a:fld id="{3405D274-9957-F14C-8EA2-7129B63473F4}" type="slidenum">
              <a:rPr lang="en-GB"/>
              <a:pPr>
                <a:defRPr/>
              </a:pPr>
              <a:t>‹#›</a:t>
            </a:fld>
            <a:endParaRPr lang="en-GB"/>
          </a:p>
        </p:txBody>
      </p:sp>
    </p:spTree>
    <p:extLst>
      <p:ext uri="{BB962C8B-B14F-4D97-AF65-F5344CB8AC3E}">
        <p14:creationId xmlns:p14="http://schemas.microsoft.com/office/powerpoint/2010/main" val="31222861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i-FI" b="0" i="0" dirty="0">
                <a:solidFill>
                  <a:srgbClr val="666666"/>
                </a:solidFill>
                <a:effectLst/>
                <a:latin typeface="Open Sans" panose="020B0606030504020204" pitchFamily="34" charset="0"/>
              </a:rPr>
              <a:t>Informaatiosta voidaan jalostaa edelleen tietoa, kun sitä yhdistellään muuhun informaatioon ja olemassa olevaan tietoon. Tämä jalostuminen mahdollistaa informaation muuttamisen toimintaohjeiksi.</a:t>
            </a:r>
          </a:p>
          <a:p>
            <a:pPr algn="l"/>
            <a:r>
              <a:rPr lang="fi-FI" b="0" i="0" dirty="0">
                <a:solidFill>
                  <a:srgbClr val="666666"/>
                </a:solidFill>
                <a:effectLst/>
                <a:latin typeface="Open Sans" panose="020B0606030504020204" pitchFamily="34" charset="0"/>
              </a:rPr>
              <a:t>Muutos tiedosta viisaudeksi ei ole yksiselitteinen, mutta vähimmilläänkin sen saavuttaminen vaatii kokonaisvaltaista ymmärrystä toiminnan perusteista ja siihen vaikuttavista mekanismeista. Se edellyttää oleellisen erottamista epäoleellisesta, sekä koko toiminnan ja ajatteluketjun kriittistä tarkastelua ja taustalla vaikuttavien arvojen tunnistamista. Uusi tieto ja informaatio yhdistyy vanhaan tietoon, kokemuksiin ja intuitioon. Tiedon tasojen välillä liikkuminen ei ole aina yksiselitteistä, ja DIKW-malli on vastaanottanut myös kritiikkiä</a:t>
            </a:r>
          </a:p>
          <a:p>
            <a:endParaRPr lang="fi-FI" dirty="0"/>
          </a:p>
          <a:p>
            <a:endParaRPr lang="fi-FI" dirty="0"/>
          </a:p>
        </p:txBody>
      </p:sp>
      <p:sp>
        <p:nvSpPr>
          <p:cNvPr id="4" name="Slide Number Placeholder 3"/>
          <p:cNvSpPr>
            <a:spLocks noGrp="1"/>
          </p:cNvSpPr>
          <p:nvPr>
            <p:ph type="sldNum" sz="quarter" idx="5"/>
          </p:nvPr>
        </p:nvSpPr>
        <p:spPr/>
        <p:txBody>
          <a:bodyPr/>
          <a:lstStyle/>
          <a:p>
            <a:pPr>
              <a:defRPr/>
            </a:pPr>
            <a:fld id="{3405D274-9957-F14C-8EA2-7129B63473F4}" type="slidenum">
              <a:rPr lang="en-GB" smtClean="0"/>
              <a:pPr>
                <a:defRPr/>
              </a:pPr>
              <a:t>4</a:t>
            </a:fld>
            <a:endParaRPr lang="en-GB"/>
          </a:p>
        </p:txBody>
      </p:sp>
    </p:spTree>
    <p:extLst>
      <p:ext uri="{BB962C8B-B14F-4D97-AF65-F5344CB8AC3E}">
        <p14:creationId xmlns:p14="http://schemas.microsoft.com/office/powerpoint/2010/main" val="124917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3405D274-9957-F14C-8EA2-7129B63473F4}" type="slidenum">
              <a:rPr lang="en-GB" smtClean="0"/>
              <a:pPr>
                <a:defRPr/>
              </a:pPr>
              <a:t>15</a:t>
            </a:fld>
            <a:endParaRPr lang="en-GB"/>
          </a:p>
        </p:txBody>
      </p:sp>
    </p:spTree>
    <p:extLst>
      <p:ext uri="{BB962C8B-B14F-4D97-AF65-F5344CB8AC3E}">
        <p14:creationId xmlns:p14="http://schemas.microsoft.com/office/powerpoint/2010/main" val="168074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67" y="255224"/>
            <a:ext cx="11514667" cy="5903052"/>
          </a:xfrm>
          <a:prstGeom prst="rect">
            <a:avLst/>
          </a:prstGeom>
        </p:spPr>
      </p:pic>
      <p:sp>
        <p:nvSpPr>
          <p:cNvPr id="11" name="Title Placeholder 1"/>
          <p:cNvSpPr>
            <a:spLocks noGrp="1"/>
          </p:cNvSpPr>
          <p:nvPr>
            <p:ph type="ctrTitle" hasCustomPrompt="1"/>
          </p:nvPr>
        </p:nvSpPr>
        <p:spPr>
          <a:xfrm>
            <a:off x="911424" y="2708920"/>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a:t>CLICK TO ADD TITLE</a:t>
            </a:r>
          </a:p>
        </p:txBody>
      </p:sp>
      <p:sp>
        <p:nvSpPr>
          <p:cNvPr id="13" name="Text Placeholder 2"/>
          <p:cNvSpPr>
            <a:spLocks noGrp="1"/>
          </p:cNvSpPr>
          <p:nvPr>
            <p:ph type="subTitle" idx="1" hasCustomPrompt="1"/>
          </p:nvPr>
        </p:nvSpPr>
        <p:spPr>
          <a:xfrm>
            <a:off x="914400" y="4267200"/>
            <a:ext cx="10363200" cy="1371600"/>
          </a:xfrm>
          <a:effectLst>
            <a:outerShdw blurRad="50800" dist="38100" dir="2700000" algn="tl" rotWithShape="0">
              <a:prstClr val="black">
                <a:alpha val="40000"/>
              </a:prstClr>
            </a:outerShdw>
          </a:effectLst>
        </p:spPr>
        <p:txBody>
          <a:bodyPr/>
          <a:lstStyle>
            <a:lvl1pPr algn="ctr">
              <a:lnSpc>
                <a:spcPct val="90000"/>
              </a:lnSpc>
              <a:spcAft>
                <a:spcPct val="0"/>
              </a:spcAft>
              <a:defRPr b="0">
                <a:solidFill>
                  <a:srgbClr val="FFFFFF"/>
                </a:solidFill>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6" name="Päivämäärän paikkamerkki 5"/>
          <p:cNvSpPr>
            <a:spLocks noGrp="1"/>
          </p:cNvSpPr>
          <p:nvPr>
            <p:ph type="dt" sz="half" idx="10"/>
          </p:nvPr>
        </p:nvSpPr>
        <p:spPr/>
        <p:txBody>
          <a:bodyPr/>
          <a:lstStyle/>
          <a:p>
            <a:pPr>
              <a:defRPr/>
            </a:pPr>
            <a:fld id="{69820555-55D0-4FAE-9AFB-81BBB54A2F80}" type="datetime1">
              <a:rPr lang="en-GB" smtClean="0"/>
              <a:t>22/08/2025</a:t>
            </a:fld>
            <a:endParaRPr lang="fi-FI" dirty="0"/>
          </a:p>
        </p:txBody>
      </p:sp>
      <p:sp>
        <p:nvSpPr>
          <p:cNvPr id="7" name="Alatunnisteen paikkamerkki 6"/>
          <p:cNvSpPr>
            <a:spLocks noGrp="1"/>
          </p:cNvSpPr>
          <p:nvPr>
            <p:ph type="ftr" sz="quarter" idx="11"/>
          </p:nvPr>
        </p:nvSpPr>
        <p:spPr/>
        <p:txBody>
          <a:bodyPr/>
          <a:lstStyle/>
          <a:p>
            <a:r>
              <a:rPr lang="fi-FI"/>
              <a:t>Presentation Name / Firstname Lastname</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white">
          <a:xfrm>
            <a:off x="347250" y="260248"/>
            <a:ext cx="2491200" cy="2334818"/>
            <a:chOff x="1311275" y="373063"/>
            <a:chExt cx="6524625" cy="6115050"/>
          </a:xfrm>
          <a:solidFill>
            <a:schemeClr val="bg1"/>
          </a:solidFill>
        </p:grpSpPr>
        <p:sp>
          <p:nvSpPr>
            <p:cNvPr id="14"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505777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119B7758-116C-4140-B6DB-C1147B26C5EC}" type="datetime1">
              <a:rPr lang="en-GB" smtClean="0"/>
              <a:t>22/08/2025</a:t>
            </a:fld>
            <a:endParaRPr lang="fi-FI" dirty="0"/>
          </a:p>
        </p:txBody>
      </p:sp>
      <p:sp>
        <p:nvSpPr>
          <p:cNvPr id="6" name="Alatunnisteen paikkamerkki 5"/>
          <p:cNvSpPr>
            <a:spLocks noGrp="1"/>
          </p:cNvSpPr>
          <p:nvPr>
            <p:ph type="ftr" sz="quarter" idx="11"/>
          </p:nvPr>
        </p:nvSpPr>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04132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B2629B-F049-4CC7-9E46-6F6661039B13}"/>
              </a:ext>
            </a:extLst>
          </p:cNvPr>
          <p:cNvGraphicFramePr>
            <a:graphicFrameLocks noChangeAspect="1"/>
          </p:cNvGraphicFramePr>
          <p:nvPr userDrawn="1">
            <p:custDataLst>
              <p:tags r:id="rId1"/>
            </p:custDataLst>
            <p:extLst>
              <p:ext uri="{D42A27DB-BD31-4B8C-83A1-F6EECF244321}">
                <p14:modId xmlns:p14="http://schemas.microsoft.com/office/powerpoint/2010/main" val="2494544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63" imgH="463" progId="TCLayout.ActiveDocument.1">
                  <p:embed/>
                </p:oleObj>
              </mc:Choice>
              <mc:Fallback>
                <p:oleObj name="think-cell Slide" r:id="rId4" imgW="463" imgH="463" progId="TCLayout.ActiveDocument.1">
                  <p:embed/>
                  <p:pic>
                    <p:nvPicPr>
                      <p:cNvPr id="8" name="Object 7" hidden="1">
                        <a:extLst>
                          <a:ext uri="{FF2B5EF4-FFF2-40B4-BE49-F238E27FC236}">
                            <a16:creationId xmlns:a16="http://schemas.microsoft.com/office/drawing/2014/main" id="{75B2629B-F049-4CC7-9E46-6F6661039B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51BB8DC-AFD2-410F-8D1C-F3EB77071D3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00"/>
              </a:lnSpc>
              <a:spcBef>
                <a:spcPct val="0"/>
              </a:spcBef>
              <a:spcAft>
                <a:spcPct val="0"/>
              </a:spcAft>
            </a:pPr>
            <a:endParaRPr lang="fi-FI" sz="2000" b="1" i="0" baseline="0" dirty="0">
              <a:latin typeface="Helvetica" panose="020B0604020202020204" pitchFamily="34" charset="0"/>
              <a:ea typeface="+mj-ea"/>
              <a:cs typeface="Arial" panose="020B0604020202020204" pitchFamily="34" charset="0"/>
              <a:sym typeface="Helvetica" panose="020B0604020202020204" pitchFamily="34" charset="0"/>
            </a:endParaRPr>
          </a:p>
        </p:txBody>
      </p:sp>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623888" y="331200"/>
            <a:ext cx="9720000" cy="574675"/>
          </a:xfrm>
        </p:spPr>
        <p:txBody>
          <a:bodyPr>
            <a:noAutofit/>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5" name="Footer Placeholder 4">
            <a:extLst>
              <a:ext uri="{FF2B5EF4-FFF2-40B4-BE49-F238E27FC236}">
                <a16:creationId xmlns:a16="http://schemas.microsoft.com/office/drawing/2014/main" id="{7BCD3842-AB1E-49EE-8946-FCC4947592F8}"/>
              </a:ext>
            </a:extLst>
          </p:cNvPr>
          <p:cNvSpPr>
            <a:spLocks noGrp="1"/>
          </p:cNvSpPr>
          <p:nvPr>
            <p:ph type="ftr" sz="quarter" idx="11"/>
          </p:nvPr>
        </p:nvSpPr>
        <p:spPr>
          <a:xfrm>
            <a:off x="10246722" y="6451200"/>
            <a:ext cx="1295978" cy="216000"/>
          </a:xfrm>
          <a:prstGeom prst="rect">
            <a:avLst/>
          </a:prstGeom>
        </p:spPr>
        <p:txBody>
          <a:bodyPr lIns="0" tIns="0" rIns="36000" bIns="0" anchor="b">
            <a:noAutofit/>
          </a:bodyPr>
          <a:lstStyle>
            <a:lvl1pPr algn="r">
              <a:defRPr sz="900">
                <a:solidFill>
                  <a:schemeClr val="accent1"/>
                </a:solidFill>
              </a:defRPr>
            </a:lvl1pPr>
          </a:lstStyle>
          <a:p>
            <a:endParaRPr lang="fi-FI" dirty="0"/>
          </a:p>
        </p:txBody>
      </p:sp>
      <p:cxnSp>
        <p:nvCxnSpPr>
          <p:cNvPr id="14" name="Straight Connector 13">
            <a:extLst>
              <a:ext uri="{FF2B5EF4-FFF2-40B4-BE49-F238E27FC236}">
                <a16:creationId xmlns:a16="http://schemas.microsoft.com/office/drawing/2014/main" id="{B542105A-AE19-47F0-B4F5-460C7E2485D6}"/>
              </a:ext>
            </a:extLst>
          </p:cNvPr>
          <p:cNvCxnSpPr/>
          <p:nvPr userDrawn="1"/>
        </p:nvCxnSpPr>
        <p:spPr>
          <a:xfrm>
            <a:off x="623888" y="1195200"/>
            <a:ext cx="109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9B25DD64-1ED3-49F6-9F3E-EB96B0D385CE}"/>
              </a:ext>
            </a:extLst>
          </p:cNvPr>
          <p:cNvSpPr>
            <a:spLocks noGrp="1"/>
          </p:cNvSpPr>
          <p:nvPr>
            <p:ph type="sldNum" sz="quarter" idx="12"/>
          </p:nvPr>
        </p:nvSpPr>
        <p:spPr>
          <a:xfrm>
            <a:off x="11566800" y="6451200"/>
            <a:ext cx="623888" cy="252000"/>
          </a:xfrm>
          <a:prstGeom prst="rect">
            <a:avLst/>
          </a:prstGeom>
        </p:spPr>
        <p:txBody>
          <a:bodyPr wrap="square" lIns="72000" tIns="0" rIns="0" bIns="0" anchor="b">
            <a:noAutofit/>
          </a:bodyPr>
          <a:lstStyle>
            <a:lvl1pPr algn="l">
              <a:defRPr sz="1800" b="1">
                <a:solidFill>
                  <a:schemeClr val="accent1"/>
                </a:solidFill>
              </a:defRPr>
            </a:lvl1pPr>
          </a:lstStyle>
          <a:p>
            <a:fld id="{85EE7C4E-0967-4336-9AB7-FA422F8F1201}" type="slidenum">
              <a:rPr lang="fi-FI" smtClean="0"/>
              <a:pPr/>
              <a:t>‹#›</a:t>
            </a:fld>
            <a:endParaRPr lang="fi-FI" dirty="0"/>
          </a:p>
        </p:txBody>
      </p:sp>
      <p:cxnSp>
        <p:nvCxnSpPr>
          <p:cNvPr id="18" name="Straight Connector 17">
            <a:extLst>
              <a:ext uri="{FF2B5EF4-FFF2-40B4-BE49-F238E27FC236}">
                <a16:creationId xmlns:a16="http://schemas.microsoft.com/office/drawing/2014/main" id="{EB8167AB-ED20-489F-8845-84FA2D8E55DA}"/>
              </a:ext>
            </a:extLst>
          </p:cNvPr>
          <p:cNvCxnSpPr>
            <a:cxnSpLocks/>
          </p:cNvCxnSpPr>
          <p:nvPr userDrawn="1"/>
        </p:nvCxnSpPr>
        <p:spPr>
          <a:xfrm flipH="1">
            <a:off x="11566800" y="6451200"/>
            <a:ext cx="1313" cy="21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623888" y="908050"/>
            <a:ext cx="10944000" cy="287338"/>
          </a:xfrm>
        </p:spPr>
        <p:txBody>
          <a:bodyPr vert="horz" lIns="0" tIns="0" rIns="0" bIns="36000" rtlCol="0" anchor="b">
            <a:noAutofit/>
          </a:bodyPr>
          <a:lstStyle>
            <a:lvl1pPr marL="0" indent="0">
              <a:spcBef>
                <a:spcPts val="0"/>
              </a:spcBef>
              <a:buNone/>
              <a:defRPr lang="en-US" sz="1600" dirty="0">
                <a:solidFill>
                  <a:schemeClr val="bg1">
                    <a:lumMod val="50000"/>
                  </a:schemeClr>
                </a:solidFill>
              </a:defRPr>
            </a:lvl1pPr>
          </a:lstStyle>
          <a:p>
            <a:pPr marL="108000" lvl="0" indent="-108000"/>
            <a:endParaRPr lang="fi-FI" dirty="0"/>
          </a:p>
        </p:txBody>
      </p:sp>
      <p:pic>
        <p:nvPicPr>
          <p:cNvPr id="4" name="Graphic 3">
            <a:extLst>
              <a:ext uri="{FF2B5EF4-FFF2-40B4-BE49-F238E27FC236}">
                <a16:creationId xmlns:a16="http://schemas.microsoft.com/office/drawing/2014/main" id="{116D89BE-7AC0-4079-BCBE-55475F5CF1D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67200" y="334800"/>
            <a:ext cx="1002305" cy="576000"/>
          </a:xfrm>
          <a:prstGeom prst="rect">
            <a:avLst/>
          </a:prstGeom>
        </p:spPr>
      </p:pic>
      <p:sp>
        <p:nvSpPr>
          <p:cNvPr id="9" name="Text Placeholder 8">
            <a:extLst>
              <a:ext uri="{FF2B5EF4-FFF2-40B4-BE49-F238E27FC236}">
                <a16:creationId xmlns:a16="http://schemas.microsoft.com/office/drawing/2014/main" id="{C0DF255F-86DE-40B5-BB20-A05D46ECE9B6}"/>
              </a:ext>
            </a:extLst>
          </p:cNvPr>
          <p:cNvSpPr>
            <a:spLocks noGrp="1"/>
          </p:cNvSpPr>
          <p:nvPr>
            <p:ph type="body" sz="quarter" idx="16"/>
          </p:nvPr>
        </p:nvSpPr>
        <p:spPr>
          <a:xfrm>
            <a:off x="623888" y="6235200"/>
            <a:ext cx="9504000" cy="431800"/>
          </a:xfrm>
        </p:spPr>
        <p:txBody>
          <a:bodyPr lIns="0" tIns="0" rIns="0" bIns="0" anchor="b"/>
          <a:lstStyle>
            <a:lvl1pPr marL="0" indent="0">
              <a:spcBef>
                <a:spcPts val="0"/>
              </a:spcBef>
              <a:spcAft>
                <a:spcPts val="0"/>
              </a:spcAft>
              <a:buNone/>
              <a:defRPr sz="800"/>
            </a:lvl1pPr>
            <a:lvl2pPr marL="108000" indent="0">
              <a:buNone/>
              <a:defRPr sz="800"/>
            </a:lvl2pPr>
            <a:lvl3pPr marL="180000" indent="0">
              <a:buNone/>
              <a:defRPr sz="800"/>
            </a:lvl3pPr>
            <a:lvl4pPr marL="180000" indent="0">
              <a:buNone/>
              <a:defRPr sz="800"/>
            </a:lvl4pPr>
            <a:lvl5pPr marL="180000" indent="0">
              <a:buNone/>
              <a:defRPr sz="800"/>
            </a:lvl5pPr>
          </a:lstStyle>
          <a:p>
            <a:pPr lvl="0"/>
            <a:endParaRPr lang="fi-FI" dirty="0"/>
          </a:p>
        </p:txBody>
      </p:sp>
    </p:spTree>
    <p:extLst>
      <p:ext uri="{BB962C8B-B14F-4D97-AF65-F5344CB8AC3E}">
        <p14:creationId xmlns:p14="http://schemas.microsoft.com/office/powerpoint/2010/main" val="181760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2">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2D0AB-A2EA-449D-9D83-24A1E5411C01}"/>
              </a:ext>
            </a:extLst>
          </p:cNvPr>
          <p:cNvGraphicFramePr>
            <a:graphicFrameLocks noChangeAspect="1"/>
          </p:cNvGraphicFramePr>
          <p:nvPr userDrawn="1">
            <p:custDataLst>
              <p:tags r:id="rId1"/>
            </p:custDataLst>
            <p:extLst>
              <p:ext uri="{D42A27DB-BD31-4B8C-83A1-F6EECF244321}">
                <p14:modId xmlns:p14="http://schemas.microsoft.com/office/powerpoint/2010/main" val="1228496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63" imgH="463" progId="TCLayout.ActiveDocument.1">
                  <p:embed/>
                </p:oleObj>
              </mc:Choice>
              <mc:Fallback>
                <p:oleObj name="think-cell Slide" r:id="rId4" imgW="463" imgH="463" progId="TCLayout.ActiveDocument.1">
                  <p:embed/>
                  <p:pic>
                    <p:nvPicPr>
                      <p:cNvPr id="8" name="Object 7" hidden="1">
                        <a:extLst>
                          <a:ext uri="{FF2B5EF4-FFF2-40B4-BE49-F238E27FC236}">
                            <a16:creationId xmlns:a16="http://schemas.microsoft.com/office/drawing/2014/main" id="{6B42D0AB-A2EA-449D-9D83-24A1E5411C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8EA4E81-D296-4BB4-B420-77B61119273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fi-FI" sz="28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DED22F7-FC5E-442C-9870-6F2014E77DE4}"/>
              </a:ext>
            </a:extLst>
          </p:cNvPr>
          <p:cNvSpPr>
            <a:spLocks noGrp="1"/>
          </p:cNvSpPr>
          <p:nvPr>
            <p:ph type="ctrTitle"/>
          </p:nvPr>
        </p:nvSpPr>
        <p:spPr>
          <a:xfrm>
            <a:off x="4512000" y="1414800"/>
            <a:ext cx="7056000" cy="2016000"/>
          </a:xfrm>
        </p:spPr>
        <p:txBody>
          <a:bodyPr vert="horz" lIns="0" tIns="0" rIns="0" bIns="72000" rtlCol="0" anchor="b">
            <a:noAutofit/>
          </a:bodyPr>
          <a:lstStyle>
            <a:lvl1pPr algn="r">
              <a:lnSpc>
                <a:spcPct val="100000"/>
              </a:lnSpc>
              <a:defRPr lang="en-US" sz="2800" dirty="0">
                <a:solidFill>
                  <a:schemeClr val="accent1"/>
                </a:solidFill>
              </a:defRPr>
            </a:lvl1pPr>
          </a:lstStyle>
          <a:p>
            <a:pPr lvl="0" algn="r"/>
            <a:endParaRPr lang="fi-FI" dirty="0"/>
          </a:p>
        </p:txBody>
      </p:sp>
      <p:sp>
        <p:nvSpPr>
          <p:cNvPr id="3" name="Subtitle 2">
            <a:extLst>
              <a:ext uri="{FF2B5EF4-FFF2-40B4-BE49-F238E27FC236}">
                <a16:creationId xmlns:a16="http://schemas.microsoft.com/office/drawing/2014/main" id="{807EEFD9-C817-45D5-AE43-2727387A3F44}"/>
              </a:ext>
            </a:extLst>
          </p:cNvPr>
          <p:cNvSpPr>
            <a:spLocks noGrp="1"/>
          </p:cNvSpPr>
          <p:nvPr>
            <p:ph type="subTitle" idx="1"/>
          </p:nvPr>
        </p:nvSpPr>
        <p:spPr>
          <a:xfrm>
            <a:off x="4512000" y="3571200"/>
            <a:ext cx="7056000" cy="719658"/>
          </a:xfrm>
        </p:spPr>
        <p:txBody>
          <a:bodyPr vert="horz" lIns="0" tIns="0" rIns="0" bIns="0" rtlCol="0" anchor="t">
            <a:noAutofit/>
          </a:bodyPr>
          <a:lstStyle>
            <a:lvl1pPr marL="0" indent="0" algn="r">
              <a:lnSpc>
                <a:spcPct val="100000"/>
              </a:lnSpc>
              <a:buNone/>
              <a:defRPr lang="en-US" sz="2400" b="0">
                <a:solidFill>
                  <a:schemeClr val="accent1"/>
                </a:solidFill>
                <a:ea typeface="+mj-ea"/>
              </a:defRPr>
            </a:lvl1pPr>
          </a:lstStyle>
          <a:p>
            <a:pPr marL="108000" lvl="0" indent="-108000" algn="r">
              <a:lnSpc>
                <a:spcPct val="90000"/>
              </a:lnSpc>
              <a:spcBef>
                <a:spcPct val="0"/>
              </a:spcBef>
            </a:pPr>
            <a:endParaRPr lang="fi-FI" dirty="0"/>
          </a:p>
        </p:txBody>
      </p:sp>
      <p:sp>
        <p:nvSpPr>
          <p:cNvPr id="15" name="Text Placeholder 14">
            <a:extLst>
              <a:ext uri="{FF2B5EF4-FFF2-40B4-BE49-F238E27FC236}">
                <a16:creationId xmlns:a16="http://schemas.microsoft.com/office/drawing/2014/main" id="{244A9706-2C49-4563-814D-D6F6F4FF07F5}"/>
              </a:ext>
            </a:extLst>
          </p:cNvPr>
          <p:cNvSpPr>
            <a:spLocks noGrp="1"/>
          </p:cNvSpPr>
          <p:nvPr>
            <p:ph type="body" sz="quarter" idx="10"/>
          </p:nvPr>
        </p:nvSpPr>
        <p:spPr>
          <a:xfrm>
            <a:off x="8904175" y="4435200"/>
            <a:ext cx="2663825" cy="504825"/>
          </a:xfrm>
        </p:spPr>
        <p:txBody>
          <a:bodyPr lIns="0" tIns="0" rIns="0" bIns="0" anchor="t">
            <a:noAutofit/>
          </a:bodyPr>
          <a:lstStyle>
            <a:lvl1pPr marL="0" indent="0" algn="r">
              <a:lnSpc>
                <a:spcPct val="100000"/>
              </a:lnSpc>
              <a:buFont typeface="Arial" panose="020B0604020202020204" pitchFamily="34" charset="0"/>
              <a:buNone/>
              <a:defRPr sz="2400">
                <a:solidFill>
                  <a:schemeClr val="accent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endParaRPr lang="fi-FI" dirty="0"/>
          </a:p>
        </p:txBody>
      </p:sp>
      <p:cxnSp>
        <p:nvCxnSpPr>
          <p:cNvPr id="16" name="Straight Connector 15">
            <a:extLst>
              <a:ext uri="{FF2B5EF4-FFF2-40B4-BE49-F238E27FC236}">
                <a16:creationId xmlns:a16="http://schemas.microsoft.com/office/drawing/2014/main" id="{8FA3C3BF-2820-4351-872A-6C123F75FA4E}"/>
              </a:ext>
            </a:extLst>
          </p:cNvPr>
          <p:cNvCxnSpPr/>
          <p:nvPr userDrawn="1"/>
        </p:nvCxnSpPr>
        <p:spPr>
          <a:xfrm flipH="1">
            <a:off x="4512000" y="3427200"/>
            <a:ext cx="705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EFF8793-50F1-4718-8BAC-78F6961156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00" y="5518800"/>
            <a:ext cx="1252881" cy="720000"/>
          </a:xfrm>
          <a:prstGeom prst="rect">
            <a:avLst/>
          </a:prstGeom>
        </p:spPr>
      </p:pic>
      <p:pic>
        <p:nvPicPr>
          <p:cNvPr id="4" name="Picture 3">
            <a:extLst>
              <a:ext uri="{FF2B5EF4-FFF2-40B4-BE49-F238E27FC236}">
                <a16:creationId xmlns:a16="http://schemas.microsoft.com/office/drawing/2014/main" id="{C1E56002-FF36-462D-ACCC-BAA8FAA359F4}"/>
              </a:ext>
            </a:extLst>
          </p:cNvPr>
          <p:cNvPicPr>
            <a:picLocks noChangeAspect="1"/>
          </p:cNvPicPr>
          <p:nvPr userDrawn="1"/>
        </p:nvPicPr>
        <p:blipFill>
          <a:blip r:embed="rId8"/>
          <a:stretch>
            <a:fillRect/>
          </a:stretch>
        </p:blipFill>
        <p:spPr>
          <a:xfrm>
            <a:off x="-6824" y="-6824"/>
            <a:ext cx="5998984" cy="5054022"/>
          </a:xfrm>
          <a:prstGeom prst="rect">
            <a:avLst/>
          </a:prstGeom>
        </p:spPr>
      </p:pic>
    </p:spTree>
    <p:extLst>
      <p:ext uri="{BB962C8B-B14F-4D97-AF65-F5344CB8AC3E}">
        <p14:creationId xmlns:p14="http://schemas.microsoft.com/office/powerpoint/2010/main" val="4110622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11EB21-5DAC-427D-9786-4F5941983BE6}"/>
              </a:ext>
            </a:extLst>
          </p:cNvPr>
          <p:cNvGraphicFramePr>
            <a:graphicFrameLocks noChangeAspect="1"/>
          </p:cNvGraphicFramePr>
          <p:nvPr userDrawn="1">
            <p:custDataLst>
              <p:tags r:id="rId1"/>
            </p:custDataLst>
            <p:extLst>
              <p:ext uri="{D42A27DB-BD31-4B8C-83A1-F6EECF244321}">
                <p14:modId xmlns:p14="http://schemas.microsoft.com/office/powerpoint/2010/main" val="1909184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63" imgH="463" progId="TCLayout.ActiveDocument.1">
                  <p:embed/>
                </p:oleObj>
              </mc:Choice>
              <mc:Fallback>
                <p:oleObj name="think-cell Slide" r:id="rId4" imgW="463" imgH="463" progId="TCLayout.ActiveDocument.1">
                  <p:embed/>
                  <p:pic>
                    <p:nvPicPr>
                      <p:cNvPr id="5" name="Object 4" hidden="1">
                        <a:extLst>
                          <a:ext uri="{FF2B5EF4-FFF2-40B4-BE49-F238E27FC236}">
                            <a16:creationId xmlns:a16="http://schemas.microsoft.com/office/drawing/2014/main" id="{1411EB21-5DAC-427D-9786-4F5941983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BD214435-2427-47DA-95EA-A7C8772F6D13}"/>
              </a:ext>
            </a:extLst>
          </p:cNvPr>
          <p:cNvSpPr/>
          <p:nvPr userDrawn="1">
            <p:custDataLst>
              <p:tags r:id="rId2"/>
            </p:custDataLst>
          </p:nvPr>
        </p:nvSpPr>
        <p:spPr>
          <a:xfrm>
            <a:off x="0" y="0"/>
            <a:ext cx="158750" cy="158750"/>
          </a:xfrm>
          <a:prstGeom prst="rect">
            <a:avLst/>
          </a:prstGeom>
          <a:solidFill>
            <a:schemeClr val="accent1"/>
          </a:solidFill>
        </p:spPr>
        <p:txBody>
          <a:bodyPr vert="horz" wrap="none" lIns="0" tIns="0" rIns="0" bIns="0" numCol="1" spcCol="0" rtlCol="0" anchor="ctr" anchorCtr="0">
            <a:noAutofit/>
          </a:bodyPr>
          <a:lstStyle/>
          <a:p>
            <a:pPr marL="0" lvl="0" indent="0" algn="ctr" eaLnBrk="1">
              <a:lnSpc>
                <a:spcPts val="2100"/>
              </a:lnSpc>
              <a:spcBef>
                <a:spcPct val="0"/>
              </a:spcBef>
              <a:spcAft>
                <a:spcPct val="0"/>
              </a:spcAft>
            </a:pPr>
            <a:endParaRPr lang="fi-FI" altLang="fi-FI" sz="2000" b="1" i="0" baseline="0" dirty="0">
              <a:solidFill>
                <a:schemeClr val="bg1"/>
              </a:solidFill>
              <a:latin typeface="Helvetica" panose="020B0604020202020204" pitchFamily="34" charset="0"/>
              <a:ea typeface="+mj-ea"/>
              <a:cs typeface="Arial" panose="020B0604020202020204" pitchFamily="34" charset="0"/>
              <a:sym typeface="Helvetica" panose="020B0604020202020204" pitchFamily="34" charset="0"/>
            </a:endParaRPr>
          </a:p>
        </p:txBody>
      </p:sp>
      <p:sp>
        <p:nvSpPr>
          <p:cNvPr id="2" name="Title 1"/>
          <p:cNvSpPr>
            <a:spLocks noGrp="1"/>
          </p:cNvSpPr>
          <p:nvPr>
            <p:ph type="title"/>
          </p:nvPr>
        </p:nvSpPr>
        <p:spPr>
          <a:xfrm>
            <a:off x="622800" y="333375"/>
            <a:ext cx="9720000" cy="576064"/>
          </a:xfrm>
        </p:spPr>
        <p:txBody>
          <a:bodyPr numCol="1"/>
          <a:lstStyle/>
          <a:p>
            <a:endParaRPr lang="fi-FI" altLang="fi-FI" dirty="0"/>
          </a:p>
        </p:txBody>
      </p:sp>
      <p:sp>
        <p:nvSpPr>
          <p:cNvPr id="3" name="Content Placeholder 2"/>
          <p:cNvSpPr>
            <a:spLocks noGrp="1"/>
          </p:cNvSpPr>
          <p:nvPr>
            <p:ph idx="1" hasCustomPrompt="1"/>
          </p:nvPr>
        </p:nvSpPr>
        <p:spPr>
          <a:xfrm>
            <a:off x="624000" y="1411200"/>
            <a:ext cx="10944000" cy="4824414"/>
          </a:xfrm>
          <a:prstGeom prst="rect">
            <a:avLst/>
          </a:prstGeom>
        </p:spPr>
        <p:txBody>
          <a:bodyPr lIns="36000" tIns="36000" rIns="36000" bIns="36000" numCol="1"/>
          <a:lstStyle>
            <a:lvl1pPr marL="108000" indent="-108000">
              <a:spcBef>
                <a:spcPts val="0"/>
              </a:spcBef>
              <a:spcAft>
                <a:spcPts val="300"/>
              </a:spcAft>
              <a:buFont typeface="Arial" panose="020B0604020202020204" pitchFamily="34" charset="0"/>
              <a:buChar char="•"/>
              <a:defRPr/>
            </a:lvl1pPr>
            <a:lvl2pPr marL="216000" indent="-108000">
              <a:spcBef>
                <a:spcPts val="0"/>
              </a:spcBef>
              <a:spcAft>
                <a:spcPts val="0"/>
              </a:spcAft>
              <a:buFont typeface="Helvetica" panose="020B0604020202020204" pitchFamily="34" charset="0"/>
              <a:buChar char="-"/>
              <a:defRPr/>
            </a:lvl2pPr>
            <a:lvl3pPr marL="324000" indent="-108000">
              <a:spcBef>
                <a:spcPts val="0"/>
              </a:spcBef>
              <a:spcAft>
                <a:spcPts val="0"/>
              </a:spcAft>
              <a:buFont typeface="Courier New" panose="02070309020205020404" pitchFamily="49" charset="0"/>
              <a:buChar char="o"/>
              <a:defRPr/>
            </a:lvl3pPr>
            <a:lvl4pPr marL="324000" indent="-108000">
              <a:spcBef>
                <a:spcPts val="0"/>
              </a:spcBef>
              <a:spcAft>
                <a:spcPts val="0"/>
              </a:spcAft>
              <a:buFont typeface="Courier New" panose="02070309020205020404" pitchFamily="49" charset="0"/>
              <a:buChar char="o"/>
              <a:defRPr/>
            </a:lvl4pPr>
            <a:lvl5pPr marL="324000" indent="-108000">
              <a:spcBef>
                <a:spcPts val="0"/>
              </a:spcBef>
              <a:spcAft>
                <a:spcPts val="0"/>
              </a:spcAft>
              <a:buFont typeface="Courier New" panose="02070309020205020404" pitchFamily="49" charset="0"/>
              <a:buChar char="o"/>
              <a:defRPr/>
            </a:lvl5pPr>
          </a:lstStyle>
          <a:p>
            <a:pPr lvl="0"/>
            <a:r>
              <a:rPr lang="fi-FI" altLang="fi-FI" dirty="0" err="1"/>
              <a:t>Click</a:t>
            </a:r>
            <a:r>
              <a:rPr lang="fi-FI" altLang="fi-FI" dirty="0"/>
              <a:t> to </a:t>
            </a:r>
            <a:r>
              <a:rPr lang="fi-FI" altLang="fi-FI" dirty="0" err="1"/>
              <a:t>edit</a:t>
            </a:r>
            <a:r>
              <a:rPr lang="fi-FI" altLang="fi-FI" dirty="0"/>
              <a:t> Master </a:t>
            </a:r>
            <a:r>
              <a:rPr lang="fi-FI" altLang="fi-FI" dirty="0" err="1"/>
              <a:t>text</a:t>
            </a:r>
            <a:r>
              <a:rPr lang="fi-FI" altLang="fi-FI" dirty="0"/>
              <a:t> </a:t>
            </a:r>
            <a:r>
              <a:rPr lang="fi-FI" altLang="fi-FI" dirty="0" err="1"/>
              <a:t>styles</a:t>
            </a:r>
            <a:endParaRPr lang="fi-FI" altLang="fi-FI" dirty="0"/>
          </a:p>
          <a:p>
            <a:pPr lvl="1"/>
            <a:r>
              <a:rPr lang="fi-FI" altLang="fi-FI" dirty="0"/>
              <a:t>Second </a:t>
            </a:r>
            <a:r>
              <a:rPr lang="fi-FI" altLang="fi-FI" dirty="0" err="1"/>
              <a:t>level</a:t>
            </a:r>
            <a:endParaRPr lang="fi-FI" altLang="fi-FI" dirty="0"/>
          </a:p>
          <a:p>
            <a:pPr lvl="2"/>
            <a:r>
              <a:rPr lang="fi-FI" altLang="fi-FI" dirty="0"/>
              <a:t>Third </a:t>
            </a:r>
            <a:r>
              <a:rPr lang="fi-FI" altLang="fi-FI" dirty="0" err="1"/>
              <a:t>level</a:t>
            </a:r>
            <a:endParaRPr lang="fi-FI" altLang="fi-FI" dirty="0"/>
          </a:p>
          <a:p>
            <a:pPr lvl="3"/>
            <a:r>
              <a:rPr lang="fi-FI" altLang="fi-FI" dirty="0" err="1"/>
              <a:t>Fourth</a:t>
            </a:r>
            <a:r>
              <a:rPr lang="fi-FI" altLang="fi-FI" dirty="0"/>
              <a:t> </a:t>
            </a:r>
            <a:r>
              <a:rPr lang="fi-FI" altLang="fi-FI" dirty="0" err="1"/>
              <a:t>level</a:t>
            </a:r>
            <a:endParaRPr lang="fi-FI" altLang="fi-FI" dirty="0"/>
          </a:p>
          <a:p>
            <a:pPr lvl="4"/>
            <a:r>
              <a:rPr lang="fi-FI" altLang="fi-FI" dirty="0" err="1"/>
              <a:t>Fifth</a:t>
            </a:r>
            <a:r>
              <a:rPr lang="fi-FI" altLang="fi-FI" dirty="0"/>
              <a:t> </a:t>
            </a:r>
            <a:r>
              <a:rPr lang="fi-FI" altLang="fi-FI" dirty="0" err="1"/>
              <a:t>level</a:t>
            </a:r>
            <a:endParaRPr lang="fi-FI" altLang="fi-FI" dirty="0"/>
          </a:p>
        </p:txBody>
      </p:sp>
      <p:sp>
        <p:nvSpPr>
          <p:cNvPr id="9" name="Text Placeholder 8"/>
          <p:cNvSpPr>
            <a:spLocks noGrp="1"/>
          </p:cNvSpPr>
          <p:nvPr>
            <p:ph type="body" sz="quarter" idx="13"/>
          </p:nvPr>
        </p:nvSpPr>
        <p:spPr>
          <a:xfrm>
            <a:off x="622800" y="908050"/>
            <a:ext cx="10944000" cy="287338"/>
          </a:xfrm>
          <a:prstGeom prst="rect">
            <a:avLst/>
          </a:prstGeom>
        </p:spPr>
        <p:txBody>
          <a:bodyPr lIns="0" tIns="0" rIns="0" bIns="36000" numCol="1" anchor="b" anchorCtr="0">
            <a:noAutofit/>
          </a:bodyPr>
          <a:lstStyle>
            <a:lvl1pPr marL="0" indent="0">
              <a:lnSpc>
                <a:spcPts val="2100"/>
              </a:lnSpc>
              <a:buFont typeface="Arial" panose="020B0604020202020204" pitchFamily="34" charset="0"/>
              <a:buNone/>
              <a:defRPr sz="1600">
                <a:solidFill>
                  <a:schemeClr val="bg1">
                    <a:lumMod val="50000"/>
                  </a:schemeClr>
                </a:solidFill>
              </a:defRPr>
            </a:lvl1pPr>
          </a:lstStyle>
          <a:p>
            <a:pPr lvl="0"/>
            <a:endParaRPr lang="fi-FI" altLang="fi-FI" dirty="0"/>
          </a:p>
        </p:txBody>
      </p:sp>
      <p:sp>
        <p:nvSpPr>
          <p:cNvPr id="11" name="Text Placeholder 10"/>
          <p:cNvSpPr>
            <a:spLocks noGrp="1"/>
          </p:cNvSpPr>
          <p:nvPr>
            <p:ph type="body" sz="quarter" idx="14"/>
          </p:nvPr>
        </p:nvSpPr>
        <p:spPr>
          <a:xfrm>
            <a:off x="622800" y="6235200"/>
            <a:ext cx="9504000" cy="432000"/>
          </a:xfrm>
          <a:prstGeom prst="rect">
            <a:avLst/>
          </a:prstGeom>
        </p:spPr>
        <p:txBody>
          <a:bodyPr vert="horz" lIns="0" tIns="0" rIns="0" bIns="0" numCol="1" rtlCol="0" anchor="b">
            <a:noAutofit/>
          </a:bodyPr>
          <a:lstStyle>
            <a:lvl1pPr marL="0" indent="0">
              <a:lnSpc>
                <a:spcPct val="100000"/>
              </a:lnSpc>
              <a:spcBef>
                <a:spcPts val="0"/>
              </a:spcBef>
              <a:spcAft>
                <a:spcPts val="0"/>
              </a:spcAft>
              <a:buFont typeface="Arial" panose="020B0604020202020204" pitchFamily="34" charset="0"/>
              <a:buNone/>
              <a:defRPr lang="en-US" sz="800" dirty="0">
                <a:solidFill>
                  <a:schemeClr val="tx1"/>
                </a:solidFill>
                <a:cs typeface="Arial" panose="020B0604020202020204" pitchFamily="34" charset="0"/>
              </a:defRPr>
            </a:lvl1pPr>
          </a:lstStyle>
          <a:p>
            <a:pPr marL="182563" lvl="0" indent="-182563">
              <a:spcBef>
                <a:spcPts val="0"/>
              </a:spcBef>
              <a:spcAft>
                <a:spcPts val="0"/>
              </a:spcAft>
              <a:buClr>
                <a:schemeClr val="accent1"/>
              </a:buClr>
              <a:buSzPct val="100000"/>
            </a:pPr>
            <a:endParaRPr lang="fi-FI" altLang="fi-FI" dirty="0"/>
          </a:p>
        </p:txBody>
      </p:sp>
      <p:sp>
        <p:nvSpPr>
          <p:cNvPr id="10" name="Footer Placeholder 4">
            <a:extLst>
              <a:ext uri="{FF2B5EF4-FFF2-40B4-BE49-F238E27FC236}">
                <a16:creationId xmlns:a16="http://schemas.microsoft.com/office/drawing/2014/main" id="{9F1D4F37-9281-451A-93D9-CEA4A05BAB31}"/>
              </a:ext>
            </a:extLst>
          </p:cNvPr>
          <p:cNvSpPr>
            <a:spLocks noGrp="1"/>
          </p:cNvSpPr>
          <p:nvPr>
            <p:ph type="ftr" sz="quarter" idx="11"/>
          </p:nvPr>
        </p:nvSpPr>
        <p:spPr>
          <a:xfrm>
            <a:off x="10246722" y="6451200"/>
            <a:ext cx="1295978" cy="216000"/>
          </a:xfrm>
          <a:prstGeom prst="rect">
            <a:avLst/>
          </a:prstGeom>
        </p:spPr>
        <p:txBody>
          <a:bodyPr lIns="0" tIns="0" rIns="36000" bIns="0" numCol="1" anchor="b">
            <a:noAutofit/>
          </a:bodyPr>
          <a:lstStyle>
            <a:lvl1pPr algn="r">
              <a:defRPr sz="900">
                <a:solidFill>
                  <a:schemeClr val="accent1"/>
                </a:solidFill>
              </a:defRPr>
            </a:lvl1pPr>
          </a:lstStyle>
          <a:p>
            <a:r>
              <a:rPr lang="fi-FI" altLang="fi-FI"/>
              <a:t>LUOTTAMUKSELLINEN</a:t>
            </a:r>
            <a:endParaRPr lang="fi-FI" altLang="fi-FI" dirty="0"/>
          </a:p>
        </p:txBody>
      </p:sp>
      <p:sp>
        <p:nvSpPr>
          <p:cNvPr id="12" name="Slide Number Placeholder 5">
            <a:extLst>
              <a:ext uri="{FF2B5EF4-FFF2-40B4-BE49-F238E27FC236}">
                <a16:creationId xmlns:a16="http://schemas.microsoft.com/office/drawing/2014/main" id="{9DD074F8-51AC-4F16-9783-E2F3BE4A3D38}"/>
              </a:ext>
            </a:extLst>
          </p:cNvPr>
          <p:cNvSpPr>
            <a:spLocks noGrp="1"/>
          </p:cNvSpPr>
          <p:nvPr>
            <p:ph type="sldNum" sz="quarter" idx="12"/>
          </p:nvPr>
        </p:nvSpPr>
        <p:spPr>
          <a:xfrm>
            <a:off x="11566800" y="6451200"/>
            <a:ext cx="623888" cy="252000"/>
          </a:xfrm>
          <a:prstGeom prst="rect">
            <a:avLst/>
          </a:prstGeom>
        </p:spPr>
        <p:txBody>
          <a:bodyPr wrap="square" lIns="72000" tIns="0" rIns="0" bIns="0" numCol="1" anchor="b">
            <a:noAutofit/>
          </a:bodyPr>
          <a:lstStyle>
            <a:lvl1pPr algn="l">
              <a:defRPr sz="1800" b="1">
                <a:solidFill>
                  <a:schemeClr val="accent1"/>
                </a:solidFill>
              </a:defRPr>
            </a:lvl1pPr>
          </a:lstStyle>
          <a:p>
            <a:fld id="{85EE7C4E-0967-4336-9AB7-FA422F8F1201}" type="slidenum">
              <a:rPr lang="fi-FI" altLang="fi-FI" smtClean="0"/>
              <a:pPr/>
              <a:t>‹#›</a:t>
            </a:fld>
            <a:endParaRPr lang="fi-FI" altLang="fi-FI" dirty="0"/>
          </a:p>
        </p:txBody>
      </p:sp>
      <p:cxnSp>
        <p:nvCxnSpPr>
          <p:cNvPr id="13" name="Straight Connector 12">
            <a:extLst>
              <a:ext uri="{FF2B5EF4-FFF2-40B4-BE49-F238E27FC236}">
                <a16:creationId xmlns:a16="http://schemas.microsoft.com/office/drawing/2014/main" id="{448168F9-747E-4768-A3BF-E92D2A84328D}"/>
              </a:ext>
            </a:extLst>
          </p:cNvPr>
          <p:cNvCxnSpPr>
            <a:cxnSpLocks/>
          </p:cNvCxnSpPr>
          <p:nvPr userDrawn="1"/>
        </p:nvCxnSpPr>
        <p:spPr>
          <a:xfrm flipH="1">
            <a:off x="11566800" y="6451200"/>
            <a:ext cx="1313" cy="21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51DEF2-83B1-4178-8A16-2EE726137529}"/>
              </a:ext>
            </a:extLst>
          </p:cNvPr>
          <p:cNvCxnSpPr/>
          <p:nvPr userDrawn="1"/>
        </p:nvCxnSpPr>
        <p:spPr>
          <a:xfrm>
            <a:off x="623888" y="1195200"/>
            <a:ext cx="109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E64E692F-66E9-4148-840C-7EFB1361E3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67200" y="334800"/>
            <a:ext cx="1002305" cy="576000"/>
          </a:xfrm>
          <a:prstGeom prst="rect">
            <a:avLst/>
          </a:prstGeom>
        </p:spPr>
      </p:pic>
    </p:spTree>
    <p:extLst>
      <p:ext uri="{BB962C8B-B14F-4D97-AF65-F5344CB8AC3E}">
        <p14:creationId xmlns:p14="http://schemas.microsoft.com/office/powerpoint/2010/main" val="99398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dirty="0"/>
          </a:p>
        </p:txBody>
      </p:sp>
      <p:sp>
        <p:nvSpPr>
          <p:cNvPr id="7" name="Tijdelijke aanduiding voor voettekst 4"/>
          <p:cNvSpPr>
            <a:spLocks noGrp="1"/>
          </p:cNvSpPr>
          <p:nvPr>
            <p:ph type="ftr" sz="quarter" idx="3"/>
          </p:nvPr>
        </p:nvSpPr>
        <p:spPr>
          <a:xfrm>
            <a:off x="635000" y="6221414"/>
            <a:ext cx="5003800" cy="322074"/>
          </a:xfrm>
          <a:prstGeom prst="rect">
            <a:avLst/>
          </a:prstGeom>
        </p:spPr>
        <p:txBody>
          <a:bodyPr vert="horz" lIns="91440" tIns="45720" rIns="91440" bIns="45720" rtlCol="0" anchor="b" anchorCtr="0"/>
          <a:lstStyle>
            <a:lvl1pPr algn="l">
              <a:defRPr sz="1049">
                <a:solidFill>
                  <a:schemeClr val="bg1">
                    <a:lumMod val="65000"/>
                  </a:schemeClr>
                </a:solidFill>
              </a:defRPr>
            </a:lvl1pPr>
          </a:lstStyle>
          <a:p>
            <a:r>
              <a:rPr lang="en-US"/>
              <a:t>1st May 2019 | BCG - Australian Value Based Health Care Study Tour </a:t>
            </a:r>
            <a:endParaRPr lang="nl-NL" dirty="0"/>
          </a:p>
        </p:txBody>
      </p:sp>
    </p:spTree>
    <p:extLst>
      <p:ext uri="{BB962C8B-B14F-4D97-AF65-F5344CB8AC3E}">
        <p14:creationId xmlns:p14="http://schemas.microsoft.com/office/powerpoint/2010/main" val="302288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B2629B-F049-4CC7-9E46-6F6661039B13}"/>
              </a:ext>
            </a:extLst>
          </p:cNvPr>
          <p:cNvGraphicFramePr>
            <a:graphicFrameLocks noChangeAspect="1"/>
          </p:cNvGraphicFramePr>
          <p:nvPr userDrawn="1">
            <p:custDataLst>
              <p:tags r:id="rId1"/>
            </p:custDataLst>
            <p:extLst>
              <p:ext uri="{D42A27DB-BD31-4B8C-83A1-F6EECF244321}">
                <p14:modId xmlns:p14="http://schemas.microsoft.com/office/powerpoint/2010/main" val="889137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63" imgH="463" progId="TCLayout.ActiveDocument.1">
                  <p:embed/>
                </p:oleObj>
              </mc:Choice>
              <mc:Fallback>
                <p:oleObj name="think-cell Slide" r:id="rId4" imgW="463" imgH="463" progId="TCLayout.ActiveDocument.1">
                  <p:embed/>
                  <p:pic>
                    <p:nvPicPr>
                      <p:cNvPr id="8" name="Object 7" hidden="1">
                        <a:extLst>
                          <a:ext uri="{FF2B5EF4-FFF2-40B4-BE49-F238E27FC236}">
                            <a16:creationId xmlns:a16="http://schemas.microsoft.com/office/drawing/2014/main" id="{75B2629B-F049-4CC7-9E46-6F6661039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hidden="1">
            <a:extLst>
              <a:ext uri="{FF2B5EF4-FFF2-40B4-BE49-F238E27FC236}">
                <a16:creationId xmlns:a16="http://schemas.microsoft.com/office/drawing/2014/main" id="{851BB8DC-AFD2-410F-8D1C-F3EB77071D3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2100"/>
              </a:lnSpc>
              <a:spcBef>
                <a:spcPct val="0"/>
              </a:spcBef>
              <a:spcAft>
                <a:spcPct val="0"/>
              </a:spcAft>
            </a:pPr>
            <a:endParaRPr lang="fi-FI" altLang="fi-FI" sz="2000" b="1" i="0" baseline="0" dirty="0">
              <a:latin typeface="Helvetica" panose="020B0604020202020204" pitchFamily="34" charset="0"/>
              <a:ea typeface="+mj-ea"/>
              <a:cs typeface="Arial" panose="020B0604020202020204" pitchFamily="34" charset="0"/>
              <a:sym typeface="Helvetica" panose="020B0604020202020204" pitchFamily="34" charset="0"/>
            </a:endParaRPr>
          </a:p>
        </p:txBody>
      </p:sp>
      <p:sp>
        <p:nvSpPr>
          <p:cNvPr id="2" name="Title 1">
            <a:extLst>
              <a:ext uri="{FF2B5EF4-FFF2-40B4-BE49-F238E27FC236}">
                <a16:creationId xmlns:a16="http://schemas.microsoft.com/office/drawing/2014/main" id="{2AD6CD4F-BCBF-455E-ABF2-7783814F3068}"/>
              </a:ext>
            </a:extLst>
          </p:cNvPr>
          <p:cNvSpPr>
            <a:spLocks noGrp="1"/>
          </p:cNvSpPr>
          <p:nvPr>
            <p:ph type="title"/>
          </p:nvPr>
        </p:nvSpPr>
        <p:spPr>
          <a:xfrm>
            <a:off x="623888" y="331200"/>
            <a:ext cx="9720000" cy="574675"/>
          </a:xfrm>
        </p:spPr>
        <p:txBody>
          <a:bodyPr numCol="1">
            <a:noAutofit/>
          </a:bodyPr>
          <a:lstStyle/>
          <a:p>
            <a:r>
              <a:rPr lang="fi-FI" altLang="fi-FI" dirty="0" err="1"/>
              <a:t>Click</a:t>
            </a:r>
            <a:r>
              <a:rPr lang="fi-FI" altLang="fi-FI" dirty="0"/>
              <a:t> to </a:t>
            </a:r>
            <a:r>
              <a:rPr lang="fi-FI" altLang="fi-FI" dirty="0" err="1"/>
              <a:t>edit</a:t>
            </a:r>
            <a:r>
              <a:rPr lang="fi-FI" altLang="fi-FI" dirty="0"/>
              <a:t> Master </a:t>
            </a:r>
            <a:r>
              <a:rPr lang="fi-FI" altLang="fi-FI" dirty="0" err="1"/>
              <a:t>title</a:t>
            </a:r>
            <a:r>
              <a:rPr lang="fi-FI" altLang="fi-FI" dirty="0"/>
              <a:t> </a:t>
            </a:r>
            <a:r>
              <a:rPr lang="fi-FI" altLang="fi-FI" dirty="0" err="1"/>
              <a:t>style</a:t>
            </a:r>
            <a:endParaRPr lang="fi-FI" altLang="fi-FI" dirty="0"/>
          </a:p>
        </p:txBody>
      </p:sp>
      <p:sp>
        <p:nvSpPr>
          <p:cNvPr id="5" name="Footer Placeholder 4">
            <a:extLst>
              <a:ext uri="{FF2B5EF4-FFF2-40B4-BE49-F238E27FC236}">
                <a16:creationId xmlns:a16="http://schemas.microsoft.com/office/drawing/2014/main" id="{7BCD3842-AB1E-49EE-8946-FCC4947592F8}"/>
              </a:ext>
            </a:extLst>
          </p:cNvPr>
          <p:cNvSpPr>
            <a:spLocks noGrp="1"/>
          </p:cNvSpPr>
          <p:nvPr>
            <p:ph type="ftr" sz="quarter" idx="11"/>
          </p:nvPr>
        </p:nvSpPr>
        <p:spPr>
          <a:xfrm>
            <a:off x="10246722" y="6451200"/>
            <a:ext cx="1295978" cy="216000"/>
          </a:xfrm>
          <a:prstGeom prst="rect">
            <a:avLst/>
          </a:prstGeom>
        </p:spPr>
        <p:txBody>
          <a:bodyPr lIns="0" tIns="0" rIns="36000" bIns="0" numCol="1" anchor="b">
            <a:noAutofit/>
          </a:bodyPr>
          <a:lstStyle>
            <a:lvl1pPr algn="r">
              <a:defRPr sz="900">
                <a:solidFill>
                  <a:schemeClr val="accent1"/>
                </a:solidFill>
              </a:defRPr>
            </a:lvl1pPr>
          </a:lstStyle>
          <a:p>
            <a:r>
              <a:rPr lang="fi-FI" altLang="fi-FI"/>
              <a:t>LUOTTAMUKSELLINEN</a:t>
            </a:r>
            <a:endParaRPr lang="fi-FI" altLang="fi-FI" dirty="0"/>
          </a:p>
        </p:txBody>
      </p:sp>
      <p:cxnSp>
        <p:nvCxnSpPr>
          <p:cNvPr id="14" name="Straight Connector 13">
            <a:extLst>
              <a:ext uri="{FF2B5EF4-FFF2-40B4-BE49-F238E27FC236}">
                <a16:creationId xmlns:a16="http://schemas.microsoft.com/office/drawing/2014/main" id="{B542105A-AE19-47F0-B4F5-460C7E2485D6}"/>
              </a:ext>
            </a:extLst>
          </p:cNvPr>
          <p:cNvCxnSpPr/>
          <p:nvPr userDrawn="1"/>
        </p:nvCxnSpPr>
        <p:spPr>
          <a:xfrm>
            <a:off x="623888" y="1195200"/>
            <a:ext cx="109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9B25DD64-1ED3-49F6-9F3E-EB96B0D385CE}"/>
              </a:ext>
            </a:extLst>
          </p:cNvPr>
          <p:cNvSpPr>
            <a:spLocks noGrp="1"/>
          </p:cNvSpPr>
          <p:nvPr>
            <p:ph type="sldNum" sz="quarter" idx="12"/>
          </p:nvPr>
        </p:nvSpPr>
        <p:spPr>
          <a:xfrm>
            <a:off x="11566800" y="6451200"/>
            <a:ext cx="623888" cy="252000"/>
          </a:xfrm>
          <a:prstGeom prst="rect">
            <a:avLst/>
          </a:prstGeom>
        </p:spPr>
        <p:txBody>
          <a:bodyPr wrap="square" lIns="72000" tIns="0" rIns="0" bIns="0" numCol="1" anchor="b">
            <a:noAutofit/>
          </a:bodyPr>
          <a:lstStyle>
            <a:lvl1pPr algn="l">
              <a:defRPr sz="1800" b="1">
                <a:solidFill>
                  <a:schemeClr val="accent1"/>
                </a:solidFill>
              </a:defRPr>
            </a:lvl1pPr>
          </a:lstStyle>
          <a:p>
            <a:fld id="{85EE7C4E-0967-4336-9AB7-FA422F8F1201}" type="slidenum">
              <a:rPr lang="fi-FI" altLang="fi-FI" smtClean="0"/>
              <a:pPr/>
              <a:t>‹#›</a:t>
            </a:fld>
            <a:endParaRPr lang="fi-FI" altLang="fi-FI" dirty="0"/>
          </a:p>
        </p:txBody>
      </p:sp>
      <p:cxnSp>
        <p:nvCxnSpPr>
          <p:cNvPr id="18" name="Straight Connector 17">
            <a:extLst>
              <a:ext uri="{FF2B5EF4-FFF2-40B4-BE49-F238E27FC236}">
                <a16:creationId xmlns:a16="http://schemas.microsoft.com/office/drawing/2014/main" id="{EB8167AB-ED20-489F-8845-84FA2D8E55DA}"/>
              </a:ext>
            </a:extLst>
          </p:cNvPr>
          <p:cNvCxnSpPr>
            <a:cxnSpLocks/>
          </p:cNvCxnSpPr>
          <p:nvPr userDrawn="1"/>
        </p:nvCxnSpPr>
        <p:spPr>
          <a:xfrm flipH="1">
            <a:off x="11566800" y="6451200"/>
            <a:ext cx="1313" cy="21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856AAA2-A340-428A-8ED6-F4FB4A58DEA5}"/>
              </a:ext>
            </a:extLst>
          </p:cNvPr>
          <p:cNvSpPr>
            <a:spLocks noGrp="1"/>
          </p:cNvSpPr>
          <p:nvPr>
            <p:ph type="body" sz="quarter" idx="13"/>
          </p:nvPr>
        </p:nvSpPr>
        <p:spPr>
          <a:xfrm>
            <a:off x="623888" y="908050"/>
            <a:ext cx="10944000" cy="287338"/>
          </a:xfrm>
        </p:spPr>
        <p:txBody>
          <a:bodyPr vert="horz" lIns="0" tIns="0" rIns="0" bIns="36000" numCol="1" rtlCol="0" anchor="b">
            <a:noAutofit/>
          </a:bodyPr>
          <a:lstStyle>
            <a:lvl1pPr marL="0" indent="0">
              <a:spcBef>
                <a:spcPts val="0"/>
              </a:spcBef>
              <a:buNone/>
              <a:defRPr lang="en-US" sz="1600" dirty="0">
                <a:solidFill>
                  <a:schemeClr val="bg1">
                    <a:lumMod val="50000"/>
                  </a:schemeClr>
                </a:solidFill>
              </a:defRPr>
            </a:lvl1pPr>
          </a:lstStyle>
          <a:p>
            <a:pPr marL="108000" lvl="0" indent="-108000"/>
            <a:endParaRPr lang="fi-FI" altLang="fi-FI" dirty="0"/>
          </a:p>
        </p:txBody>
      </p:sp>
      <p:pic>
        <p:nvPicPr>
          <p:cNvPr id="4" name="Graphic 3">
            <a:extLst>
              <a:ext uri="{FF2B5EF4-FFF2-40B4-BE49-F238E27FC236}">
                <a16:creationId xmlns:a16="http://schemas.microsoft.com/office/drawing/2014/main" id="{116D89BE-7AC0-4079-BCBE-55475F5CF1D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67200" y="334800"/>
            <a:ext cx="1002305" cy="576000"/>
          </a:xfrm>
          <a:prstGeom prst="rect">
            <a:avLst/>
          </a:prstGeom>
        </p:spPr>
      </p:pic>
      <p:sp>
        <p:nvSpPr>
          <p:cNvPr id="9" name="Text Placeholder 8">
            <a:extLst>
              <a:ext uri="{FF2B5EF4-FFF2-40B4-BE49-F238E27FC236}">
                <a16:creationId xmlns:a16="http://schemas.microsoft.com/office/drawing/2014/main" id="{DAB9258A-8F3D-43EA-B601-03B8DCCFE1BF}"/>
              </a:ext>
            </a:extLst>
          </p:cNvPr>
          <p:cNvSpPr>
            <a:spLocks noGrp="1"/>
          </p:cNvSpPr>
          <p:nvPr>
            <p:ph type="body" sz="quarter" idx="16"/>
          </p:nvPr>
        </p:nvSpPr>
        <p:spPr>
          <a:xfrm>
            <a:off x="624000" y="1411200"/>
            <a:ext cx="10944000" cy="4824000"/>
          </a:xfrm>
        </p:spPr>
        <p:txBody>
          <a:bodyPr numCol="1"/>
          <a:lstStyle>
            <a:lvl1pPr marL="180000" indent="-180000">
              <a:spcAft>
                <a:spcPts val="1000"/>
              </a:spcAft>
              <a:defRPr sz="1800"/>
            </a:lvl1pPr>
            <a:lvl2pPr marL="288000">
              <a:spcAft>
                <a:spcPts val="300"/>
              </a:spcAft>
              <a:defRPr sz="1600"/>
            </a:lvl2pPr>
            <a:lvl3pPr>
              <a:defRPr sz="1400"/>
            </a:lvl3pPr>
            <a:lvl4pPr>
              <a:defRPr sz="1400"/>
            </a:lvl4pPr>
          </a:lstStyle>
          <a:p>
            <a:pPr lvl="0"/>
            <a:r>
              <a:rPr lang="fi-FI" altLang="fi-FI" dirty="0" err="1"/>
              <a:t>Edit</a:t>
            </a:r>
            <a:r>
              <a:rPr lang="fi-FI" altLang="fi-FI" dirty="0"/>
              <a:t> Master </a:t>
            </a:r>
            <a:r>
              <a:rPr lang="fi-FI" altLang="fi-FI" dirty="0" err="1"/>
              <a:t>text</a:t>
            </a:r>
            <a:r>
              <a:rPr lang="fi-FI" altLang="fi-FI" dirty="0"/>
              <a:t> </a:t>
            </a:r>
            <a:r>
              <a:rPr lang="fi-FI" altLang="fi-FI" dirty="0" err="1"/>
              <a:t>styles</a:t>
            </a:r>
            <a:endParaRPr lang="fi-FI" altLang="fi-FI" dirty="0"/>
          </a:p>
          <a:p>
            <a:pPr lvl="1"/>
            <a:r>
              <a:rPr lang="fi-FI" altLang="fi-FI" dirty="0"/>
              <a:t>Second </a:t>
            </a:r>
            <a:r>
              <a:rPr lang="fi-FI" altLang="fi-FI" dirty="0" err="1"/>
              <a:t>level</a:t>
            </a:r>
            <a:endParaRPr lang="fi-FI" altLang="fi-FI" dirty="0"/>
          </a:p>
          <a:p>
            <a:pPr lvl="2"/>
            <a:r>
              <a:rPr lang="fi-FI" altLang="fi-FI" dirty="0"/>
              <a:t>Third </a:t>
            </a:r>
            <a:r>
              <a:rPr lang="fi-FI" altLang="fi-FI" dirty="0" err="1"/>
              <a:t>level</a:t>
            </a:r>
            <a:endParaRPr lang="fi-FI" altLang="fi-FI" dirty="0"/>
          </a:p>
          <a:p>
            <a:pPr lvl="3"/>
            <a:r>
              <a:rPr lang="fi-FI" altLang="fi-FI" dirty="0" err="1"/>
              <a:t>Fourth</a:t>
            </a:r>
            <a:r>
              <a:rPr lang="fi-FI" altLang="fi-FI" dirty="0"/>
              <a:t> </a:t>
            </a:r>
            <a:r>
              <a:rPr lang="fi-FI" altLang="fi-FI" dirty="0" err="1"/>
              <a:t>level</a:t>
            </a:r>
            <a:endParaRPr lang="fi-FI" altLang="fi-FI" dirty="0"/>
          </a:p>
        </p:txBody>
      </p:sp>
      <p:sp>
        <p:nvSpPr>
          <p:cNvPr id="13" name="Text Placeholder 8">
            <a:extLst>
              <a:ext uri="{FF2B5EF4-FFF2-40B4-BE49-F238E27FC236}">
                <a16:creationId xmlns:a16="http://schemas.microsoft.com/office/drawing/2014/main" id="{1FB6572D-11BE-4C78-9C91-4081EEFD8C8A}"/>
              </a:ext>
            </a:extLst>
          </p:cNvPr>
          <p:cNvSpPr>
            <a:spLocks noGrp="1"/>
          </p:cNvSpPr>
          <p:nvPr>
            <p:ph type="body" sz="quarter" idx="17"/>
          </p:nvPr>
        </p:nvSpPr>
        <p:spPr>
          <a:xfrm>
            <a:off x="623888" y="6235200"/>
            <a:ext cx="9504000" cy="431800"/>
          </a:xfrm>
        </p:spPr>
        <p:txBody>
          <a:bodyPr lIns="0" tIns="0" rIns="0" bIns="0" numCol="1" anchor="b"/>
          <a:lstStyle>
            <a:lvl1pPr marL="0" indent="0">
              <a:spcBef>
                <a:spcPts val="0"/>
              </a:spcBef>
              <a:spcAft>
                <a:spcPts val="0"/>
              </a:spcAft>
              <a:buNone/>
              <a:defRPr sz="800"/>
            </a:lvl1pPr>
            <a:lvl2pPr marL="108000" indent="0">
              <a:buNone/>
              <a:defRPr sz="800"/>
            </a:lvl2pPr>
            <a:lvl3pPr marL="180000" indent="0">
              <a:buNone/>
              <a:defRPr sz="800"/>
            </a:lvl3pPr>
            <a:lvl4pPr marL="180000" indent="0">
              <a:buNone/>
              <a:defRPr sz="800"/>
            </a:lvl4pPr>
            <a:lvl5pPr marL="180000" indent="0">
              <a:buNone/>
              <a:defRPr sz="800"/>
            </a:lvl5pPr>
          </a:lstStyle>
          <a:p>
            <a:pPr lvl="0"/>
            <a:endParaRPr lang="fi-FI" altLang="fi-FI" dirty="0"/>
          </a:p>
        </p:txBody>
      </p:sp>
    </p:spTree>
    <p:extLst>
      <p:ext uri="{BB962C8B-B14F-4D97-AF65-F5344CB8AC3E}">
        <p14:creationId xmlns:p14="http://schemas.microsoft.com/office/powerpoint/2010/main" val="378843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A139-E9F5-4F84-A834-D8A4208F6484}"/>
              </a:ext>
            </a:extLst>
          </p:cNvPr>
          <p:cNvSpPr>
            <a:spLocks noGrp="1"/>
          </p:cNvSpPr>
          <p:nvPr>
            <p:ph type="title"/>
          </p:nvPr>
        </p:nvSpPr>
        <p:spPr/>
        <p:txBody>
          <a:bodyPr/>
          <a:lstStyle>
            <a:lvl1pPr>
              <a:defRPr>
                <a:solidFill>
                  <a:srgbClr val="0D1DB2"/>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5E91DA13-B7F9-44F1-8895-864ECB190629}"/>
              </a:ext>
            </a:extLst>
          </p:cNvPr>
          <p:cNvSpPr>
            <a:spLocks noGrp="1"/>
          </p:cNvSpPr>
          <p:nvPr>
            <p:ph idx="1"/>
          </p:nvPr>
        </p:nvSpPr>
        <p:spPr/>
        <p:txBody>
          <a:bodyPr/>
          <a:lstStyle>
            <a:lvl1pPr>
              <a:buClr>
                <a:srgbClr val="00E5C4"/>
              </a:buClr>
              <a:defRPr>
                <a:solidFill>
                  <a:schemeClr val="tx1"/>
                </a:solidFill>
              </a:defRPr>
            </a:lvl1pPr>
            <a:lvl2pPr>
              <a:buClr>
                <a:srgbClr val="00E5C4"/>
              </a:buClr>
              <a:defRPr/>
            </a:lvl2pPr>
            <a:lvl3pPr>
              <a:buClr>
                <a:srgbClr val="00E5C4"/>
              </a:buClr>
              <a:defRPr/>
            </a:lvl3pPr>
            <a:lvl4pPr>
              <a:buClr>
                <a:srgbClr val="00E5C4"/>
              </a:buClr>
              <a:defRPr/>
            </a:lvl4pPr>
            <a:lvl5pPr>
              <a:buClr>
                <a:srgbClr val="00E5C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7D241276-C710-415B-80DC-BF74728E64C9}"/>
              </a:ext>
            </a:extLst>
          </p:cNvPr>
          <p:cNvSpPr>
            <a:spLocks noGrp="1"/>
          </p:cNvSpPr>
          <p:nvPr>
            <p:ph type="dt" sz="half" idx="10"/>
          </p:nvPr>
        </p:nvSpPr>
        <p:spPr/>
        <p:txBody>
          <a:bodyPr/>
          <a:lstStyle/>
          <a:p>
            <a:fld id="{04A3C794-F773-4478-A4F1-C457396200C1}" type="datetimeFigureOut">
              <a:rPr lang="fi-FI" smtClean="0"/>
              <a:t>22.8.2025</a:t>
            </a:fld>
            <a:endParaRPr lang="fi-FI"/>
          </a:p>
        </p:txBody>
      </p:sp>
      <p:sp>
        <p:nvSpPr>
          <p:cNvPr id="5" name="Footer Placeholder 4">
            <a:extLst>
              <a:ext uri="{FF2B5EF4-FFF2-40B4-BE49-F238E27FC236}">
                <a16:creationId xmlns:a16="http://schemas.microsoft.com/office/drawing/2014/main" id="{FDDB7E4C-E950-462B-A7CD-5A2D1CAEF53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Slide Number Placeholder 5">
            <a:extLst>
              <a:ext uri="{FF2B5EF4-FFF2-40B4-BE49-F238E27FC236}">
                <a16:creationId xmlns:a16="http://schemas.microsoft.com/office/drawing/2014/main" id="{74F1B7C8-E28C-424E-AB3F-0C9A31F24A41}"/>
              </a:ext>
            </a:extLst>
          </p:cNvPr>
          <p:cNvSpPr>
            <a:spLocks noGrp="1"/>
          </p:cNvSpPr>
          <p:nvPr>
            <p:ph type="sldNum" sz="quarter" idx="12"/>
          </p:nvPr>
        </p:nvSpPr>
        <p:spPr/>
        <p:txBody>
          <a:bodyPr/>
          <a:lstStyle/>
          <a:p>
            <a:fld id="{419A5884-4189-42A7-BC40-51C75C773DD1}" type="slidenum">
              <a:rPr lang="fi-FI" smtClean="0"/>
              <a:t>‹#›</a:t>
            </a:fld>
            <a:endParaRPr lang="fi-FI"/>
          </a:p>
        </p:txBody>
      </p:sp>
    </p:spTree>
    <p:extLst>
      <p:ext uri="{BB962C8B-B14F-4D97-AF65-F5344CB8AC3E}">
        <p14:creationId xmlns:p14="http://schemas.microsoft.com/office/powerpoint/2010/main" val="347763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gray">
          <a:xfrm>
            <a:off x="338667" y="254000"/>
            <a:ext cx="11514667" cy="5905500"/>
          </a:xfrm>
          <a:solidFill>
            <a:schemeClr val="tx1">
              <a:lumMod val="50000"/>
              <a:lumOff val="50000"/>
            </a:schemeClr>
          </a:solidFill>
        </p:spPr>
        <p:txBody>
          <a:bodyPr anchor="ctr"/>
          <a:lstStyle>
            <a:lvl1pPr algn="ctr">
              <a:defRPr b="0" i="0">
                <a:latin typeface="Gotham-Bold"/>
                <a:cs typeface="Gotham-Bold"/>
              </a:defRPr>
            </a:lvl1pPr>
          </a:lstStyle>
          <a:p>
            <a:r>
              <a:rPr lang="en-US" dirty="0"/>
              <a:t>Click icon to add picture</a:t>
            </a:r>
          </a:p>
        </p:txBody>
      </p:sp>
      <p:sp>
        <p:nvSpPr>
          <p:cNvPr id="20"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2" name="Päivämäärän paikkamerkki 1"/>
          <p:cNvSpPr>
            <a:spLocks noGrp="1"/>
          </p:cNvSpPr>
          <p:nvPr>
            <p:ph type="dt" sz="half" idx="14"/>
          </p:nvPr>
        </p:nvSpPr>
        <p:spPr/>
        <p:txBody>
          <a:bodyPr/>
          <a:lstStyle/>
          <a:p>
            <a:pPr>
              <a:defRPr/>
            </a:pPr>
            <a:fld id="{B1B021A1-6BD4-49A7-92E2-FC3E77E7D7D7}" type="datetime1">
              <a:rPr lang="en-GB" smtClean="0"/>
              <a:t>22/08/2025</a:t>
            </a:fld>
            <a:endParaRPr lang="fi-FI" dirty="0"/>
          </a:p>
        </p:txBody>
      </p:sp>
      <p:sp>
        <p:nvSpPr>
          <p:cNvPr id="3" name="Alatunnisteen paikkamerkki 2"/>
          <p:cNvSpPr>
            <a:spLocks noGrp="1"/>
          </p:cNvSpPr>
          <p:nvPr>
            <p:ph type="ftr" sz="quarter" idx="15"/>
          </p:nvPr>
        </p:nvSpPr>
        <p:spPr/>
        <p:txBody>
          <a:bodyPr/>
          <a:lstStyle/>
          <a:p>
            <a:r>
              <a:rPr lang="fi-FI"/>
              <a:t>Presentation Name / Firstname Lastname</a:t>
            </a:r>
            <a:endParaRPr lang="fi-FI" dirty="0"/>
          </a:p>
        </p:txBody>
      </p:sp>
      <p:sp>
        <p:nvSpPr>
          <p:cNvPr id="4" name="Dian numeron paikkamerkki 3"/>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white">
          <a:xfrm>
            <a:off x="347250" y="260248"/>
            <a:ext cx="2491200" cy="2334818"/>
            <a:chOff x="1311275" y="373063"/>
            <a:chExt cx="6524625" cy="6115050"/>
          </a:xfrm>
          <a:solidFill>
            <a:schemeClr val="bg1"/>
          </a:solidFill>
        </p:grpSpPr>
        <p:sp>
          <p:nvSpPr>
            <p:cNvPr id="13"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0319580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3">
    <p:spTree>
      <p:nvGrpSpPr>
        <p:cNvPr id="1" name=""/>
        <p:cNvGrpSpPr/>
        <p:nvPr/>
      </p:nvGrpSpPr>
      <p:grpSpPr>
        <a:xfrm>
          <a:off x="0" y="0"/>
          <a:ext cx="0" cy="0"/>
          <a:chOff x="0" y="0"/>
          <a:chExt cx="0" cy="0"/>
        </a:xfrm>
      </p:grpSpPr>
      <p:pic>
        <p:nvPicPr>
          <p:cNvPr id="25" name="Kuva 24"/>
          <p:cNvPicPr>
            <a:picLocks noChangeAspect="1"/>
          </p:cNvPicPr>
          <p:nvPr userDrawn="1"/>
        </p:nvPicPr>
        <p:blipFill rotWithShape="1">
          <a:blip r:embed="rId2" cstate="email">
            <a:extLst>
              <a:ext uri="{28A0092B-C50C-407E-A947-70E740481C1C}">
                <a14:useLocalDpi xmlns:a14="http://schemas.microsoft.com/office/drawing/2010/main" val="0"/>
              </a:ext>
            </a:extLst>
          </a:blip>
          <a:srcRect r="-6"/>
          <a:stretch/>
        </p:blipFill>
        <p:spPr bwMode="ltGray">
          <a:xfrm>
            <a:off x="338667" y="254000"/>
            <a:ext cx="11514667" cy="5905500"/>
          </a:xfrm>
          <a:prstGeom prst="rect">
            <a:avLst/>
          </a:prstGeom>
        </p:spPr>
      </p:pic>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13"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sp>
        <p:nvSpPr>
          <p:cNvPr id="2" name="Päivämäärän paikkamerkki 1"/>
          <p:cNvSpPr>
            <a:spLocks noGrp="1"/>
          </p:cNvSpPr>
          <p:nvPr>
            <p:ph type="dt" sz="half" idx="10"/>
          </p:nvPr>
        </p:nvSpPr>
        <p:spPr/>
        <p:txBody>
          <a:bodyPr/>
          <a:lstStyle/>
          <a:p>
            <a:pPr>
              <a:defRPr/>
            </a:pPr>
            <a:fld id="{8FC139DF-555F-4884-A52D-5104D268AD44}" type="datetime1">
              <a:rPr lang="en-GB" smtClean="0"/>
              <a:t>22/08/2025</a:t>
            </a:fld>
            <a:endParaRPr lang="fi-FI" dirty="0"/>
          </a:p>
        </p:txBody>
      </p:sp>
      <p:sp>
        <p:nvSpPr>
          <p:cNvPr id="6" name="Alatunnisteen paikkamerkki 5"/>
          <p:cNvSpPr>
            <a:spLocks noGrp="1"/>
          </p:cNvSpPr>
          <p:nvPr>
            <p:ph type="ftr" sz="quarter" idx="11"/>
          </p:nvPr>
        </p:nvSpPr>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black">
          <a:xfrm>
            <a:off x="347250" y="260248"/>
            <a:ext cx="2491200" cy="2334818"/>
            <a:chOff x="1311275" y="373063"/>
            <a:chExt cx="6524625" cy="6115050"/>
          </a:xfrm>
          <a:solidFill>
            <a:srgbClr val="00A39A"/>
          </a:solidFill>
        </p:grpSpPr>
        <p:sp>
          <p:nvSpPr>
            <p:cNvPr id="14"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050694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335360" y="716436"/>
            <a:ext cx="11521280" cy="1225803"/>
          </a:xfrm>
          <a:prstGeom prst="rect">
            <a:avLst/>
          </a:prstGeom>
          <a:noFill/>
          <a:ln w="9525">
            <a:noFill/>
            <a:miter lim="800000"/>
            <a:headEnd/>
            <a:tailEnd/>
          </a:ln>
        </p:spPr>
        <p:txBody>
          <a:bodyPr lIns="91440" tIns="45720" rIns="91440" bIns="45720" anchor="t" anchorCtr="0"/>
          <a:lstStyle>
            <a:lvl1pPr algn="ctr">
              <a:defRPr sz="4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335360" y="2204865"/>
            <a:ext cx="1152128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a:t>Click to add subtitle</a:t>
            </a:r>
          </a:p>
        </p:txBody>
      </p:sp>
      <p:sp>
        <p:nvSpPr>
          <p:cNvPr id="2" name="Päivämäärän paikkamerkki 1"/>
          <p:cNvSpPr>
            <a:spLocks noGrp="1"/>
          </p:cNvSpPr>
          <p:nvPr>
            <p:ph type="dt" sz="half" idx="10"/>
          </p:nvPr>
        </p:nvSpPr>
        <p:spPr/>
        <p:txBody>
          <a:bodyPr/>
          <a:lstStyle/>
          <a:p>
            <a:pPr>
              <a:defRPr/>
            </a:pPr>
            <a:fld id="{BF7FDA8B-5024-41F9-96BA-DE834CBA048A}" type="datetime1">
              <a:rPr lang="en-GB" smtClean="0"/>
              <a:t>22/08/2025</a:t>
            </a:fld>
            <a:endParaRPr lang="fi-FI" dirty="0"/>
          </a:p>
        </p:txBody>
      </p:sp>
      <p:sp>
        <p:nvSpPr>
          <p:cNvPr id="4" name="Alatunnisteen paikkamerkki 3"/>
          <p:cNvSpPr>
            <a:spLocks noGrp="1"/>
          </p:cNvSpPr>
          <p:nvPr>
            <p:ph type="ftr" sz="quarter" idx="11"/>
          </p:nvPr>
        </p:nvSpPr>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494457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bwMode="auto">
          <a:xfrm>
            <a:off x="772997" y="2204865"/>
            <a:ext cx="11029519"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4" name="Alatunnisteen paikkamerkki 3"/>
          <p:cNvSpPr>
            <a:spLocks noGrp="1"/>
          </p:cNvSpPr>
          <p:nvPr>
            <p:ph type="ftr" sz="quarter" idx="11"/>
          </p:nvPr>
        </p:nvSpPr>
        <p:spPr/>
        <p:txBody>
          <a:bodyPr/>
          <a:lstStyle/>
          <a:p>
            <a:r>
              <a:rPr lang="fi-FI"/>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7544444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asic 2">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bwMode="auto">
          <a:xfrm>
            <a:off x="774000" y="2204865"/>
            <a:ext cx="5280587"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1" name="Text Placeholder 2"/>
          <p:cNvSpPr>
            <a:spLocks noGrp="1"/>
          </p:cNvSpPr>
          <p:nvPr>
            <p:ph idx="13" hasCustomPrompt="1"/>
          </p:nvPr>
        </p:nvSpPr>
        <p:spPr bwMode="auto">
          <a:xfrm>
            <a:off x="6480043" y="2204865"/>
            <a:ext cx="5280587"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4"/>
          </p:nvPr>
        </p:nvSpPr>
        <p:spPr/>
        <p:txBody>
          <a:bodyPr/>
          <a:lstStyle/>
          <a:p>
            <a:pPr>
              <a:defRPr/>
            </a:pPr>
            <a:fld id="{86F0238F-2308-4A48-B2E1-00FCB2BFEC78}" type="datetime1">
              <a:rPr lang="en-GB" smtClean="0"/>
              <a:t>22/08/2025</a:t>
            </a:fld>
            <a:endParaRPr lang="fi-FI" dirty="0"/>
          </a:p>
        </p:txBody>
      </p:sp>
      <p:sp>
        <p:nvSpPr>
          <p:cNvPr id="4" name="Alatunnisteen paikkamerkki 3"/>
          <p:cNvSpPr>
            <a:spLocks noGrp="1"/>
          </p:cNvSpPr>
          <p:nvPr>
            <p:ph type="ftr" sz="quarter" idx="15"/>
          </p:nvPr>
        </p:nvSpPr>
        <p:spPr/>
        <p:txBody>
          <a:bodyPr/>
          <a:lstStyle/>
          <a:p>
            <a:r>
              <a:rPr lang="fi-FI"/>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651535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338667" y="255600"/>
            <a:ext cx="11514667" cy="5905500"/>
          </a:xfrm>
          <a:solidFill>
            <a:srgbClr val="7F7F7F"/>
          </a:solidFill>
        </p:spPr>
        <p:txBody>
          <a:bodyPr anchor="ctr"/>
          <a:lstStyle>
            <a:lvl1pPr algn="ctr">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4"/>
          </p:nvPr>
        </p:nvSpPr>
        <p:spPr/>
        <p:txBody>
          <a:bodyPr/>
          <a:lstStyle/>
          <a:p>
            <a:pPr>
              <a:defRPr/>
            </a:pPr>
            <a:fld id="{D785DCF2-BC03-4AAE-A835-57E4F208A97E}" type="datetime1">
              <a:rPr lang="en-GB" smtClean="0"/>
              <a:t>22/08/2025</a:t>
            </a:fld>
            <a:endParaRPr lang="fi-FI" dirty="0"/>
          </a:p>
        </p:txBody>
      </p:sp>
      <p:sp>
        <p:nvSpPr>
          <p:cNvPr id="6" name="Alatunnisteen paikkamerkki 5"/>
          <p:cNvSpPr>
            <a:spLocks noGrp="1"/>
          </p:cNvSpPr>
          <p:nvPr>
            <p:ph type="ftr" sz="quarter" idx="15"/>
          </p:nvPr>
        </p:nvSpPr>
        <p:spPr/>
        <p:txBody>
          <a:bodyPr/>
          <a:lstStyle/>
          <a:p>
            <a:r>
              <a:rPr lang="fi-FI"/>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
        <p:nvSpPr>
          <p:cNvPr id="15"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a:t>CLICK TO ADD TEXT</a:t>
            </a:r>
          </a:p>
        </p:txBody>
      </p:sp>
      <p:grpSp>
        <p:nvGrpSpPr>
          <p:cNvPr id="16" name="Ryhmä 15"/>
          <p:cNvGrpSpPr/>
          <p:nvPr userDrawn="1"/>
        </p:nvGrpSpPr>
        <p:grpSpPr bwMode="black">
          <a:xfrm>
            <a:off x="334478" y="255600"/>
            <a:ext cx="1397690" cy="1309952"/>
            <a:chOff x="1311275" y="373063"/>
            <a:chExt cx="6524625" cy="6115050"/>
          </a:xfrm>
          <a:solidFill>
            <a:srgbClr val="FFFFFF"/>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8"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9"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fi-FI"/>
            </a:p>
          </p:txBody>
        </p:sp>
      </p:grpSp>
    </p:spTree>
    <p:extLst>
      <p:ext uri="{BB962C8B-B14F-4D97-AF65-F5344CB8AC3E}">
        <p14:creationId xmlns:p14="http://schemas.microsoft.com/office/powerpoint/2010/main" val="28642946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864000" y="1988840"/>
            <a:ext cx="5813195" cy="864096"/>
          </a:xfrm>
          <a:prstGeom prst="rect">
            <a:avLst/>
          </a:prstGeom>
          <a:noFill/>
          <a:ln w="9525">
            <a:noFill/>
            <a:miter lim="800000"/>
            <a:headEnd/>
            <a:tailEnd/>
          </a:ln>
        </p:spPr>
        <p:txBody>
          <a:bodyPr lIns="91440" tIns="45720" rIns="91440" bIns="45720"/>
          <a:lstStyle>
            <a:lvl1pPr>
              <a:defRPr sz="3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763571" y="2996953"/>
            <a:ext cx="5908493"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2" name="Picture Placeholder 2"/>
          <p:cNvSpPr>
            <a:spLocks noGrp="1"/>
          </p:cNvSpPr>
          <p:nvPr>
            <p:ph type="pic" sz="quarter" idx="13" hasCustomPrompt="1"/>
          </p:nvPr>
        </p:nvSpPr>
        <p:spPr>
          <a:xfrm>
            <a:off x="6773333" y="254000"/>
            <a:ext cx="508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Gotham-Bold"/>
                <a:cs typeface="Gotham-Bold"/>
              </a:defRPr>
            </a:lvl1pPr>
          </a:lstStyle>
          <a:p>
            <a:r>
              <a:rPr lang="en-US" dirty="0"/>
              <a:t>Click icon to add picture</a:t>
            </a:r>
          </a:p>
        </p:txBody>
      </p:sp>
      <p:sp>
        <p:nvSpPr>
          <p:cNvPr id="2" name="Päivämäärän paikkamerkki 1"/>
          <p:cNvSpPr>
            <a:spLocks noGrp="1"/>
          </p:cNvSpPr>
          <p:nvPr>
            <p:ph type="dt" sz="half" idx="14"/>
          </p:nvPr>
        </p:nvSpPr>
        <p:spPr/>
        <p:txBody>
          <a:bodyPr/>
          <a:lstStyle/>
          <a:p>
            <a:pPr>
              <a:defRPr/>
            </a:pPr>
            <a:fld id="{130ACB8D-2E7A-48A7-A94B-030165EC4793}" type="datetime1">
              <a:rPr lang="en-GB" smtClean="0"/>
              <a:t>22/08/2025</a:t>
            </a:fld>
            <a:endParaRPr lang="fi-FI" dirty="0"/>
          </a:p>
        </p:txBody>
      </p:sp>
      <p:sp>
        <p:nvSpPr>
          <p:cNvPr id="6" name="Alatunnisteen paikkamerkki 5"/>
          <p:cNvSpPr>
            <a:spLocks noGrp="1"/>
          </p:cNvSpPr>
          <p:nvPr>
            <p:ph type="ftr" sz="quarter" idx="15"/>
          </p:nvPr>
        </p:nvSpPr>
        <p:spPr/>
        <p:txBody>
          <a:bodyPr/>
          <a:lstStyle/>
          <a:p>
            <a:r>
              <a:rPr lang="fi-FI"/>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74796899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864000" y="1988840"/>
            <a:ext cx="5814000" cy="864096"/>
          </a:xfrm>
          <a:prstGeom prst="rect">
            <a:avLst/>
          </a:prstGeom>
          <a:noFill/>
          <a:ln w="9525">
            <a:noFill/>
            <a:miter lim="800000"/>
            <a:headEnd/>
            <a:tailEnd/>
          </a:ln>
        </p:spPr>
        <p:txBody>
          <a:bodyPr lIns="91440" tIns="45720" rIns="91440" bIns="45720"/>
          <a:lstStyle>
            <a:lvl1pPr>
              <a:defRPr sz="3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763200" y="2996953"/>
            <a:ext cx="5907600"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Gotham Narrow Book"/>
                <a:cs typeface="Gotham Narrow Book"/>
              </a:defRPr>
            </a:lvl1pPr>
            <a:lvl2pPr marL="725488" indent="-342900">
              <a:lnSpc>
                <a:spcPct val="80000"/>
              </a:lnSpc>
              <a:buFont typeface="Arial"/>
              <a:buChar char="•"/>
              <a:defRPr>
                <a:latin typeface="Gotham Narrow Book"/>
                <a:cs typeface="Gotham Narrow Book"/>
              </a:defRPr>
            </a:lvl2pPr>
            <a:lvl3pPr>
              <a:lnSpc>
                <a:spcPct val="80000"/>
              </a:lnSpc>
              <a:defRPr>
                <a:latin typeface="Gotham Narrow Book"/>
                <a:cs typeface="Gotham Narrow Book"/>
              </a:defRPr>
            </a:lvl3pPr>
            <a:lvl4pPr>
              <a:lnSpc>
                <a:spcPct val="80000"/>
              </a:lnSpc>
              <a:defRPr>
                <a:latin typeface="Gotham Narrow Book"/>
                <a:cs typeface="Gotham Narrow Book"/>
              </a:defRPr>
            </a:lvl4pPr>
            <a:lvl5pPr>
              <a:lnSpc>
                <a:spcPct val="80000"/>
              </a:lnSpc>
              <a:defRPr>
                <a:latin typeface="Gotham Narrow Book"/>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4" name="Picture Placeholder 2"/>
          <p:cNvSpPr>
            <a:spLocks noGrp="1"/>
          </p:cNvSpPr>
          <p:nvPr>
            <p:ph type="pic" sz="quarter" idx="13" hasCustomPrompt="1"/>
          </p:nvPr>
        </p:nvSpPr>
        <p:spPr>
          <a:xfrm>
            <a:off x="6768000" y="254000"/>
            <a:ext cx="508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15" name="Picture Placeholder 2"/>
          <p:cNvSpPr>
            <a:spLocks noGrp="1"/>
          </p:cNvSpPr>
          <p:nvPr>
            <p:ph type="pic" sz="quarter" idx="14" hasCustomPrompt="1"/>
          </p:nvPr>
        </p:nvSpPr>
        <p:spPr>
          <a:xfrm>
            <a:off x="6768075" y="3212976"/>
            <a:ext cx="508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5"/>
          </p:nvPr>
        </p:nvSpPr>
        <p:spPr/>
        <p:txBody>
          <a:bodyPr/>
          <a:lstStyle/>
          <a:p>
            <a:pPr>
              <a:defRPr/>
            </a:pPr>
            <a:fld id="{C1232025-848E-4C1B-A0F3-5B2B3D457463}" type="datetime1">
              <a:rPr lang="en-GB" smtClean="0"/>
              <a:t>22/08/2025</a:t>
            </a:fld>
            <a:endParaRPr lang="fi-FI" dirty="0"/>
          </a:p>
        </p:txBody>
      </p:sp>
      <p:sp>
        <p:nvSpPr>
          <p:cNvPr id="6" name="Alatunnisteen paikkamerkki 5"/>
          <p:cNvSpPr>
            <a:spLocks noGrp="1"/>
          </p:cNvSpPr>
          <p:nvPr>
            <p:ph type="ftr" sz="quarter" idx="16"/>
          </p:nvPr>
        </p:nvSpPr>
        <p:spPr/>
        <p:txBody>
          <a:bodyPr/>
          <a:lstStyle/>
          <a:p>
            <a:r>
              <a:rPr lang="fi-FI"/>
              <a:t>Presentation Name / Firstname Lastname</a:t>
            </a:r>
            <a:endParaRPr lang="fi-FI" dirty="0"/>
          </a:p>
        </p:txBody>
      </p:sp>
      <p:sp>
        <p:nvSpPr>
          <p:cNvPr id="7" name="Dian numeron paikkamerkki 6"/>
          <p:cNvSpPr>
            <a:spLocks noGrp="1"/>
          </p:cNvSpPr>
          <p:nvPr>
            <p:ph type="sldNum" sz="quarter" idx="17"/>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408030226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114833-1A40-4BB0-B945-21539E6795E9}"/>
              </a:ext>
            </a:extLst>
          </p:cNvPr>
          <p:cNvGraphicFramePr>
            <a:graphicFrameLocks noChangeAspect="1"/>
          </p:cNvGraphicFramePr>
          <p:nvPr userDrawn="1">
            <p:custDataLst>
              <p:tags r:id="rId18"/>
            </p:custDataLst>
            <p:extLst>
              <p:ext uri="{D42A27DB-BD31-4B8C-83A1-F6EECF244321}">
                <p14:modId xmlns:p14="http://schemas.microsoft.com/office/powerpoint/2010/main" val="1580656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624" imgH="623" progId="TCLayout.ActiveDocument.1">
                  <p:embed/>
                </p:oleObj>
              </mc:Choice>
              <mc:Fallback>
                <p:oleObj name="think-cell Slide" r:id="rId19" imgW="624" imgH="623" progId="TCLayout.ActiveDocument.1">
                  <p:embed/>
                  <p:pic>
                    <p:nvPicPr>
                      <p:cNvPr id="4" name="Object 3" hidden="1">
                        <a:extLst>
                          <a:ext uri="{FF2B5EF4-FFF2-40B4-BE49-F238E27FC236}">
                            <a16:creationId xmlns:a16="http://schemas.microsoft.com/office/drawing/2014/main" id="{08114833-1A40-4BB0-B945-21539E6795E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pic>
        <p:nvPicPr>
          <p:cNvPr id="1081" name="Kuva 108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00549" y="6238875"/>
            <a:ext cx="2086443" cy="551025"/>
          </a:xfrm>
          <a:prstGeom prst="rect">
            <a:avLst/>
          </a:prstGeom>
        </p:spPr>
      </p:pic>
      <p:pic>
        <p:nvPicPr>
          <p:cNvPr id="10" name="Kuva 9"/>
          <p:cNvPicPr>
            <a:picLocks noChangeAspect="1"/>
          </p:cNvPicPr>
          <p:nvPr userDrawn="1"/>
        </p:nvPicPr>
        <p:blipFill rotWithShape="1">
          <a:blip r:embed="rId22" cstate="email">
            <a:extLst>
              <a:ext uri="{28A0092B-C50C-407E-A947-70E740481C1C}">
                <a14:useLocalDpi xmlns:a14="http://schemas.microsoft.com/office/drawing/2010/main" val="0"/>
              </a:ext>
            </a:extLst>
          </a:blip>
          <a:srcRect r="-6"/>
          <a:stretch/>
        </p:blipFill>
        <p:spPr bwMode="hidden">
          <a:xfrm>
            <a:off x="338667" y="254000"/>
            <a:ext cx="11514667" cy="5905500"/>
          </a:xfrm>
          <a:prstGeom prst="rect">
            <a:avLst/>
          </a:prstGeom>
        </p:spPr>
      </p:pic>
      <p:sp>
        <p:nvSpPr>
          <p:cNvPr id="1027" name="Title Placeholder 1"/>
          <p:cNvSpPr>
            <a:spLocks noGrp="1"/>
          </p:cNvSpPr>
          <p:nvPr>
            <p:ph type="title"/>
          </p:nvPr>
        </p:nvSpPr>
        <p:spPr bwMode="auto">
          <a:xfrm>
            <a:off x="2063552" y="802411"/>
            <a:ext cx="9722048" cy="970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8" name="Text Placeholder 2"/>
          <p:cNvSpPr>
            <a:spLocks noGrp="1"/>
          </p:cNvSpPr>
          <p:nvPr>
            <p:ph type="body" idx="1"/>
          </p:nvPr>
        </p:nvSpPr>
        <p:spPr bwMode="auto">
          <a:xfrm>
            <a:off x="2063552" y="1981200"/>
            <a:ext cx="9722048"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2"/>
          </p:nvPr>
        </p:nvSpPr>
        <p:spPr bwMode="auto">
          <a:xfrm>
            <a:off x="10261600" y="6189117"/>
            <a:ext cx="914400" cy="57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pPr>
              <a:defRPr/>
            </a:pPr>
            <a:fld id="{DD08BD52-FDAE-42AB-8313-0991B6AE4759}" type="datetime1">
              <a:rPr lang="en-GB" smtClean="0"/>
              <a:pPr>
                <a:defRPr/>
              </a:pPr>
              <a:t>22/08/2025</a:t>
            </a:fld>
            <a:endParaRPr lang="fi-FI"/>
          </a:p>
        </p:txBody>
      </p:sp>
      <p:sp>
        <p:nvSpPr>
          <p:cNvPr id="9" name="Slide Number Placeholder 5"/>
          <p:cNvSpPr>
            <a:spLocks noGrp="1"/>
          </p:cNvSpPr>
          <p:nvPr>
            <p:ph type="sldNum" sz="quarter" idx="4"/>
          </p:nvPr>
        </p:nvSpPr>
        <p:spPr bwMode="auto">
          <a:xfrm>
            <a:off x="11176000" y="6189117"/>
            <a:ext cx="680640" cy="57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pPr>
              <a:defRPr/>
            </a:pPr>
            <a:fld id="{4669315E-5A66-CF44-AE5D-C333B2F730C4}" type="slidenum">
              <a:rPr lang="en-GB" smtClean="0"/>
              <a:pPr>
                <a:defRPr/>
              </a:pPr>
              <a:t>‹#›</a:t>
            </a:fld>
            <a:endParaRPr lang="en-GB"/>
          </a:p>
        </p:txBody>
      </p:sp>
      <p:sp>
        <p:nvSpPr>
          <p:cNvPr id="3" name="Alatunnisteen paikkamerkki 2"/>
          <p:cNvSpPr>
            <a:spLocks noGrp="1"/>
          </p:cNvSpPr>
          <p:nvPr>
            <p:ph type="ftr" sz="quarter" idx="3"/>
          </p:nvPr>
        </p:nvSpPr>
        <p:spPr>
          <a:xfrm>
            <a:off x="6768000" y="6189217"/>
            <a:ext cx="3744000" cy="576000"/>
          </a:xfrm>
          <a:prstGeom prst="rect">
            <a:avLst/>
          </a:prstGeom>
        </p:spPr>
        <p:txBody>
          <a:bodyPr vert="horz" lIns="0" tIns="0" rIns="0" bIns="0" rtlCol="0" anchor="b" anchorCtr="0"/>
          <a:lstStyle>
            <a:lvl1pPr algn="l">
              <a:defRPr sz="900">
                <a:solidFill>
                  <a:schemeClr val="tx1"/>
                </a:solidFill>
                <a:latin typeface="+mn-lt"/>
              </a:defRPr>
            </a:lvl1pPr>
          </a:lstStyle>
          <a:p>
            <a:r>
              <a:rPr lang="fi-FI"/>
              <a:t>Presentation Name / Firstname Lastname</a:t>
            </a:r>
            <a:endParaRPr lang="fi-FI" dirty="0"/>
          </a:p>
        </p:txBody>
      </p:sp>
      <p:grpSp>
        <p:nvGrpSpPr>
          <p:cNvPr id="12" name="Ryhmä 11"/>
          <p:cNvGrpSpPr/>
          <p:nvPr userDrawn="1"/>
        </p:nvGrpSpPr>
        <p:grpSpPr bwMode="black">
          <a:xfrm>
            <a:off x="334478" y="263539"/>
            <a:ext cx="1397690" cy="1309952"/>
            <a:chOff x="1311275" y="373063"/>
            <a:chExt cx="6524625" cy="6115050"/>
          </a:xfrm>
          <a:solidFill>
            <a:srgbClr val="00A39A"/>
          </a:solidFill>
        </p:grpSpPr>
        <p:sp>
          <p:nvSpPr>
            <p:cNvPr id="13"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4"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5"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fi-FI"/>
            </a:p>
          </p:txBody>
        </p:sp>
      </p:grpSp>
      <p:sp>
        <p:nvSpPr>
          <p:cNvPr id="16" name="Text Placeholder 2"/>
          <p:cNvSpPr txBox="1">
            <a:spLocks/>
          </p:cNvSpPr>
          <p:nvPr userDrawn="1"/>
        </p:nvSpPr>
        <p:spPr bwMode="auto">
          <a:xfrm>
            <a:off x="2968404" y="6188400"/>
            <a:ext cx="3744000" cy="576064"/>
          </a:xfrm>
          <a:prstGeom prst="rect">
            <a:avLst/>
          </a:prstGeom>
          <a:noFill/>
          <a:ln w="9525">
            <a:noFill/>
            <a:miter lim="800000"/>
            <a:headEnd/>
            <a:tailEnd/>
          </a:ln>
        </p:spPr>
        <p:txBody>
          <a:bodyPr lIns="0" tIns="0" rIns="0" bIns="0" anchor="b" anchorCtr="0"/>
          <a:ls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l"/>
            <a:r>
              <a:rPr lang="fi-FI" sz="900" kern="1200" dirty="0">
                <a:solidFill>
                  <a:schemeClr val="tx1"/>
                </a:solidFill>
                <a:latin typeface="Arial" charset="0"/>
                <a:ea typeface="ＭＳ Ｐゴシック" charset="0"/>
                <a:cs typeface="Arial"/>
              </a:rPr>
              <a:t>Lääketieteellinen tiedekunta</a:t>
            </a:r>
          </a:p>
        </p:txBody>
      </p:sp>
    </p:spTree>
  </p:cSld>
  <p:clrMap bg1="lt1" tx1="dk1" bg2="lt2" tx2="dk2" accent1="accent1" accent2="accent2" accent3="accent3" accent4="accent4" accent5="accent5" accent6="accent6" hlink="hlink" folHlink="folHlink"/>
  <p:sldLayoutIdLst>
    <p:sldLayoutId id="2147483679" r:id="rId1"/>
    <p:sldLayoutId id="2147483663" r:id="rId2"/>
    <p:sldLayoutId id="2147483680" r:id="rId3"/>
    <p:sldLayoutId id="2147483681" r:id="rId4"/>
    <p:sldLayoutId id="2147483667" r:id="rId5"/>
    <p:sldLayoutId id="2147483669" r:id="rId6"/>
    <p:sldLayoutId id="2147483684" r:id="rId7"/>
    <p:sldLayoutId id="2147483670" r:id="rId8"/>
    <p:sldLayoutId id="2147483678" r:id="rId9"/>
    <p:sldLayoutId id="2147483683" r:id="rId10"/>
    <p:sldLayoutId id="2147483686" r:id="rId11"/>
    <p:sldLayoutId id="2147483687" r:id="rId12"/>
    <p:sldLayoutId id="2147483688" r:id="rId13"/>
    <p:sldLayoutId id="2147483692" r:id="rId14"/>
    <p:sldLayoutId id="2147483693" r:id="rId15"/>
    <p:sldLayoutId id="2147483698" r:id="rId16"/>
  </p:sldLayoutIdLst>
  <p:hf hdr="0"/>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F04B455-7944-4FDF-B208-AF577DB02C7A}"/>
              </a:ext>
            </a:extLst>
          </p:cNvPr>
          <p:cNvGraphicFramePr>
            <a:graphicFrameLocks noChangeAspect="1"/>
          </p:cNvGraphicFramePr>
          <p:nvPr>
            <p:custDataLst>
              <p:tags r:id="rId1"/>
            </p:custDataLst>
            <p:extLst>
              <p:ext uri="{D42A27DB-BD31-4B8C-83A1-F6EECF244321}">
                <p14:modId xmlns:p14="http://schemas.microsoft.com/office/powerpoint/2010/main" val="622955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7" name="Object 6" hidden="1">
                        <a:extLst>
                          <a:ext uri="{FF2B5EF4-FFF2-40B4-BE49-F238E27FC236}">
                            <a16:creationId xmlns:a16="http://schemas.microsoft.com/office/drawing/2014/main" id="{3F04B455-7944-4FDF-B208-AF577DB02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B95A591-1176-4431-B98E-2F9E965ECA5F}"/>
              </a:ext>
            </a:extLst>
          </p:cNvPr>
          <p:cNvSpPr>
            <a:spLocks noGrp="1"/>
          </p:cNvSpPr>
          <p:nvPr>
            <p:ph type="ctrTitle"/>
          </p:nvPr>
        </p:nvSpPr>
        <p:spPr/>
        <p:txBody>
          <a:bodyPr vert="horz"/>
          <a:lstStyle/>
          <a:p>
            <a:r>
              <a:rPr lang="fi-FI" sz="3200" b="1" i="0" dirty="0">
                <a:solidFill>
                  <a:srgbClr val="000000"/>
                </a:solidFill>
                <a:effectLst/>
                <a:latin typeface="inherit"/>
              </a:rPr>
              <a:t>Tutkimuksen vaikuttavuus</a:t>
            </a:r>
            <a:endParaRPr lang="fi-FI" sz="6000" dirty="0"/>
          </a:p>
        </p:txBody>
      </p:sp>
      <p:sp>
        <p:nvSpPr>
          <p:cNvPr id="4" name="Date Placeholder 3">
            <a:extLst>
              <a:ext uri="{FF2B5EF4-FFF2-40B4-BE49-F238E27FC236}">
                <a16:creationId xmlns:a16="http://schemas.microsoft.com/office/drawing/2014/main" id="{AC979EB8-FF1E-41E7-98FF-A8D714D3C535}"/>
              </a:ext>
            </a:extLst>
          </p:cNvPr>
          <p:cNvSpPr>
            <a:spLocks noGrp="1"/>
          </p:cNvSpPr>
          <p:nvPr>
            <p:ph type="dt" sz="half" idx="10"/>
          </p:nvPr>
        </p:nvSpPr>
        <p:spPr/>
        <p:txBody>
          <a:bodyPr/>
          <a:lstStyle/>
          <a:p>
            <a:pPr>
              <a:defRPr/>
            </a:pPr>
            <a:fld id="{8FC139DF-555F-4884-A52D-5104D268AD44}" type="datetime1">
              <a:rPr lang="en-GB" smtClean="0"/>
              <a:t>22/08/2025</a:t>
            </a:fld>
            <a:endParaRPr lang="fi-FI" dirty="0"/>
          </a:p>
        </p:txBody>
      </p:sp>
      <p:sp>
        <p:nvSpPr>
          <p:cNvPr id="5" name="Footer Placeholder 4">
            <a:extLst>
              <a:ext uri="{FF2B5EF4-FFF2-40B4-BE49-F238E27FC236}">
                <a16:creationId xmlns:a16="http://schemas.microsoft.com/office/drawing/2014/main" id="{FE39D357-C30B-4FCD-88A7-C1EF8A89ACF5}"/>
              </a:ext>
            </a:extLst>
          </p:cNvPr>
          <p:cNvSpPr>
            <a:spLocks noGrp="1"/>
          </p:cNvSpPr>
          <p:nvPr>
            <p:ph type="ftr" sz="quarter" idx="11"/>
          </p:nvPr>
        </p:nvSpPr>
        <p:spPr/>
        <p:txBody>
          <a:bodyPr/>
          <a:lstStyle/>
          <a:p>
            <a:r>
              <a:rPr lang="fi-FI" dirty="0"/>
              <a:t>Paulus Torkki</a:t>
            </a:r>
          </a:p>
        </p:txBody>
      </p:sp>
      <p:sp>
        <p:nvSpPr>
          <p:cNvPr id="6" name="Slide Number Placeholder 5">
            <a:extLst>
              <a:ext uri="{FF2B5EF4-FFF2-40B4-BE49-F238E27FC236}">
                <a16:creationId xmlns:a16="http://schemas.microsoft.com/office/drawing/2014/main" id="{561CBE6E-0A62-4869-9271-0D609A135264}"/>
              </a:ext>
            </a:extLst>
          </p:cNvPr>
          <p:cNvSpPr>
            <a:spLocks noGrp="1"/>
          </p:cNvSpPr>
          <p:nvPr>
            <p:ph type="sldNum" sz="quarter" idx="12"/>
          </p:nvPr>
        </p:nvSpPr>
        <p:spPr/>
        <p:txBody>
          <a:bodyPr/>
          <a:lstStyle/>
          <a:p>
            <a:pPr>
              <a:defRPr/>
            </a:pPr>
            <a:fld id="{4669315E-5A66-CF44-AE5D-C333B2F730C4}" type="slidenum">
              <a:rPr lang="en-GB" smtClean="0"/>
              <a:pPr>
                <a:defRPr/>
              </a:pPr>
              <a:t>1</a:t>
            </a:fld>
            <a:endParaRPr lang="en-GB" dirty="0"/>
          </a:p>
        </p:txBody>
      </p:sp>
      <p:sp>
        <p:nvSpPr>
          <p:cNvPr id="11" name="Subtitle 10">
            <a:extLst>
              <a:ext uri="{FF2B5EF4-FFF2-40B4-BE49-F238E27FC236}">
                <a16:creationId xmlns:a16="http://schemas.microsoft.com/office/drawing/2014/main" id="{46DC9D99-1F7F-47C7-81A8-F46DACB0D72E}"/>
              </a:ext>
            </a:extLst>
          </p:cNvPr>
          <p:cNvSpPr>
            <a:spLocks noGrp="1"/>
          </p:cNvSpPr>
          <p:nvPr>
            <p:ph type="subTitle" idx="1"/>
          </p:nvPr>
        </p:nvSpPr>
        <p:spPr/>
        <p:txBody>
          <a:bodyPr/>
          <a:lstStyle/>
          <a:p>
            <a:r>
              <a:rPr lang="fi-FI" dirty="0"/>
              <a:t>Paulus Torkki</a:t>
            </a:r>
          </a:p>
          <a:p>
            <a:r>
              <a:rPr lang="fi-FI" dirty="0"/>
              <a:t>Apulaisprofessori, dosentti</a:t>
            </a:r>
          </a:p>
          <a:p>
            <a:r>
              <a:rPr lang="fi-FI" dirty="0"/>
              <a:t>HY, Aalto ja JYU</a:t>
            </a:r>
          </a:p>
          <a:p>
            <a:endParaRPr lang="fi-FI" dirty="0"/>
          </a:p>
          <a:p>
            <a:r>
              <a:rPr lang="fi-FI" dirty="0"/>
              <a:t>Puheenjohtaja </a:t>
            </a:r>
          </a:p>
          <a:p>
            <a:r>
              <a:rPr lang="fi-FI" dirty="0"/>
              <a:t>Vaikuttavuusseura ry</a:t>
            </a:r>
          </a:p>
        </p:txBody>
      </p:sp>
    </p:spTree>
    <p:extLst>
      <p:ext uri="{BB962C8B-B14F-4D97-AF65-F5344CB8AC3E}">
        <p14:creationId xmlns:p14="http://schemas.microsoft.com/office/powerpoint/2010/main" val="23029770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AB56AA-25F2-3F1B-E516-BBE985B75897}"/>
              </a:ext>
            </a:extLst>
          </p:cNvPr>
          <p:cNvSpPr>
            <a:spLocks noGrp="1"/>
          </p:cNvSpPr>
          <p:nvPr>
            <p:ph idx="1"/>
          </p:nvPr>
        </p:nvSpPr>
        <p:spPr/>
        <p:txBody>
          <a:bodyPr/>
          <a:lstStyle/>
          <a:p>
            <a:pPr marL="92075" indent="0">
              <a:buNone/>
            </a:pPr>
            <a:endParaRPr lang="fi-FI" dirty="0"/>
          </a:p>
        </p:txBody>
      </p:sp>
      <p:sp>
        <p:nvSpPr>
          <p:cNvPr id="3" name="Date Placeholder 2">
            <a:extLst>
              <a:ext uri="{FF2B5EF4-FFF2-40B4-BE49-F238E27FC236}">
                <a16:creationId xmlns:a16="http://schemas.microsoft.com/office/drawing/2014/main" id="{0BA1BC4C-88B3-5587-9280-EFED045E1FAE}"/>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4" name="Footer Placeholder 3">
            <a:extLst>
              <a:ext uri="{FF2B5EF4-FFF2-40B4-BE49-F238E27FC236}">
                <a16:creationId xmlns:a16="http://schemas.microsoft.com/office/drawing/2014/main" id="{FE3F0EBD-CE45-4480-33D4-86389DCB4C53}"/>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7B94FC7-308C-BDC0-02D0-B6D7170096F1}"/>
              </a:ext>
            </a:extLst>
          </p:cNvPr>
          <p:cNvSpPr>
            <a:spLocks noGrp="1"/>
          </p:cNvSpPr>
          <p:nvPr>
            <p:ph type="sldNum" sz="quarter" idx="12"/>
          </p:nvPr>
        </p:nvSpPr>
        <p:spPr/>
        <p:txBody>
          <a:bodyPr/>
          <a:lstStyle/>
          <a:p>
            <a:pPr>
              <a:defRPr/>
            </a:pPr>
            <a:fld id="{4669315E-5A66-CF44-AE5D-C333B2F730C4}" type="slidenum">
              <a:rPr lang="en-GB" smtClean="0"/>
              <a:pPr>
                <a:defRPr/>
              </a:pPr>
              <a:t>10</a:t>
            </a:fld>
            <a:endParaRPr lang="en-GB" dirty="0"/>
          </a:p>
        </p:txBody>
      </p:sp>
      <p:sp>
        <p:nvSpPr>
          <p:cNvPr id="6" name="Title 5">
            <a:extLst>
              <a:ext uri="{FF2B5EF4-FFF2-40B4-BE49-F238E27FC236}">
                <a16:creationId xmlns:a16="http://schemas.microsoft.com/office/drawing/2014/main" id="{0C68659F-5D54-F09D-7205-8E8968530D3D}"/>
              </a:ext>
            </a:extLst>
          </p:cNvPr>
          <p:cNvSpPr>
            <a:spLocks noGrp="1"/>
          </p:cNvSpPr>
          <p:nvPr>
            <p:ph type="title"/>
          </p:nvPr>
        </p:nvSpPr>
        <p:spPr>
          <a:xfrm>
            <a:off x="2063552" y="260648"/>
            <a:ext cx="9722048" cy="970405"/>
          </a:xfrm>
        </p:spPr>
        <p:txBody>
          <a:bodyPr/>
          <a:lstStyle/>
          <a:p>
            <a:r>
              <a:rPr lang="fi-FI" sz="2800" dirty="0"/>
              <a:t>Viitekehysten avulla voidaan jäsentää ja hahmottaa vaikutusketjuja (Esimerkki </a:t>
            </a:r>
            <a:r>
              <a:rPr lang="en-US" sz="2800" dirty="0"/>
              <a:t>Canadian Academy of Health Sciences (CAHS) Framework)</a:t>
            </a:r>
            <a:endParaRPr lang="fi-FI" sz="2800" dirty="0"/>
          </a:p>
        </p:txBody>
      </p:sp>
      <p:pic>
        <p:nvPicPr>
          <p:cNvPr id="8" name="Picture 7">
            <a:extLst>
              <a:ext uri="{FF2B5EF4-FFF2-40B4-BE49-F238E27FC236}">
                <a16:creationId xmlns:a16="http://schemas.microsoft.com/office/drawing/2014/main" id="{C4BE1E74-F4FC-C444-C236-C45E71958EE4}"/>
              </a:ext>
            </a:extLst>
          </p:cNvPr>
          <p:cNvPicPr>
            <a:picLocks noChangeAspect="1"/>
          </p:cNvPicPr>
          <p:nvPr/>
        </p:nvPicPr>
        <p:blipFill rotWithShape="1">
          <a:blip r:embed="rId2"/>
          <a:srcRect l="20259" t="19551" r="5113" b="8001"/>
          <a:stretch/>
        </p:blipFill>
        <p:spPr>
          <a:xfrm>
            <a:off x="1991544" y="1772816"/>
            <a:ext cx="8458525" cy="4618992"/>
          </a:xfrm>
          <a:prstGeom prst="rect">
            <a:avLst/>
          </a:prstGeom>
        </p:spPr>
      </p:pic>
    </p:spTree>
    <p:extLst>
      <p:ext uri="{BB962C8B-B14F-4D97-AF65-F5344CB8AC3E}">
        <p14:creationId xmlns:p14="http://schemas.microsoft.com/office/powerpoint/2010/main" val="360841514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C12BBD-77DA-C53D-34AB-5E6B9A804278}"/>
              </a:ext>
            </a:extLst>
          </p:cNvPr>
          <p:cNvSpPr>
            <a:spLocks noGrp="1"/>
          </p:cNvSpPr>
          <p:nvPr>
            <p:ph idx="1"/>
          </p:nvPr>
        </p:nvSpPr>
        <p:spPr/>
        <p:txBody>
          <a:bodyPr/>
          <a:lstStyle/>
          <a:p>
            <a:endParaRPr lang="fi-FI"/>
          </a:p>
        </p:txBody>
      </p:sp>
      <p:sp>
        <p:nvSpPr>
          <p:cNvPr id="3" name="Date Placeholder 2">
            <a:extLst>
              <a:ext uri="{FF2B5EF4-FFF2-40B4-BE49-F238E27FC236}">
                <a16:creationId xmlns:a16="http://schemas.microsoft.com/office/drawing/2014/main" id="{1A13FDC3-F1FE-10E3-E1EF-C969DD0F4990}"/>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5FFA9506-2D9D-FEC8-7797-ABBFD953429C}"/>
              </a:ext>
            </a:extLst>
          </p:cNvPr>
          <p:cNvSpPr>
            <a:spLocks noGrp="1"/>
          </p:cNvSpPr>
          <p:nvPr>
            <p:ph type="sldNum" sz="quarter" idx="12"/>
          </p:nvPr>
        </p:nvSpPr>
        <p:spPr/>
        <p:txBody>
          <a:bodyPr/>
          <a:lstStyle/>
          <a:p>
            <a:pPr>
              <a:defRPr/>
            </a:pPr>
            <a:fld id="{4669315E-5A66-CF44-AE5D-C333B2F730C4}" type="slidenum">
              <a:rPr lang="en-GB" smtClean="0"/>
              <a:pPr>
                <a:defRPr/>
              </a:pPr>
              <a:t>11</a:t>
            </a:fld>
            <a:endParaRPr lang="en-GB" dirty="0"/>
          </a:p>
        </p:txBody>
      </p:sp>
      <p:sp>
        <p:nvSpPr>
          <p:cNvPr id="6" name="Title 5">
            <a:extLst>
              <a:ext uri="{FF2B5EF4-FFF2-40B4-BE49-F238E27FC236}">
                <a16:creationId xmlns:a16="http://schemas.microsoft.com/office/drawing/2014/main" id="{92871B38-B643-9BCA-F342-26ECB4E64D23}"/>
              </a:ext>
            </a:extLst>
          </p:cNvPr>
          <p:cNvSpPr>
            <a:spLocks noGrp="1"/>
          </p:cNvSpPr>
          <p:nvPr>
            <p:ph type="title"/>
          </p:nvPr>
        </p:nvSpPr>
        <p:spPr/>
        <p:txBody>
          <a:bodyPr/>
          <a:lstStyle/>
          <a:p>
            <a:r>
              <a:rPr lang="fi-FI" dirty="0"/>
              <a:t>Miten eri vaiheita mitataan?</a:t>
            </a:r>
          </a:p>
        </p:txBody>
      </p:sp>
      <p:pic>
        <p:nvPicPr>
          <p:cNvPr id="8" name="Picture 7">
            <a:extLst>
              <a:ext uri="{FF2B5EF4-FFF2-40B4-BE49-F238E27FC236}">
                <a16:creationId xmlns:a16="http://schemas.microsoft.com/office/drawing/2014/main" id="{593F15D1-AEFE-1631-8E7D-3EB218C3B38F}"/>
              </a:ext>
            </a:extLst>
          </p:cNvPr>
          <p:cNvPicPr>
            <a:picLocks noChangeAspect="1"/>
          </p:cNvPicPr>
          <p:nvPr/>
        </p:nvPicPr>
        <p:blipFill rotWithShape="1">
          <a:blip r:embed="rId2"/>
          <a:srcRect l="35825" t="17451" r="23422" b="9753"/>
          <a:stretch/>
        </p:blipFill>
        <p:spPr>
          <a:xfrm>
            <a:off x="695400" y="1794847"/>
            <a:ext cx="4392488" cy="4413540"/>
          </a:xfrm>
          <a:prstGeom prst="rect">
            <a:avLst/>
          </a:prstGeom>
        </p:spPr>
      </p:pic>
      <p:pic>
        <p:nvPicPr>
          <p:cNvPr id="10" name="Picture 9">
            <a:extLst>
              <a:ext uri="{FF2B5EF4-FFF2-40B4-BE49-F238E27FC236}">
                <a16:creationId xmlns:a16="http://schemas.microsoft.com/office/drawing/2014/main" id="{38BDD242-2705-C8BE-7477-7E32CDF0F0FF}"/>
              </a:ext>
            </a:extLst>
          </p:cNvPr>
          <p:cNvPicPr>
            <a:picLocks noChangeAspect="1"/>
          </p:cNvPicPr>
          <p:nvPr/>
        </p:nvPicPr>
        <p:blipFill rotWithShape="1">
          <a:blip r:embed="rId3"/>
          <a:srcRect l="26966" t="23750" r="13972" b="19550"/>
          <a:stretch/>
        </p:blipFill>
        <p:spPr>
          <a:xfrm>
            <a:off x="5447928" y="1916832"/>
            <a:ext cx="6647500" cy="3589650"/>
          </a:xfrm>
          <a:prstGeom prst="rect">
            <a:avLst/>
          </a:prstGeom>
        </p:spPr>
      </p:pic>
      <p:cxnSp>
        <p:nvCxnSpPr>
          <p:cNvPr id="12" name="Straight Connector 11">
            <a:extLst>
              <a:ext uri="{FF2B5EF4-FFF2-40B4-BE49-F238E27FC236}">
                <a16:creationId xmlns:a16="http://schemas.microsoft.com/office/drawing/2014/main" id="{5579883F-143D-CF87-0C4A-0934F7B5EEFB}"/>
              </a:ext>
            </a:extLst>
          </p:cNvPr>
          <p:cNvCxnSpPr>
            <a:cxnSpLocks/>
          </p:cNvCxnSpPr>
          <p:nvPr/>
        </p:nvCxnSpPr>
        <p:spPr>
          <a:xfrm flipV="1">
            <a:off x="4907868" y="2007132"/>
            <a:ext cx="684076" cy="1010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77A966-DDC7-5FDE-F66A-6F84F4E64680}"/>
              </a:ext>
            </a:extLst>
          </p:cNvPr>
          <p:cNvCxnSpPr>
            <a:cxnSpLocks/>
          </p:cNvCxnSpPr>
          <p:nvPr/>
        </p:nvCxnSpPr>
        <p:spPr>
          <a:xfrm>
            <a:off x="4907868" y="2518198"/>
            <a:ext cx="684076" cy="298567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76414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0A4A85-A8D1-E77F-3EB4-493160658B24}"/>
              </a:ext>
            </a:extLst>
          </p:cNvPr>
          <p:cNvSpPr>
            <a:spLocks noGrp="1"/>
          </p:cNvSpPr>
          <p:nvPr>
            <p:ph idx="1"/>
          </p:nvPr>
        </p:nvSpPr>
        <p:spPr/>
        <p:txBody>
          <a:bodyPr/>
          <a:lstStyle/>
          <a:p>
            <a:r>
              <a:rPr lang="fi-FI" dirty="0"/>
              <a:t>Loogisten vaikuttavuusarviointien ohella on tehty myös laadulliseen arviointiin pohjaavia viitekehyksiä</a:t>
            </a:r>
          </a:p>
          <a:p>
            <a:r>
              <a:rPr lang="fi-FI" dirty="0"/>
              <a:t>Yksi tällainen on esimerkiksi Ison-Britannian tutkimuksen arviointi, </a:t>
            </a:r>
            <a:r>
              <a:rPr lang="fi-FI" dirty="0" err="1"/>
              <a:t>Research</a:t>
            </a:r>
            <a:r>
              <a:rPr lang="fi-FI" dirty="0"/>
              <a:t> Excellence Framework (REF)</a:t>
            </a:r>
          </a:p>
          <a:p>
            <a:pPr lvl="1"/>
            <a:r>
              <a:rPr lang="en-US" dirty="0"/>
              <a:t>For each submission, three distinct elements were assessed: </a:t>
            </a:r>
          </a:p>
          <a:p>
            <a:pPr marL="839788" lvl="1" indent="-457200">
              <a:buAutoNum type="arabicParenR"/>
            </a:pPr>
            <a:r>
              <a:rPr lang="en-US" dirty="0"/>
              <a:t>the quality of outputs (e.g. publications, performances, exhibitions)</a:t>
            </a:r>
          </a:p>
          <a:p>
            <a:pPr marL="839788" lvl="1" indent="-457200">
              <a:buAutoNum type="arabicParenR"/>
            </a:pPr>
            <a:r>
              <a:rPr lang="en-US" dirty="0"/>
              <a:t>their impact beyond academia, </a:t>
            </a:r>
          </a:p>
          <a:p>
            <a:pPr marL="839788" lvl="1" indent="-457200">
              <a:buAutoNum type="arabicParenR"/>
            </a:pPr>
            <a:r>
              <a:rPr lang="en-US" dirty="0"/>
              <a:t>and the environment that supports research.</a:t>
            </a:r>
            <a:endParaRPr lang="fi-FI" dirty="0"/>
          </a:p>
        </p:txBody>
      </p:sp>
      <p:sp>
        <p:nvSpPr>
          <p:cNvPr id="3" name="Date Placeholder 2">
            <a:extLst>
              <a:ext uri="{FF2B5EF4-FFF2-40B4-BE49-F238E27FC236}">
                <a16:creationId xmlns:a16="http://schemas.microsoft.com/office/drawing/2014/main" id="{4832030B-4AA1-B6EE-FE2F-3C6D15B9CEAF}"/>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554D4F46-B4C1-6804-41F9-2F64DC8CCCA5}"/>
              </a:ext>
            </a:extLst>
          </p:cNvPr>
          <p:cNvSpPr>
            <a:spLocks noGrp="1"/>
          </p:cNvSpPr>
          <p:nvPr>
            <p:ph type="sldNum" sz="quarter" idx="12"/>
          </p:nvPr>
        </p:nvSpPr>
        <p:spPr/>
        <p:txBody>
          <a:bodyPr/>
          <a:lstStyle/>
          <a:p>
            <a:pPr>
              <a:defRPr/>
            </a:pPr>
            <a:fld id="{4669315E-5A66-CF44-AE5D-C333B2F730C4}" type="slidenum">
              <a:rPr lang="en-GB" smtClean="0"/>
              <a:pPr>
                <a:defRPr/>
              </a:pPr>
              <a:t>12</a:t>
            </a:fld>
            <a:endParaRPr lang="en-GB" dirty="0"/>
          </a:p>
        </p:txBody>
      </p:sp>
      <p:sp>
        <p:nvSpPr>
          <p:cNvPr id="6" name="Title 5">
            <a:extLst>
              <a:ext uri="{FF2B5EF4-FFF2-40B4-BE49-F238E27FC236}">
                <a16:creationId xmlns:a16="http://schemas.microsoft.com/office/drawing/2014/main" id="{A8335CB0-2FB7-1ED4-3C43-B56A27F1AFD9}"/>
              </a:ext>
            </a:extLst>
          </p:cNvPr>
          <p:cNvSpPr>
            <a:spLocks noGrp="1"/>
          </p:cNvSpPr>
          <p:nvPr>
            <p:ph type="title"/>
          </p:nvPr>
        </p:nvSpPr>
        <p:spPr/>
        <p:txBody>
          <a:bodyPr/>
          <a:lstStyle/>
          <a:p>
            <a:r>
              <a:rPr lang="fi-FI" dirty="0"/>
              <a:t>Mitä muita tapoja arvioida vaikuttavuutta?</a:t>
            </a:r>
          </a:p>
        </p:txBody>
      </p:sp>
    </p:spTree>
    <p:extLst>
      <p:ext uri="{BB962C8B-B14F-4D97-AF65-F5344CB8AC3E}">
        <p14:creationId xmlns:p14="http://schemas.microsoft.com/office/powerpoint/2010/main" val="10915414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D6BB4B-C5E5-699E-AAB8-C2BA48E219C1}"/>
              </a:ext>
            </a:extLst>
          </p:cNvPr>
          <p:cNvSpPr>
            <a:spLocks noGrp="1"/>
          </p:cNvSpPr>
          <p:nvPr>
            <p:ph idx="1"/>
          </p:nvPr>
        </p:nvSpPr>
        <p:spPr/>
        <p:txBody>
          <a:bodyPr/>
          <a:lstStyle/>
          <a:p>
            <a:r>
              <a:rPr lang="fi-FI" dirty="0"/>
              <a:t>Arviointiraportissa on esitetty yhteenvetona:</a:t>
            </a:r>
          </a:p>
          <a:p>
            <a:pPr lvl="1"/>
            <a:r>
              <a:rPr lang="fi-FI" dirty="0"/>
              <a:t>noin 70 prosenttia tuloksista ja aineistoista on avoimesti saatavilla</a:t>
            </a:r>
          </a:p>
          <a:p>
            <a:pPr lvl="1"/>
            <a:r>
              <a:rPr lang="fi-FI" dirty="0"/>
              <a:t>viidessä prosentissa hankkeista haetaan ja kahdelle prosentille on myönnetty patentti </a:t>
            </a:r>
          </a:p>
          <a:p>
            <a:pPr lvl="1"/>
            <a:r>
              <a:rPr lang="fi-FI" dirty="0"/>
              <a:t>Akatemian myöntämää tuhatta euroa kohden </a:t>
            </a:r>
            <a:r>
              <a:rPr lang="fi-FI" dirty="0" err="1"/>
              <a:t>vivutetaan</a:t>
            </a:r>
            <a:r>
              <a:rPr lang="fi-FI" dirty="0"/>
              <a:t> 400 euroa muuta rahoitusta </a:t>
            </a:r>
          </a:p>
          <a:p>
            <a:pPr lvl="1"/>
            <a:r>
              <a:rPr lang="fi-FI" dirty="0"/>
              <a:t>kymmentä hanketta kohden koulutetaan noin yhdeksän tohtoria ja yhdeksän ylemmän korkeakoulututkinnon osaajaa • hankkeissa tehdään laajaa sidosryhmätyötä ja </a:t>
            </a:r>
          </a:p>
          <a:p>
            <a:pPr lvl="1"/>
            <a:r>
              <a:rPr lang="fi-FI" dirty="0"/>
              <a:t>keskimäärin 60 prosenttia hankkeista on tunnistanut laajemman yhteiskunnallisen vaikutuksen tai potentiaalista vaikuttavuutta pidemmällä aikajänteellä jo hankkeen päättyessä.</a:t>
            </a:r>
          </a:p>
        </p:txBody>
      </p:sp>
      <p:sp>
        <p:nvSpPr>
          <p:cNvPr id="3" name="Date Placeholder 2">
            <a:extLst>
              <a:ext uri="{FF2B5EF4-FFF2-40B4-BE49-F238E27FC236}">
                <a16:creationId xmlns:a16="http://schemas.microsoft.com/office/drawing/2014/main" id="{90C7091E-A55E-C77E-5B3F-E074DDC06063}"/>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4" name="Footer Placeholder 3">
            <a:extLst>
              <a:ext uri="{FF2B5EF4-FFF2-40B4-BE49-F238E27FC236}">
                <a16:creationId xmlns:a16="http://schemas.microsoft.com/office/drawing/2014/main" id="{7E2A190D-8EED-0C9E-7055-68D82A902853}"/>
              </a:ext>
            </a:extLst>
          </p:cNvPr>
          <p:cNvSpPr>
            <a:spLocks noGrp="1"/>
          </p:cNvSpPr>
          <p:nvPr>
            <p:ph type="ftr" sz="quarter" idx="11"/>
          </p:nvPr>
        </p:nvSpPr>
        <p:spPr>
          <a:xfrm>
            <a:off x="6168008" y="6309319"/>
            <a:ext cx="4343992" cy="455897"/>
          </a:xfrm>
        </p:spPr>
        <p:txBody>
          <a:bodyPr/>
          <a:lstStyle/>
          <a:p>
            <a:r>
              <a:rPr lang="fi-FI" dirty="0"/>
              <a:t>Taajamaa L. Tiede yhteiskunnan rakentajana: tilastollinen tarkastelu tutkimuksen laajemmasta vaikuttavuudesta Suomen Akatemian hankeraporttien pohjalta. </a:t>
            </a:r>
          </a:p>
        </p:txBody>
      </p:sp>
      <p:sp>
        <p:nvSpPr>
          <p:cNvPr id="5" name="Slide Number Placeholder 4">
            <a:extLst>
              <a:ext uri="{FF2B5EF4-FFF2-40B4-BE49-F238E27FC236}">
                <a16:creationId xmlns:a16="http://schemas.microsoft.com/office/drawing/2014/main" id="{63B36FCD-5D9A-2DE4-A3D8-804CFB960ED0}"/>
              </a:ext>
            </a:extLst>
          </p:cNvPr>
          <p:cNvSpPr>
            <a:spLocks noGrp="1"/>
          </p:cNvSpPr>
          <p:nvPr>
            <p:ph type="sldNum" sz="quarter" idx="12"/>
          </p:nvPr>
        </p:nvSpPr>
        <p:spPr/>
        <p:txBody>
          <a:bodyPr/>
          <a:lstStyle/>
          <a:p>
            <a:pPr>
              <a:defRPr/>
            </a:pPr>
            <a:fld id="{4669315E-5A66-CF44-AE5D-C333B2F730C4}" type="slidenum">
              <a:rPr lang="en-GB" smtClean="0"/>
              <a:pPr>
                <a:defRPr/>
              </a:pPr>
              <a:t>13</a:t>
            </a:fld>
            <a:endParaRPr lang="en-GB" dirty="0"/>
          </a:p>
        </p:txBody>
      </p:sp>
      <p:sp>
        <p:nvSpPr>
          <p:cNvPr id="6" name="Title 5">
            <a:extLst>
              <a:ext uri="{FF2B5EF4-FFF2-40B4-BE49-F238E27FC236}">
                <a16:creationId xmlns:a16="http://schemas.microsoft.com/office/drawing/2014/main" id="{1A7E43A7-61C4-B5C9-658A-54DC83740B74}"/>
              </a:ext>
            </a:extLst>
          </p:cNvPr>
          <p:cNvSpPr>
            <a:spLocks noGrp="1"/>
          </p:cNvSpPr>
          <p:nvPr>
            <p:ph type="title"/>
          </p:nvPr>
        </p:nvSpPr>
        <p:spPr/>
        <p:txBody>
          <a:bodyPr/>
          <a:lstStyle/>
          <a:p>
            <a:r>
              <a:rPr lang="fi-FI" sz="3200" dirty="0"/>
              <a:t>Mitä esimerkiksi suomen akatemia arvioi yhteiskunnallisina vaikutuksina?</a:t>
            </a:r>
          </a:p>
        </p:txBody>
      </p:sp>
    </p:spTree>
    <p:extLst>
      <p:ext uri="{BB962C8B-B14F-4D97-AF65-F5344CB8AC3E}">
        <p14:creationId xmlns:p14="http://schemas.microsoft.com/office/powerpoint/2010/main" val="25566338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E8C3BD-5721-97B3-F333-36EA0D4B52C3}"/>
              </a:ext>
            </a:extLst>
          </p:cNvPr>
          <p:cNvSpPr>
            <a:spLocks noGrp="1"/>
          </p:cNvSpPr>
          <p:nvPr>
            <p:ph idx="1"/>
          </p:nvPr>
        </p:nvSpPr>
        <p:spPr/>
        <p:txBody>
          <a:bodyPr/>
          <a:lstStyle/>
          <a:p>
            <a:r>
              <a:rPr lang="fi-FI" dirty="0"/>
              <a:t>On hyvä pohtia, mihin tutkimuksella pyrkii </a:t>
            </a:r>
            <a:r>
              <a:rPr lang="fi-FI" dirty="0">
                <a:sym typeface="Wingdings" panose="05000000000000000000" pitchFamily="2" charset="2"/>
              </a:rPr>
              <a:t></a:t>
            </a:r>
            <a:r>
              <a:rPr lang="fi-FI" dirty="0"/>
              <a:t> tavoitteet</a:t>
            </a:r>
          </a:p>
          <a:p>
            <a:pPr lvl="1"/>
            <a:r>
              <a:rPr lang="fi-FI" dirty="0"/>
              <a:t>Auttaa hahmottamaan, mitkä tekijät ovat kriittisiä vaikutusten aikaansaamiseksi</a:t>
            </a:r>
          </a:p>
          <a:p>
            <a:pPr lvl="1"/>
            <a:r>
              <a:rPr lang="fi-FI" dirty="0"/>
              <a:t>Pyritäänkö ensisijaisesti vaikuttamaan asiantuntijoihin (esim. lääketiede) vai päättäjiin (esim. terveydenhuoltotutkimus), jota kautta saadaan aikaan haluttu muutos </a:t>
            </a:r>
            <a:r>
              <a:rPr lang="fi-FI" dirty="0">
                <a:sym typeface="Wingdings" panose="05000000000000000000" pitchFamily="2" charset="2"/>
              </a:rPr>
              <a:t> vaikutus</a:t>
            </a:r>
            <a:endParaRPr lang="fi-FI" dirty="0"/>
          </a:p>
          <a:p>
            <a:r>
              <a:rPr lang="fi-FI" dirty="0"/>
              <a:t>Kaikki lähtee laadukkaasta tutkimuksesta</a:t>
            </a:r>
          </a:p>
          <a:p>
            <a:pPr lvl="1"/>
            <a:r>
              <a:rPr lang="fi-FI" dirty="0"/>
              <a:t>Hyvät tutkimusasetelmat (tämä on tärkeimpiä asioita korkeatasoisten julkaisujen kannalta)</a:t>
            </a:r>
          </a:p>
          <a:p>
            <a:pPr lvl="1"/>
            <a:r>
              <a:rPr lang="fi-FI" dirty="0"/>
              <a:t>Kunnianhimoinen julkaisustrategia</a:t>
            </a:r>
          </a:p>
          <a:p>
            <a:pPr lvl="1"/>
            <a:r>
              <a:rPr lang="fi-FI" dirty="0"/>
              <a:t>Tulosten aktiivinen viestintä oleellisille sidosryhmille</a:t>
            </a:r>
          </a:p>
          <a:p>
            <a:endParaRPr lang="fi-FI" dirty="0"/>
          </a:p>
        </p:txBody>
      </p:sp>
      <p:sp>
        <p:nvSpPr>
          <p:cNvPr id="3" name="Date Placeholder 2">
            <a:extLst>
              <a:ext uri="{FF2B5EF4-FFF2-40B4-BE49-F238E27FC236}">
                <a16:creationId xmlns:a16="http://schemas.microsoft.com/office/drawing/2014/main" id="{8546A1E2-34AB-1AD3-EE22-57B208F03C21}"/>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F519549D-DCF3-BB92-AC5A-79E855AFB01E}"/>
              </a:ext>
            </a:extLst>
          </p:cNvPr>
          <p:cNvSpPr>
            <a:spLocks noGrp="1"/>
          </p:cNvSpPr>
          <p:nvPr>
            <p:ph type="sldNum" sz="quarter" idx="12"/>
          </p:nvPr>
        </p:nvSpPr>
        <p:spPr/>
        <p:txBody>
          <a:bodyPr/>
          <a:lstStyle/>
          <a:p>
            <a:pPr>
              <a:defRPr/>
            </a:pPr>
            <a:fld id="{4669315E-5A66-CF44-AE5D-C333B2F730C4}" type="slidenum">
              <a:rPr lang="en-GB" smtClean="0"/>
              <a:pPr>
                <a:defRPr/>
              </a:pPr>
              <a:t>14</a:t>
            </a:fld>
            <a:endParaRPr lang="en-GB" dirty="0"/>
          </a:p>
        </p:txBody>
      </p:sp>
      <p:sp>
        <p:nvSpPr>
          <p:cNvPr id="6" name="Title 5">
            <a:extLst>
              <a:ext uri="{FF2B5EF4-FFF2-40B4-BE49-F238E27FC236}">
                <a16:creationId xmlns:a16="http://schemas.microsoft.com/office/drawing/2014/main" id="{DCB5FE14-044E-4004-E455-2884B49C2E77}"/>
              </a:ext>
            </a:extLst>
          </p:cNvPr>
          <p:cNvSpPr>
            <a:spLocks noGrp="1"/>
          </p:cNvSpPr>
          <p:nvPr>
            <p:ph type="title"/>
          </p:nvPr>
        </p:nvSpPr>
        <p:spPr/>
        <p:txBody>
          <a:bodyPr/>
          <a:lstStyle/>
          <a:p>
            <a:r>
              <a:rPr lang="fi-FI" dirty="0"/>
              <a:t>Monimutkaisesta yksinkertaiseen</a:t>
            </a:r>
          </a:p>
        </p:txBody>
      </p:sp>
    </p:spTree>
    <p:extLst>
      <p:ext uri="{BB962C8B-B14F-4D97-AF65-F5344CB8AC3E}">
        <p14:creationId xmlns:p14="http://schemas.microsoft.com/office/powerpoint/2010/main" val="34860732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47C98D-3F30-AE47-6E11-E26B7AFF6715}"/>
              </a:ext>
            </a:extLst>
          </p:cNvPr>
          <p:cNvSpPr>
            <a:spLocks noGrp="1"/>
          </p:cNvSpPr>
          <p:nvPr>
            <p:ph idx="1"/>
          </p:nvPr>
        </p:nvSpPr>
        <p:spPr/>
        <p:txBody>
          <a:bodyPr/>
          <a:lstStyle/>
          <a:p>
            <a:pPr algn="l">
              <a:buFont typeface="+mj-lt"/>
              <a:buAutoNum type="arabicPeriod"/>
            </a:pPr>
            <a:r>
              <a:rPr lang="fi-FI" sz="1800" b="1" i="0" dirty="0">
                <a:solidFill>
                  <a:srgbClr val="374151"/>
                </a:solidFill>
                <a:effectLst/>
                <a:latin typeface="Söhne"/>
              </a:rPr>
              <a:t>Tieteelliset julkaisut</a:t>
            </a:r>
            <a:endParaRPr lang="fi-FI" sz="1800" b="0" i="0" dirty="0">
              <a:solidFill>
                <a:srgbClr val="374151"/>
              </a:solidFill>
              <a:effectLst/>
              <a:latin typeface="Söhne"/>
            </a:endParaRPr>
          </a:p>
          <a:p>
            <a:pPr algn="l">
              <a:buFont typeface="+mj-lt"/>
              <a:buAutoNum type="arabicPeriod"/>
            </a:pPr>
            <a:r>
              <a:rPr lang="fi-FI" sz="1800" b="1" i="0" dirty="0">
                <a:solidFill>
                  <a:srgbClr val="374151"/>
                </a:solidFill>
                <a:effectLst/>
                <a:latin typeface="Söhne"/>
              </a:rPr>
              <a:t>Viittaukset</a:t>
            </a:r>
          </a:p>
          <a:p>
            <a:pPr algn="l">
              <a:buFont typeface="+mj-lt"/>
              <a:buAutoNum type="arabicPeriod"/>
            </a:pPr>
            <a:r>
              <a:rPr lang="fi-FI" sz="1800" b="1" i="0" dirty="0">
                <a:solidFill>
                  <a:srgbClr val="374151"/>
                </a:solidFill>
                <a:effectLst/>
                <a:latin typeface="Söhne"/>
              </a:rPr>
              <a:t>Kansainvälinen yhteistyö</a:t>
            </a:r>
          </a:p>
          <a:p>
            <a:pPr algn="l">
              <a:buFont typeface="+mj-lt"/>
              <a:buAutoNum type="arabicPeriod"/>
            </a:pPr>
            <a:r>
              <a:rPr lang="fi-FI" sz="1800" b="1" i="0" dirty="0">
                <a:solidFill>
                  <a:srgbClr val="374151"/>
                </a:solidFill>
                <a:effectLst/>
                <a:latin typeface="Söhne"/>
              </a:rPr>
              <a:t>Tutkimusrahoitus</a:t>
            </a:r>
          </a:p>
          <a:p>
            <a:pPr algn="l">
              <a:buFont typeface="+mj-lt"/>
              <a:buAutoNum type="arabicPeriod"/>
            </a:pPr>
            <a:r>
              <a:rPr lang="fi-FI" sz="2400" b="1" i="0" dirty="0">
                <a:solidFill>
                  <a:srgbClr val="374151"/>
                </a:solidFill>
                <a:effectLst/>
                <a:latin typeface="Söhne"/>
              </a:rPr>
              <a:t>Yhteiskunnallinen merkitys ja vaikutukset</a:t>
            </a:r>
          </a:p>
          <a:p>
            <a:pPr marL="92075" indent="0" algn="l">
              <a:buNone/>
            </a:pPr>
            <a:r>
              <a:rPr lang="fi-FI" sz="1800" b="1" dirty="0">
                <a:solidFill>
                  <a:srgbClr val="374151"/>
                </a:solidFill>
                <a:latin typeface="Söhne"/>
              </a:rPr>
              <a:t>- innovaatiot, patentit, uudet yritykset, muutokset toiminnoissa, palveluissa…</a:t>
            </a:r>
            <a:endParaRPr lang="fi-FI" sz="1400" dirty="0"/>
          </a:p>
          <a:p>
            <a:pPr marL="92075" indent="0">
              <a:buNone/>
            </a:pPr>
            <a:endParaRPr lang="fi-FI" sz="1800" dirty="0"/>
          </a:p>
          <a:p>
            <a:pPr marL="92075" indent="0">
              <a:buNone/>
            </a:pPr>
            <a:r>
              <a:rPr lang="fi-FI" sz="1800" dirty="0"/>
              <a:t>Viitekehysten avulla voidaan jäsentää vaikutusketjuja ja hahmottaa esimerkiksi suoria ja epäsuoria sekä lyhyen ja pitkän aikavälin vaikutuksia ja vaikuttavuutta</a:t>
            </a:r>
          </a:p>
        </p:txBody>
      </p:sp>
      <p:sp>
        <p:nvSpPr>
          <p:cNvPr id="3" name="Date Placeholder 2">
            <a:extLst>
              <a:ext uri="{FF2B5EF4-FFF2-40B4-BE49-F238E27FC236}">
                <a16:creationId xmlns:a16="http://schemas.microsoft.com/office/drawing/2014/main" id="{FCC8B6CE-9B46-7A6B-B2D3-F0ED809A8CF0}"/>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2811327E-F368-D425-703B-974A87B1D1DD}"/>
              </a:ext>
            </a:extLst>
          </p:cNvPr>
          <p:cNvSpPr>
            <a:spLocks noGrp="1"/>
          </p:cNvSpPr>
          <p:nvPr>
            <p:ph type="sldNum" sz="quarter" idx="12"/>
          </p:nvPr>
        </p:nvSpPr>
        <p:spPr/>
        <p:txBody>
          <a:bodyPr/>
          <a:lstStyle/>
          <a:p>
            <a:pPr>
              <a:defRPr/>
            </a:pPr>
            <a:fld id="{4669315E-5A66-CF44-AE5D-C333B2F730C4}" type="slidenum">
              <a:rPr lang="en-GB" smtClean="0"/>
              <a:pPr>
                <a:defRPr/>
              </a:pPr>
              <a:t>15</a:t>
            </a:fld>
            <a:endParaRPr lang="en-GB" dirty="0"/>
          </a:p>
        </p:txBody>
      </p:sp>
      <p:sp>
        <p:nvSpPr>
          <p:cNvPr id="6" name="Title 5">
            <a:extLst>
              <a:ext uri="{FF2B5EF4-FFF2-40B4-BE49-F238E27FC236}">
                <a16:creationId xmlns:a16="http://schemas.microsoft.com/office/drawing/2014/main" id="{2927232A-01E3-984C-2C2E-8B4CED96A52B}"/>
              </a:ext>
            </a:extLst>
          </p:cNvPr>
          <p:cNvSpPr>
            <a:spLocks noGrp="1"/>
          </p:cNvSpPr>
          <p:nvPr>
            <p:ph type="title"/>
          </p:nvPr>
        </p:nvSpPr>
        <p:spPr/>
        <p:txBody>
          <a:bodyPr/>
          <a:lstStyle/>
          <a:p>
            <a:r>
              <a:rPr lang="fi-FI" dirty="0"/>
              <a:t>Yhteenveto: millaisista asioista tutkimuksen vaikuttavuus koostuu</a:t>
            </a:r>
          </a:p>
        </p:txBody>
      </p:sp>
      <p:pic>
        <p:nvPicPr>
          <p:cNvPr id="4" name="Picture 3">
            <a:extLst>
              <a:ext uri="{FF2B5EF4-FFF2-40B4-BE49-F238E27FC236}">
                <a16:creationId xmlns:a16="http://schemas.microsoft.com/office/drawing/2014/main" id="{165935DF-5E65-D132-8E7B-B695938A0203}"/>
              </a:ext>
            </a:extLst>
          </p:cNvPr>
          <p:cNvPicPr>
            <a:picLocks noChangeAspect="1"/>
          </p:cNvPicPr>
          <p:nvPr/>
        </p:nvPicPr>
        <p:blipFill rotWithShape="1">
          <a:blip r:embed="rId3"/>
          <a:srcRect l="20259" t="19551" r="5113" b="8001"/>
          <a:stretch/>
        </p:blipFill>
        <p:spPr>
          <a:xfrm>
            <a:off x="7824192" y="2037098"/>
            <a:ext cx="3867567" cy="2111983"/>
          </a:xfrm>
          <a:prstGeom prst="rect">
            <a:avLst/>
          </a:prstGeom>
        </p:spPr>
      </p:pic>
    </p:spTree>
    <p:extLst>
      <p:ext uri="{BB962C8B-B14F-4D97-AF65-F5344CB8AC3E}">
        <p14:creationId xmlns:p14="http://schemas.microsoft.com/office/powerpoint/2010/main" val="249309072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7752-FC95-2F52-AB4A-BB1A1DBEBFEB}"/>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68B7342B-F66A-D69E-1516-5B9CE52D70F7}"/>
              </a:ext>
            </a:extLst>
          </p:cNvPr>
          <p:cNvSpPr>
            <a:spLocks noGrp="1"/>
          </p:cNvSpPr>
          <p:nvPr>
            <p:ph type="subTitle" idx="1"/>
          </p:nvPr>
        </p:nvSpPr>
        <p:spPr/>
        <p:txBody>
          <a:bodyPr/>
          <a:lstStyle/>
          <a:p>
            <a:endParaRPr lang="fi-FI"/>
          </a:p>
        </p:txBody>
      </p:sp>
      <p:sp>
        <p:nvSpPr>
          <p:cNvPr id="7" name="Title 6">
            <a:extLst>
              <a:ext uri="{FF2B5EF4-FFF2-40B4-BE49-F238E27FC236}">
                <a16:creationId xmlns:a16="http://schemas.microsoft.com/office/drawing/2014/main" id="{A2203287-1224-FE9A-B3C4-CD4DD733BB70}"/>
              </a:ext>
            </a:extLst>
          </p:cNvPr>
          <p:cNvSpPr>
            <a:spLocks noGrp="1"/>
          </p:cNvSpPr>
          <p:nvPr>
            <p:ph type="ctrTitle"/>
          </p:nvPr>
        </p:nvSpPr>
        <p:spPr/>
        <p:txBody>
          <a:bodyPr/>
          <a:lstStyle/>
          <a:p>
            <a:r>
              <a:rPr lang="fi-FI" dirty="0"/>
              <a:t>Mitä teoriassa?</a:t>
            </a:r>
          </a:p>
        </p:txBody>
      </p:sp>
      <p:sp>
        <p:nvSpPr>
          <p:cNvPr id="3" name="Date Placeholder 2">
            <a:extLst>
              <a:ext uri="{FF2B5EF4-FFF2-40B4-BE49-F238E27FC236}">
                <a16:creationId xmlns:a16="http://schemas.microsoft.com/office/drawing/2014/main" id="{4675FB36-EF68-183A-B39C-D3AE19A9440F}"/>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467D42D0-3C64-363E-9ECD-5FF38E47FD01}"/>
              </a:ext>
            </a:extLst>
          </p:cNvPr>
          <p:cNvSpPr>
            <a:spLocks noGrp="1"/>
          </p:cNvSpPr>
          <p:nvPr>
            <p:ph type="sldNum" sz="quarter" idx="12"/>
          </p:nvPr>
        </p:nvSpPr>
        <p:spPr/>
        <p:txBody>
          <a:bodyPr/>
          <a:lstStyle/>
          <a:p>
            <a:pPr>
              <a:defRPr/>
            </a:pPr>
            <a:fld id="{4669315E-5A66-CF44-AE5D-C333B2F730C4}" type="slidenum">
              <a:rPr lang="en-GB" smtClean="0"/>
              <a:pPr>
                <a:defRPr/>
              </a:pPr>
              <a:t>2</a:t>
            </a:fld>
            <a:endParaRPr lang="en-GB" dirty="0"/>
          </a:p>
        </p:txBody>
      </p:sp>
    </p:spTree>
    <p:extLst>
      <p:ext uri="{BB962C8B-B14F-4D97-AF65-F5344CB8AC3E}">
        <p14:creationId xmlns:p14="http://schemas.microsoft.com/office/powerpoint/2010/main" val="86551532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B7D6FB-F57D-A1D4-A616-EA7838681EE7}"/>
              </a:ext>
            </a:extLst>
          </p:cNvPr>
          <p:cNvSpPr>
            <a:spLocks noGrp="1"/>
          </p:cNvSpPr>
          <p:nvPr>
            <p:ph idx="1"/>
          </p:nvPr>
        </p:nvSpPr>
        <p:spPr>
          <a:xfrm>
            <a:off x="772997" y="1916832"/>
            <a:ext cx="11029519" cy="3888432"/>
          </a:xfrm>
        </p:spPr>
        <p:txBody>
          <a:bodyPr/>
          <a:lstStyle/>
          <a:p>
            <a:r>
              <a:rPr lang="fi-FI" dirty="0"/>
              <a:t>Suomen kieli on köyhä</a:t>
            </a:r>
          </a:p>
          <a:p>
            <a:r>
              <a:rPr lang="fi-FI" dirty="0"/>
              <a:t>Terveydenhuollossa ja terveystaloustieteessä vaikuttavuus = effectiveness = tapahtuman aiheuttama tilamuutos potilaassa</a:t>
            </a:r>
          </a:p>
          <a:p>
            <a:r>
              <a:rPr lang="fi-FI" dirty="0"/>
              <a:t>Tieteen ja tutkimuksen yhteydessä vaikuttavuus on ehkä mieluummin </a:t>
            </a:r>
            <a:r>
              <a:rPr lang="fi-FI" b="1" dirty="0" err="1"/>
              <a:t>impact</a:t>
            </a:r>
            <a:endParaRPr lang="fi-FI" b="1" dirty="0"/>
          </a:p>
          <a:p>
            <a:r>
              <a:rPr lang="fi-FI" dirty="0"/>
              <a:t>Suomen akatemia:</a:t>
            </a:r>
          </a:p>
          <a:p>
            <a:pPr lvl="1"/>
            <a:r>
              <a:rPr lang="en-US" b="0" i="0" dirty="0">
                <a:solidFill>
                  <a:srgbClr val="1D1D1D"/>
                </a:solidFill>
                <a:effectLst/>
                <a:latin typeface="Source Sans 3"/>
              </a:rPr>
              <a:t>The effects and impact of research refer to the ways in which </a:t>
            </a:r>
            <a:r>
              <a:rPr lang="en-US" b="1" i="0" dirty="0">
                <a:solidFill>
                  <a:srgbClr val="1D1D1D"/>
                </a:solidFill>
                <a:effectLst/>
                <a:latin typeface="Source Sans 3"/>
              </a:rPr>
              <a:t>research influences a wide variety of phenomena and trends in society</a:t>
            </a:r>
            <a:r>
              <a:rPr lang="en-US" b="0" i="0" dirty="0">
                <a:solidFill>
                  <a:srgbClr val="1D1D1D"/>
                </a:solidFill>
                <a:effectLst/>
                <a:latin typeface="Source Sans 3"/>
              </a:rPr>
              <a:t>. The effects and impact emerge </a:t>
            </a:r>
            <a:r>
              <a:rPr lang="en-US" b="1" i="0" dirty="0">
                <a:solidFill>
                  <a:srgbClr val="1D1D1D"/>
                </a:solidFill>
                <a:effectLst/>
                <a:latin typeface="Source Sans 3"/>
              </a:rPr>
              <a:t>as a result of the combined effect of research findings and other factors and generally manifest over the long term</a:t>
            </a:r>
            <a:r>
              <a:rPr lang="en-US" b="0" i="0" dirty="0">
                <a:solidFill>
                  <a:srgbClr val="1D1D1D"/>
                </a:solidFill>
                <a:effectLst/>
                <a:latin typeface="Source Sans 3"/>
              </a:rPr>
              <a:t>. This is a complex process.</a:t>
            </a:r>
          </a:p>
          <a:p>
            <a:pPr lvl="1"/>
            <a:r>
              <a:rPr lang="fi-FI" b="0" i="1" dirty="0">
                <a:solidFill>
                  <a:srgbClr val="1D1D1D"/>
                </a:solidFill>
                <a:effectLst/>
                <a:latin typeface="Source Sans 3"/>
              </a:rPr>
              <a:t>Tutkimuksen vaikuttavuudella </a:t>
            </a:r>
            <a:r>
              <a:rPr lang="fi-FI" b="0" i="0" dirty="0">
                <a:solidFill>
                  <a:srgbClr val="1D1D1D"/>
                </a:solidFill>
                <a:effectLst/>
                <a:latin typeface="Source Sans 3"/>
              </a:rPr>
              <a:t>tarkoitetaan tutkimuksen myötävaikutuksia erilaisiin yhteiskunnassa ilmeneviin asioihin ja kehityskulkuihin. Vaikuttavuus syntyy tutkimustiedon ja muiden tekijöiden yhteisvaikutuksesta ja usein pidemmän ajan kuluessa. Se on lähtökohtaisesti monimuotoinen ilmiö.</a:t>
            </a:r>
            <a:endParaRPr lang="en-US" b="0" i="0" dirty="0">
              <a:solidFill>
                <a:srgbClr val="1D1D1D"/>
              </a:solidFill>
              <a:effectLst/>
              <a:latin typeface="Source Sans 3"/>
            </a:endParaRPr>
          </a:p>
          <a:p>
            <a:pPr lvl="1"/>
            <a:endParaRPr lang="fi-FI" dirty="0"/>
          </a:p>
        </p:txBody>
      </p:sp>
      <p:sp>
        <p:nvSpPr>
          <p:cNvPr id="4" name="Date Placeholder 3">
            <a:extLst>
              <a:ext uri="{FF2B5EF4-FFF2-40B4-BE49-F238E27FC236}">
                <a16:creationId xmlns:a16="http://schemas.microsoft.com/office/drawing/2014/main" id="{6C60CC8B-432E-1C90-DD13-2A3288ED6217}"/>
              </a:ext>
            </a:extLst>
          </p:cNvPr>
          <p:cNvSpPr>
            <a:spLocks noGrp="1"/>
          </p:cNvSpPr>
          <p:nvPr>
            <p:ph type="dt" sz="half" idx="10"/>
          </p:nvPr>
        </p:nvSpPr>
        <p:spPr/>
        <p:txBody>
          <a:bodyPr/>
          <a:lstStyle/>
          <a:p>
            <a:pPr>
              <a:defRPr/>
            </a:pPr>
            <a:fld id="{8FC139DF-555F-4884-A52D-5104D268AD44}" type="datetime1">
              <a:rPr lang="en-GB" smtClean="0"/>
              <a:t>22/08/2025</a:t>
            </a:fld>
            <a:endParaRPr lang="fi-FI" dirty="0"/>
          </a:p>
        </p:txBody>
      </p:sp>
      <p:sp>
        <p:nvSpPr>
          <p:cNvPr id="6" name="Slide Number Placeholder 5">
            <a:extLst>
              <a:ext uri="{FF2B5EF4-FFF2-40B4-BE49-F238E27FC236}">
                <a16:creationId xmlns:a16="http://schemas.microsoft.com/office/drawing/2014/main" id="{C3FC9ACB-14CC-1C24-601C-9A3441729D36}"/>
              </a:ext>
            </a:extLst>
          </p:cNvPr>
          <p:cNvSpPr>
            <a:spLocks noGrp="1"/>
          </p:cNvSpPr>
          <p:nvPr>
            <p:ph type="sldNum" sz="quarter" idx="12"/>
          </p:nvPr>
        </p:nvSpPr>
        <p:spPr/>
        <p:txBody>
          <a:bodyPr/>
          <a:lstStyle/>
          <a:p>
            <a:pPr>
              <a:defRPr/>
            </a:pPr>
            <a:fld id="{4669315E-5A66-CF44-AE5D-C333B2F730C4}" type="slidenum">
              <a:rPr lang="en-GB" smtClean="0"/>
              <a:pPr>
                <a:defRPr/>
              </a:pPr>
              <a:t>3</a:t>
            </a:fld>
            <a:endParaRPr lang="en-GB" dirty="0"/>
          </a:p>
        </p:txBody>
      </p:sp>
      <p:sp>
        <p:nvSpPr>
          <p:cNvPr id="7" name="Title 6">
            <a:extLst>
              <a:ext uri="{FF2B5EF4-FFF2-40B4-BE49-F238E27FC236}">
                <a16:creationId xmlns:a16="http://schemas.microsoft.com/office/drawing/2014/main" id="{7D889247-FCA2-ACD1-FE32-FC8015556052}"/>
              </a:ext>
            </a:extLst>
          </p:cNvPr>
          <p:cNvSpPr>
            <a:spLocks noGrp="1"/>
          </p:cNvSpPr>
          <p:nvPr>
            <p:ph type="title"/>
          </p:nvPr>
        </p:nvSpPr>
        <p:spPr/>
        <p:txBody>
          <a:bodyPr/>
          <a:lstStyle/>
          <a:p>
            <a:r>
              <a:rPr lang="fi-FI" dirty="0"/>
              <a:t>Termi vaikuttavuus</a:t>
            </a:r>
          </a:p>
        </p:txBody>
      </p:sp>
    </p:spTree>
    <p:extLst>
      <p:ext uri="{BB962C8B-B14F-4D97-AF65-F5344CB8AC3E}">
        <p14:creationId xmlns:p14="http://schemas.microsoft.com/office/powerpoint/2010/main" val="22504845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E76FD5-2842-DB8C-0A60-A15CD42B397A}"/>
              </a:ext>
            </a:extLst>
          </p:cNvPr>
          <p:cNvSpPr>
            <a:spLocks noGrp="1"/>
          </p:cNvSpPr>
          <p:nvPr>
            <p:ph idx="1"/>
          </p:nvPr>
        </p:nvSpPr>
        <p:spPr>
          <a:xfrm>
            <a:off x="772997" y="2204865"/>
            <a:ext cx="4458907" cy="3888432"/>
          </a:xfrm>
        </p:spPr>
        <p:txBody>
          <a:bodyPr/>
          <a:lstStyle/>
          <a:p>
            <a:r>
              <a:rPr lang="fi-FI" dirty="0"/>
              <a:t>Suorina vaikutuksina pyrittäneen tiedon ja viisauden  lisäämiseen, mutta se lienee vain osa vaikuttavuutta?</a:t>
            </a:r>
          </a:p>
          <a:p>
            <a:pPr lvl="1"/>
            <a:r>
              <a:rPr lang="fi-FI" dirty="0"/>
              <a:t>Viisauden pitää kai vielä muuttua päätöksiksi tai toimenpiteiksi?</a:t>
            </a:r>
          </a:p>
        </p:txBody>
      </p:sp>
      <p:sp>
        <p:nvSpPr>
          <p:cNvPr id="3" name="Date Placeholder 2">
            <a:extLst>
              <a:ext uri="{FF2B5EF4-FFF2-40B4-BE49-F238E27FC236}">
                <a16:creationId xmlns:a16="http://schemas.microsoft.com/office/drawing/2014/main" id="{88B373C4-D56B-0951-3691-F20DB5260B92}"/>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391D5CDD-88DA-197C-597A-FB2082001D7E}"/>
              </a:ext>
            </a:extLst>
          </p:cNvPr>
          <p:cNvSpPr>
            <a:spLocks noGrp="1"/>
          </p:cNvSpPr>
          <p:nvPr>
            <p:ph type="sldNum" sz="quarter" idx="12"/>
          </p:nvPr>
        </p:nvSpPr>
        <p:spPr/>
        <p:txBody>
          <a:bodyPr/>
          <a:lstStyle/>
          <a:p>
            <a:pPr>
              <a:defRPr/>
            </a:pPr>
            <a:fld id="{4669315E-5A66-CF44-AE5D-C333B2F730C4}" type="slidenum">
              <a:rPr lang="en-GB" smtClean="0"/>
              <a:pPr>
                <a:defRPr/>
              </a:pPr>
              <a:t>4</a:t>
            </a:fld>
            <a:endParaRPr lang="en-GB" dirty="0"/>
          </a:p>
        </p:txBody>
      </p:sp>
      <p:sp>
        <p:nvSpPr>
          <p:cNvPr id="6" name="Title 5">
            <a:extLst>
              <a:ext uri="{FF2B5EF4-FFF2-40B4-BE49-F238E27FC236}">
                <a16:creationId xmlns:a16="http://schemas.microsoft.com/office/drawing/2014/main" id="{4EE0B259-E886-32AA-9517-870ABCB194F3}"/>
              </a:ext>
            </a:extLst>
          </p:cNvPr>
          <p:cNvSpPr>
            <a:spLocks noGrp="1"/>
          </p:cNvSpPr>
          <p:nvPr>
            <p:ph type="title"/>
          </p:nvPr>
        </p:nvSpPr>
        <p:spPr/>
        <p:txBody>
          <a:bodyPr/>
          <a:lstStyle/>
          <a:p>
            <a:r>
              <a:rPr lang="fi-FI" dirty="0"/>
              <a:t>Tieteen tavoitteena on lähestyä totuutta</a:t>
            </a:r>
          </a:p>
        </p:txBody>
      </p:sp>
      <p:pic>
        <p:nvPicPr>
          <p:cNvPr id="8" name="Picture 7">
            <a:extLst>
              <a:ext uri="{FF2B5EF4-FFF2-40B4-BE49-F238E27FC236}">
                <a16:creationId xmlns:a16="http://schemas.microsoft.com/office/drawing/2014/main" id="{27620B3E-CABD-71F0-0404-0AC2392F9F18}"/>
              </a:ext>
            </a:extLst>
          </p:cNvPr>
          <p:cNvPicPr>
            <a:picLocks noChangeAspect="1"/>
          </p:cNvPicPr>
          <p:nvPr/>
        </p:nvPicPr>
        <p:blipFill rotWithShape="1">
          <a:blip r:embed="rId3"/>
          <a:srcRect l="39369" t="34250" r="22241" b="23750"/>
          <a:stretch/>
        </p:blipFill>
        <p:spPr>
          <a:xfrm>
            <a:off x="5087888" y="1979419"/>
            <a:ext cx="6840760" cy="4209698"/>
          </a:xfrm>
          <a:prstGeom prst="rect">
            <a:avLst/>
          </a:prstGeom>
        </p:spPr>
      </p:pic>
    </p:spTree>
    <p:extLst>
      <p:ext uri="{BB962C8B-B14F-4D97-AF65-F5344CB8AC3E}">
        <p14:creationId xmlns:p14="http://schemas.microsoft.com/office/powerpoint/2010/main" val="390445174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B101E-E852-2FD6-F0B4-66838CE61D0F}"/>
              </a:ext>
            </a:extLst>
          </p:cNvPr>
          <p:cNvSpPr>
            <a:spLocks noGrp="1"/>
          </p:cNvSpPr>
          <p:nvPr>
            <p:ph idx="1"/>
          </p:nvPr>
        </p:nvSpPr>
        <p:spPr/>
        <p:txBody>
          <a:bodyPr/>
          <a:lstStyle/>
          <a:p>
            <a:r>
              <a:rPr lang="fi-FI" dirty="0"/>
              <a:t>Joskus panostettu enemmän</a:t>
            </a:r>
          </a:p>
          <a:p>
            <a:pPr lvl="1"/>
            <a:r>
              <a:rPr lang="fi-FI" dirty="0"/>
              <a:t>Tutkimukseen (1800-luku)</a:t>
            </a:r>
          </a:p>
          <a:p>
            <a:pPr lvl="1"/>
            <a:r>
              <a:rPr lang="fi-FI" dirty="0"/>
              <a:t>Koulutukseen ja sivistykseen (1900-luvun alkupuoli)</a:t>
            </a:r>
          </a:p>
          <a:p>
            <a:pPr lvl="1"/>
            <a:r>
              <a:rPr lang="fi-FI" dirty="0"/>
              <a:t>Yhteiskunnalliseen vaikuttavuuteen (1990-luku)</a:t>
            </a:r>
          </a:p>
          <a:p>
            <a:pPr lvl="1"/>
            <a:endParaRPr lang="fi-FI" dirty="0"/>
          </a:p>
        </p:txBody>
      </p:sp>
      <p:sp>
        <p:nvSpPr>
          <p:cNvPr id="3" name="Date Placeholder 2">
            <a:extLst>
              <a:ext uri="{FF2B5EF4-FFF2-40B4-BE49-F238E27FC236}">
                <a16:creationId xmlns:a16="http://schemas.microsoft.com/office/drawing/2014/main" id="{D2180D27-7E52-16E9-3493-88BE9C570F50}"/>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9CB2DB0A-C86D-639C-82F5-C86E6E6E988C}"/>
              </a:ext>
            </a:extLst>
          </p:cNvPr>
          <p:cNvSpPr>
            <a:spLocks noGrp="1"/>
          </p:cNvSpPr>
          <p:nvPr>
            <p:ph type="sldNum" sz="quarter" idx="12"/>
          </p:nvPr>
        </p:nvSpPr>
        <p:spPr/>
        <p:txBody>
          <a:bodyPr/>
          <a:lstStyle/>
          <a:p>
            <a:pPr>
              <a:defRPr/>
            </a:pPr>
            <a:fld id="{4669315E-5A66-CF44-AE5D-C333B2F730C4}" type="slidenum">
              <a:rPr lang="en-GB" smtClean="0"/>
              <a:pPr>
                <a:defRPr/>
              </a:pPr>
              <a:t>5</a:t>
            </a:fld>
            <a:endParaRPr lang="en-GB" dirty="0"/>
          </a:p>
        </p:txBody>
      </p:sp>
      <p:sp>
        <p:nvSpPr>
          <p:cNvPr id="6" name="Title 5">
            <a:extLst>
              <a:ext uri="{FF2B5EF4-FFF2-40B4-BE49-F238E27FC236}">
                <a16:creationId xmlns:a16="http://schemas.microsoft.com/office/drawing/2014/main" id="{18E1FC95-8422-98C1-5605-CCDB2C2D240D}"/>
              </a:ext>
            </a:extLst>
          </p:cNvPr>
          <p:cNvSpPr>
            <a:spLocks noGrp="1"/>
          </p:cNvSpPr>
          <p:nvPr>
            <p:ph type="title"/>
          </p:nvPr>
        </p:nvSpPr>
        <p:spPr/>
        <p:txBody>
          <a:bodyPr/>
          <a:lstStyle/>
          <a:p>
            <a:r>
              <a:rPr lang="fi-FI" dirty="0"/>
              <a:t>On hyvä huomata, että tieteen/tutkimuksen painopisteet saattavat vaihdella ajassa</a:t>
            </a:r>
          </a:p>
        </p:txBody>
      </p:sp>
      <p:sp>
        <p:nvSpPr>
          <p:cNvPr id="8" name="TextBox 7">
            <a:extLst>
              <a:ext uri="{FF2B5EF4-FFF2-40B4-BE49-F238E27FC236}">
                <a16:creationId xmlns:a16="http://schemas.microsoft.com/office/drawing/2014/main" id="{417FD921-6B9F-EDDF-7E7E-162E1060961B}"/>
              </a:ext>
            </a:extLst>
          </p:cNvPr>
          <p:cNvSpPr txBox="1"/>
          <p:nvPr/>
        </p:nvSpPr>
        <p:spPr bwMode="auto">
          <a:xfrm>
            <a:off x="5159896" y="6474822"/>
            <a:ext cx="609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r>
              <a:rPr lang="fi-FI" sz="1400" dirty="0"/>
              <a:t>Tiitta A. Miten vaikuttavuus tuli tiedepolitiikkaan</a:t>
            </a:r>
          </a:p>
        </p:txBody>
      </p:sp>
    </p:spTree>
    <p:extLst>
      <p:ext uri="{BB962C8B-B14F-4D97-AF65-F5344CB8AC3E}">
        <p14:creationId xmlns:p14="http://schemas.microsoft.com/office/powerpoint/2010/main" val="6815247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898E9A3-8217-8F1F-E30D-8B4E952C0D3B}"/>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A9840462-1395-95C3-2F8D-E2CDC032128E}"/>
              </a:ext>
            </a:extLst>
          </p:cNvPr>
          <p:cNvSpPr>
            <a:spLocks noGrp="1"/>
          </p:cNvSpPr>
          <p:nvPr>
            <p:ph type="sldNum" sz="quarter" idx="12"/>
          </p:nvPr>
        </p:nvSpPr>
        <p:spPr/>
        <p:txBody>
          <a:bodyPr/>
          <a:lstStyle/>
          <a:p>
            <a:pPr>
              <a:defRPr/>
            </a:pPr>
            <a:fld id="{4669315E-5A66-CF44-AE5D-C333B2F730C4}" type="slidenum">
              <a:rPr lang="en-GB" smtClean="0"/>
              <a:pPr>
                <a:defRPr/>
              </a:pPr>
              <a:t>6</a:t>
            </a:fld>
            <a:endParaRPr lang="en-GB" dirty="0"/>
          </a:p>
        </p:txBody>
      </p:sp>
      <p:sp>
        <p:nvSpPr>
          <p:cNvPr id="6" name="Title 5">
            <a:extLst>
              <a:ext uri="{FF2B5EF4-FFF2-40B4-BE49-F238E27FC236}">
                <a16:creationId xmlns:a16="http://schemas.microsoft.com/office/drawing/2014/main" id="{5CF2CC3F-1024-830E-5EE5-32358FA5DA7A}"/>
              </a:ext>
            </a:extLst>
          </p:cNvPr>
          <p:cNvSpPr>
            <a:spLocks noGrp="1"/>
          </p:cNvSpPr>
          <p:nvPr>
            <p:ph type="title"/>
          </p:nvPr>
        </p:nvSpPr>
        <p:spPr/>
        <p:txBody>
          <a:bodyPr/>
          <a:lstStyle/>
          <a:p>
            <a:r>
              <a:rPr lang="fi-FI" sz="3200" dirty="0"/>
              <a:t>Kirjallisuudesta tai akateemisilta toimijoilta löytyy Erilaisia määritelmiä/kuvauksia…</a:t>
            </a:r>
          </a:p>
        </p:txBody>
      </p:sp>
      <p:sp>
        <p:nvSpPr>
          <p:cNvPr id="7" name="Rectangle 1">
            <a:extLst>
              <a:ext uri="{FF2B5EF4-FFF2-40B4-BE49-F238E27FC236}">
                <a16:creationId xmlns:a16="http://schemas.microsoft.com/office/drawing/2014/main" id="{90338547-51B8-684A-0CDF-97E881D88CC1}"/>
              </a:ext>
            </a:extLst>
          </p:cNvPr>
          <p:cNvSpPr>
            <a:spLocks noGrp="1" noChangeArrowheads="1"/>
          </p:cNvSpPr>
          <p:nvPr>
            <p:ph idx="1"/>
          </p:nvPr>
        </p:nvSpPr>
        <p:spPr bwMode="auto">
          <a:xfrm>
            <a:off x="335361" y="2302422"/>
            <a:ext cx="1159328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err="1">
                <a:ln>
                  <a:noFill/>
                </a:ln>
                <a:solidFill>
                  <a:schemeClr val="tx1"/>
                </a:solidFill>
                <a:effectLst/>
                <a:latin typeface="Arial" panose="020B0604020202020204" pitchFamily="34" charset="0"/>
              </a:rPr>
              <a:t>Impact</a:t>
            </a:r>
            <a:r>
              <a:rPr kumimoji="0" lang="fi-FI" altLang="fi-FI" sz="1200" b="0" i="0" u="none" strike="noStrike" cap="none" normalizeH="0" baseline="0" dirty="0">
                <a:ln>
                  <a:noFill/>
                </a:ln>
                <a:solidFill>
                  <a:schemeClr val="tx1"/>
                </a:solidFill>
                <a:effectLst/>
                <a:latin typeface="Arial" panose="020B0604020202020204" pitchFamily="34" charset="0"/>
              </a:rPr>
              <a:t> is </a:t>
            </a:r>
            <a:r>
              <a:rPr kumimoji="0" lang="fi-FI" altLang="fi-FI" sz="1200" b="0" i="0" u="none" strike="noStrike" cap="none" normalizeH="0" baseline="0" dirty="0" err="1">
                <a:ln>
                  <a:noFill/>
                </a:ln>
                <a:solidFill>
                  <a:schemeClr val="tx1"/>
                </a:solidFill>
                <a:effectLst/>
                <a:latin typeface="Arial" panose="020B0604020202020204" pitchFamily="34" charset="0"/>
              </a:rPr>
              <a:t>the</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effect</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research</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has</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beyond</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academia</a:t>
            </a:r>
            <a:r>
              <a:rPr kumimoji="0" lang="fi-FI" altLang="fi-FI" sz="1200" b="0" i="0" u="none" strike="noStrike" cap="none" normalizeH="0" baseline="0" dirty="0">
                <a:ln>
                  <a:noFill/>
                </a:ln>
                <a:solidFill>
                  <a:schemeClr val="tx1"/>
                </a:solidFill>
                <a:effectLst/>
                <a:latin typeface="Arial" panose="020B0604020202020204" pitchFamily="34" charset="0"/>
              </a:rPr>
              <a:t> and </a:t>
            </a:r>
            <a:r>
              <a:rPr kumimoji="0" lang="fi-FI" altLang="fi-FI" sz="1200" b="0" i="0" u="none" strike="noStrike" cap="none" normalizeH="0" baseline="0" dirty="0" err="1">
                <a:ln>
                  <a:noFill/>
                </a:ln>
                <a:solidFill>
                  <a:schemeClr val="tx1"/>
                </a:solidFill>
                <a:effectLst/>
                <a:latin typeface="Arial" panose="020B0604020202020204" pitchFamily="34" charset="0"/>
              </a:rPr>
              <a:t>consists</a:t>
            </a:r>
            <a:r>
              <a:rPr kumimoji="0" lang="fi-FI" altLang="fi-FI" sz="1200" b="0" i="0"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1" u="none" strike="noStrike" cap="none" normalizeH="0" baseline="0" dirty="0" err="1">
                <a:ln>
                  <a:noFill/>
                </a:ln>
                <a:solidFill>
                  <a:schemeClr val="tx1"/>
                </a:solidFill>
                <a:effectLst/>
                <a:latin typeface="Arial" panose="020B0604020202020204" pitchFamily="34" charset="0"/>
              </a:rPr>
              <a:t>benefits</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one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more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areas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economy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society</a:t>
            </a:r>
            <a:r>
              <a:rPr kumimoji="0" lang="fi-FI" altLang="fi-FI" sz="1200" b="0" i="1" u="none" strike="noStrike" cap="none" normalizeH="0" baseline="0" dirty="0">
                <a:ln>
                  <a:noFill/>
                </a:ln>
                <a:solidFill>
                  <a:schemeClr val="tx1"/>
                </a:solidFill>
                <a:effectLst/>
                <a:latin typeface="Arial" panose="020B0604020202020204" pitchFamily="34" charset="0"/>
              </a:rPr>
              <a:t>, culture, </a:t>
            </a:r>
            <a:r>
              <a:rPr kumimoji="0" lang="fi-FI" altLang="fi-FI" sz="1200" b="0" i="1" u="none" strike="noStrike" cap="none" normalizeH="0" baseline="0" dirty="0" err="1">
                <a:ln>
                  <a:noFill/>
                </a:ln>
                <a:solidFill>
                  <a:schemeClr val="tx1"/>
                </a:solidFill>
                <a:effectLst/>
                <a:latin typeface="Arial" panose="020B0604020202020204" pitchFamily="34" charset="0"/>
              </a:rPr>
              <a:t>public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policy</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services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production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environment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international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development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quality</a:t>
            </a:r>
            <a:r>
              <a:rPr kumimoji="0" lang="fi-FI" altLang="fi-FI" sz="1200" b="0" i="1" u="none" strike="noStrike" cap="none" normalizeH="0" baseline="0" dirty="0">
                <a:ln>
                  <a:noFill/>
                </a:ln>
                <a:solidFill>
                  <a:schemeClr val="tx1"/>
                </a:solidFill>
                <a:effectLst/>
                <a:latin typeface="Arial" panose="020B0604020202020204" pitchFamily="34" charset="0"/>
              </a:rPr>
              <a:t> of life, </a:t>
            </a:r>
            <a:r>
              <a:rPr kumimoji="0" lang="fi-FI" altLang="fi-FI" sz="1200" b="0" i="1" u="none" strike="noStrike" cap="none" normalizeH="0" baseline="0" dirty="0" err="1">
                <a:ln>
                  <a:noFill/>
                </a:ln>
                <a:solidFill>
                  <a:schemeClr val="tx1"/>
                </a:solidFill>
                <a:effectLst/>
                <a:latin typeface="Arial" panose="020B0604020202020204" pitchFamily="34" charset="0"/>
              </a:rPr>
              <a:t>whether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locally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regionally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nationally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internationally</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paragraph</a:t>
            </a:r>
            <a:r>
              <a:rPr kumimoji="0" lang="fi-FI" altLang="fi-FI" sz="1200" b="0" i="0" u="none" strike="noStrike" cap="none" normalizeH="0" baseline="0" dirty="0">
                <a:ln>
                  <a:noFill/>
                </a:ln>
                <a:solidFill>
                  <a:schemeClr val="tx1"/>
                </a:solidFill>
                <a:effectLst/>
                <a:latin typeface="Arial" panose="020B0604020202020204" pitchFamily="34" charset="0"/>
              </a:rPr>
              <a:t> 62) and as “</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1" u="none" strike="noStrike" cap="none" normalizeH="0" baseline="0" dirty="0" err="1">
                <a:ln>
                  <a:noFill/>
                </a:ln>
                <a:solidFill>
                  <a:schemeClr val="tx1"/>
                </a:solidFill>
                <a:effectLst/>
                <a:latin typeface="Arial" panose="020B0604020202020204" pitchFamily="34" charset="0"/>
              </a:rPr>
              <a:t>manifested</a:t>
            </a:r>
            <a:r>
              <a:rPr kumimoji="0" lang="fi-FI" altLang="fi-FI" sz="1200" b="0" i="1" u="none" strike="noStrike" cap="none" normalizeH="0" baseline="0" dirty="0">
                <a:ln>
                  <a:noFill/>
                </a:ln>
                <a:solidFill>
                  <a:schemeClr val="tx1"/>
                </a:solidFill>
                <a:effectLst/>
                <a:latin typeface="Arial" panose="020B0604020202020204" pitchFamily="34" charset="0"/>
              </a:rPr>
              <a:t> in a </a:t>
            </a:r>
            <a:r>
              <a:rPr kumimoji="0" lang="fi-FI" altLang="fi-FI" sz="1200" b="0" i="1" u="none" strike="noStrike" cap="none" normalizeH="0" baseline="0" dirty="0" err="1">
                <a:ln>
                  <a:noFill/>
                </a:ln>
                <a:solidFill>
                  <a:schemeClr val="tx1"/>
                </a:solidFill>
                <a:effectLst/>
                <a:latin typeface="Arial" panose="020B0604020202020204" pitchFamily="34" charset="0"/>
              </a:rPr>
              <a:t>wide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variety</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ways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including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but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not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limited</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many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types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beneficiary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individuals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organisations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communities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regions</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other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entities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impacts</a:t>
            </a:r>
            <a:r>
              <a:rPr kumimoji="0" lang="fi-FI" altLang="fi-FI" sz="1200" b="0" i="1" u="none" strike="noStrike" cap="none" normalizeH="0" baseline="0" dirty="0">
                <a:ln>
                  <a:noFill/>
                </a:ln>
                <a:solidFill>
                  <a:schemeClr val="tx1"/>
                </a:solidFill>
                <a:effectLst/>
                <a:latin typeface="Arial" panose="020B0604020202020204" pitchFamily="34" charset="0"/>
              </a:rPr>
              <a:t> on products, </a:t>
            </a:r>
            <a:r>
              <a:rPr kumimoji="0" lang="fi-FI" altLang="fi-FI" sz="1200" b="0" i="1" u="none" strike="noStrike" cap="none" normalizeH="0" baseline="0" dirty="0" err="1">
                <a:ln>
                  <a:noFill/>
                </a:ln>
                <a:solidFill>
                  <a:schemeClr val="tx1"/>
                </a:solidFill>
                <a:effectLst/>
                <a:latin typeface="Arial" panose="020B0604020202020204" pitchFamily="34" charset="0"/>
              </a:rPr>
              <a:t>processes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behaviours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policies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practices</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avoidance</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harm</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waste</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resources</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a:ln>
                  <a:noFill/>
                </a:ln>
                <a:solidFill>
                  <a:schemeClr val="tx1"/>
                </a:solidFill>
                <a:effectLst/>
                <a:latin typeface="Arial" panose="020B0604020202020204" pitchFamily="34" charset="0"/>
              </a:rPr>
              <a:t>UK 2014 </a:t>
            </a:r>
            <a:r>
              <a:rPr kumimoji="0" lang="fi-FI" altLang="fi-FI" sz="1200" b="1" i="0" u="none" strike="noStrike" cap="none" normalizeH="0" baseline="0" dirty="0" err="1">
                <a:ln>
                  <a:noFill/>
                </a:ln>
                <a:solidFill>
                  <a:schemeClr val="tx1"/>
                </a:solidFill>
                <a:effectLst/>
                <a:latin typeface="Arial" panose="020B0604020202020204" pitchFamily="34" charset="0"/>
              </a:rPr>
              <a:t>Research</a:t>
            </a:r>
            <a:r>
              <a:rPr kumimoji="0" lang="fi-FI" altLang="fi-FI" sz="1200" b="1"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err="1">
                <a:ln>
                  <a:noFill/>
                </a:ln>
                <a:solidFill>
                  <a:schemeClr val="tx1"/>
                </a:solidFill>
                <a:effectLst/>
                <a:latin typeface="Arial" panose="020B0604020202020204" pitchFamily="34" charset="0"/>
              </a:rPr>
              <a:t>Excellence</a:t>
            </a:r>
            <a:r>
              <a:rPr kumimoji="0" lang="fi-FI" altLang="fi-FI" sz="1200" b="1" i="0" u="none" strike="noStrike" cap="none" normalizeH="0" baseline="0" dirty="0">
                <a:ln>
                  <a:noFill/>
                </a:ln>
                <a:solidFill>
                  <a:schemeClr val="tx1"/>
                </a:solidFill>
                <a:effectLst/>
                <a:latin typeface="Arial" panose="020B0604020202020204" pitchFamily="34" charset="0"/>
              </a:rPr>
              <a:t> Framework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Arial" panose="020B0604020202020204" pitchFamily="34" charset="0"/>
              </a:rPr>
              <a:t>“</a:t>
            </a:r>
            <a:r>
              <a:rPr kumimoji="0" lang="fi-FI" altLang="fi-FI" sz="1200" b="0" i="1" u="none" strike="noStrike" cap="none" normalizeH="0" baseline="0" dirty="0">
                <a:ln>
                  <a:noFill/>
                </a:ln>
                <a:solidFill>
                  <a:schemeClr val="tx1"/>
                </a:solidFill>
                <a:effectLst/>
                <a:latin typeface="Arial" panose="020B0604020202020204" pitchFamily="34" charset="0"/>
              </a:rPr>
              <a:t>‘Health </a:t>
            </a:r>
            <a:r>
              <a:rPr kumimoji="0" lang="fi-FI" altLang="fi-FI" sz="1200" b="0" i="1" u="none" strike="noStrike" cap="none" normalizeH="0" baseline="0" dirty="0" err="1">
                <a:ln>
                  <a:noFill/>
                </a:ln>
                <a:solidFill>
                  <a:schemeClr val="tx1"/>
                </a:solidFill>
                <a:effectLst/>
                <a:latin typeface="Arial" panose="020B0604020202020204" pitchFamily="34" charset="0"/>
              </a:rPr>
              <a:t>impacts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can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defined</a:t>
            </a:r>
            <a:r>
              <a:rPr kumimoji="0" lang="fi-FI" altLang="fi-FI" sz="1200" b="0" i="1" u="none" strike="noStrike" cap="none" normalizeH="0" baseline="0" dirty="0">
                <a:ln>
                  <a:noFill/>
                </a:ln>
                <a:solidFill>
                  <a:schemeClr val="tx1"/>
                </a:solidFill>
                <a:effectLst/>
                <a:latin typeface="Arial" panose="020B0604020202020204" pitchFamily="34" charset="0"/>
              </a:rPr>
              <a:t> as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in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healthy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functioning</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individuals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physical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psychological</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social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aspects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their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services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broader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determinants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Social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impacts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are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that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are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broader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than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simply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those</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noted</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above</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include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working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systems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ethical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understanding</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interventions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population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interactions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Economic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impacts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can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regarded</a:t>
            </a:r>
            <a:r>
              <a:rPr kumimoji="0" lang="fi-FI" altLang="fi-FI" sz="1200" b="0" i="1" u="none" strike="noStrike" cap="none" normalizeH="0" baseline="0" dirty="0">
                <a:ln>
                  <a:noFill/>
                </a:ln>
                <a:solidFill>
                  <a:schemeClr val="tx1"/>
                </a:solidFill>
                <a:effectLst/>
                <a:latin typeface="Arial" panose="020B0604020202020204" pitchFamily="34" charset="0"/>
              </a:rPr>
              <a:t> as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benefits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from</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commercialization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net </a:t>
            </a:r>
            <a:r>
              <a:rPr kumimoji="0" lang="fi-FI" altLang="fi-FI" sz="1200" b="0" i="1" u="none" strike="noStrike" cap="none" normalizeH="0" baseline="0" dirty="0" err="1">
                <a:ln>
                  <a:noFill/>
                </a:ln>
                <a:solidFill>
                  <a:schemeClr val="tx1"/>
                </a:solidFill>
                <a:effectLst/>
                <a:latin typeface="Arial" panose="020B0604020202020204" pitchFamily="34" charset="0"/>
              </a:rPr>
              <a:t>monetary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value</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improved</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benefits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from</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performing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research</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a:ln>
                  <a:noFill/>
                </a:ln>
                <a:solidFill>
                  <a:schemeClr val="tx1"/>
                </a:solidFill>
                <a:effectLst/>
                <a:latin typeface="Arial" panose="020B0604020202020204" pitchFamily="34" charset="0"/>
              </a:rPr>
              <a:t>Canadian Academy of Health Sciences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err="1">
                <a:ln>
                  <a:noFill/>
                </a:ln>
                <a:solidFill>
                  <a:schemeClr val="tx1"/>
                </a:solidFill>
                <a:effectLst/>
                <a:latin typeface="Arial" panose="020B0604020202020204" pitchFamily="34" charset="0"/>
              </a:rPr>
              <a:t>Academic</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impact</a:t>
            </a:r>
            <a:r>
              <a:rPr kumimoji="0" lang="fi-FI" altLang="fi-FI" sz="1200" b="0" i="0" u="none" strike="noStrike" cap="none" normalizeH="0" baseline="0" dirty="0">
                <a:ln>
                  <a:noFill/>
                </a:ln>
                <a:solidFill>
                  <a:schemeClr val="tx1"/>
                </a:solidFill>
                <a:effectLst/>
                <a:latin typeface="Arial" panose="020B0604020202020204" pitchFamily="34" charset="0"/>
              </a:rPr>
              <a:t> is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demonstrable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contribution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that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excellent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research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makes</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academic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advances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across</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within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disciplines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including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significant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advances</a:t>
            </a:r>
            <a:r>
              <a:rPr kumimoji="0" lang="fi-FI" altLang="fi-FI" sz="1200" b="0" i="1" u="none" strike="noStrike" cap="none" normalizeH="0" baseline="0" dirty="0">
                <a:ln>
                  <a:noFill/>
                </a:ln>
                <a:solidFill>
                  <a:schemeClr val="tx1"/>
                </a:solidFill>
                <a:effectLst/>
                <a:latin typeface="Arial" panose="020B0604020202020204" pitchFamily="34" charset="0"/>
              </a:rPr>
              <a:t> in </a:t>
            </a:r>
            <a:r>
              <a:rPr kumimoji="0" lang="fi-FI" altLang="fi-FI" sz="1200" b="0" i="1" u="none" strike="noStrike" cap="none" normalizeH="0" baseline="0" dirty="0" err="1">
                <a:ln>
                  <a:noFill/>
                </a:ln>
                <a:solidFill>
                  <a:schemeClr val="tx1"/>
                </a:solidFill>
                <a:effectLst/>
                <a:latin typeface="Arial" panose="020B0604020202020204" pitchFamily="34" charset="0"/>
              </a:rPr>
              <a:t>understanding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methods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theory</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application</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Economic</a:t>
            </a:r>
            <a:r>
              <a:rPr kumimoji="0" lang="fi-FI" altLang="fi-FI" sz="1200" b="0" i="0" u="none" strike="noStrike" cap="none" normalizeH="0" baseline="0" dirty="0">
                <a:ln>
                  <a:noFill/>
                </a:ln>
                <a:solidFill>
                  <a:schemeClr val="tx1"/>
                </a:solidFill>
                <a:effectLst/>
                <a:latin typeface="Arial" panose="020B0604020202020204" pitchFamily="34" charset="0"/>
              </a:rPr>
              <a:t> and </a:t>
            </a:r>
            <a:r>
              <a:rPr kumimoji="0" lang="fi-FI" altLang="fi-FI" sz="1200" b="0" i="0" u="none" strike="noStrike" cap="none" normalizeH="0" baseline="0" dirty="0" err="1">
                <a:ln>
                  <a:noFill/>
                </a:ln>
                <a:solidFill>
                  <a:schemeClr val="tx1"/>
                </a:solidFill>
                <a:effectLst/>
                <a:latin typeface="Arial" panose="020B0604020202020204" pitchFamily="34" charset="0"/>
              </a:rPr>
              <a:t>societal</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0" u="none" strike="noStrike" cap="none" normalizeH="0" baseline="0" dirty="0" err="1">
                <a:ln>
                  <a:noFill/>
                </a:ln>
                <a:solidFill>
                  <a:schemeClr val="tx1"/>
                </a:solidFill>
                <a:effectLst/>
                <a:latin typeface="Arial" panose="020B0604020202020204" pitchFamily="34" charset="0"/>
              </a:rPr>
              <a:t>impact</a:t>
            </a:r>
            <a:r>
              <a:rPr kumimoji="0" lang="fi-FI" altLang="fi-FI" sz="1200" b="0" i="0" u="none" strike="noStrike" cap="none" normalizeH="0" baseline="0" dirty="0">
                <a:ln>
                  <a:noFill/>
                </a:ln>
                <a:solidFill>
                  <a:schemeClr val="tx1"/>
                </a:solidFill>
                <a:effectLst/>
                <a:latin typeface="Arial" panose="020B0604020202020204" pitchFamily="34" charset="0"/>
              </a:rPr>
              <a:t> is “</a:t>
            </a:r>
            <a:r>
              <a:rPr kumimoji="0" lang="fi-FI" altLang="fi-FI" sz="1200" b="0" i="1" u="none" strike="noStrike" cap="none" normalizeH="0" baseline="0" dirty="0" err="1">
                <a:ln>
                  <a:noFill/>
                </a:ln>
                <a:solidFill>
                  <a:schemeClr val="tx1"/>
                </a:solidFill>
                <a:effectLst/>
                <a:latin typeface="Arial" panose="020B0604020202020204" pitchFamily="34" charset="0"/>
              </a:rPr>
              <a:t>fostering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global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economic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performance</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specifically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economic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competitiveness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UK</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increasing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effectiveness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public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services</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policy</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enhancing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quality</a:t>
            </a:r>
            <a:r>
              <a:rPr kumimoji="0" lang="fi-FI" altLang="fi-FI" sz="1200" b="0" i="1" u="none" strike="noStrike" cap="none" normalizeH="0" baseline="0" dirty="0">
                <a:ln>
                  <a:noFill/>
                </a:ln>
                <a:solidFill>
                  <a:schemeClr val="tx1"/>
                </a:solidFill>
                <a:effectLst/>
                <a:latin typeface="Arial" panose="020B0604020202020204" pitchFamily="34" charset="0"/>
              </a:rPr>
              <a:t> of life, </a:t>
            </a:r>
            <a:r>
              <a:rPr kumimoji="0" lang="fi-FI" altLang="fi-FI" sz="1200" b="0" i="1" u="none" strike="noStrike" cap="none" normalizeH="0" baseline="0" dirty="0" err="1">
                <a:ln>
                  <a:noFill/>
                </a:ln>
                <a:solidFill>
                  <a:schemeClr val="tx1"/>
                </a:solidFill>
                <a:effectLst/>
                <a:latin typeface="Arial" panose="020B0604020202020204" pitchFamily="34" charset="0"/>
              </a:rPr>
              <a:t>health</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creative</a:t>
            </a:r>
            <a:r>
              <a:rPr kumimoji="0" lang="fi-FI" altLang="fi-FI" sz="1200" b="0" i="1" u="none" strike="noStrike" cap="none" normalizeH="0" baseline="0" dirty="0">
                <a:ln>
                  <a:noFill/>
                </a:ln>
                <a:solidFill>
                  <a:schemeClr val="tx1"/>
                </a:solidFill>
                <a:effectLst/>
                <a:latin typeface="Arial" panose="020B0604020202020204" pitchFamily="34" charset="0"/>
              </a:rPr>
              <a:t> output.</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err="1">
                <a:ln>
                  <a:noFill/>
                </a:ln>
                <a:solidFill>
                  <a:schemeClr val="tx1"/>
                </a:solidFill>
                <a:effectLst/>
                <a:latin typeface="Arial" panose="020B0604020202020204" pitchFamily="34" charset="0"/>
              </a:rPr>
              <a:t>Research</a:t>
            </a:r>
            <a:r>
              <a:rPr kumimoji="0" lang="fi-FI" altLang="fi-FI" sz="1200" b="1"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err="1">
                <a:ln>
                  <a:noFill/>
                </a:ln>
                <a:solidFill>
                  <a:schemeClr val="tx1"/>
                </a:solidFill>
                <a:effectLst/>
                <a:latin typeface="Arial" panose="020B0604020202020204" pitchFamily="34" charset="0"/>
              </a:rPr>
              <a:t>Councils</a:t>
            </a:r>
            <a:r>
              <a:rPr kumimoji="0" lang="fi-FI" altLang="fi-FI" sz="1200" b="1" i="0" u="none" strike="noStrike" cap="none" normalizeH="0" baseline="0" dirty="0">
                <a:ln>
                  <a:noFill/>
                </a:ln>
                <a:solidFill>
                  <a:schemeClr val="tx1"/>
                </a:solidFill>
                <a:effectLst/>
                <a:latin typeface="Arial" panose="020B0604020202020204" pitchFamily="34" charset="0"/>
              </a:rPr>
              <a:t> UK </a:t>
            </a:r>
            <a:r>
              <a:rPr kumimoji="0" lang="fi-FI" altLang="fi-FI" sz="1200" b="1" i="0" u="none" strike="noStrike" cap="none" normalizeH="0" baseline="0" dirty="0" err="1">
                <a:ln>
                  <a:noFill/>
                </a:ln>
                <a:solidFill>
                  <a:schemeClr val="tx1"/>
                </a:solidFill>
                <a:effectLst/>
                <a:latin typeface="Arial" panose="020B0604020202020204" pitchFamily="34" charset="0"/>
              </a:rPr>
              <a:t>Pathways</a:t>
            </a:r>
            <a:r>
              <a:rPr kumimoji="0" lang="fi-FI" altLang="fi-FI" sz="1200" b="1" i="0" u="none" strike="noStrike" cap="none" normalizeH="0" baseline="0" dirty="0">
                <a:ln>
                  <a:noFill/>
                </a:ln>
                <a:solidFill>
                  <a:schemeClr val="tx1"/>
                </a:solidFill>
                <a:effectLst/>
                <a:latin typeface="Arial" panose="020B0604020202020204" pitchFamily="34" charset="0"/>
              </a:rPr>
              <a:t> to </a:t>
            </a:r>
            <a:r>
              <a:rPr kumimoji="0" lang="fi-FI" altLang="fi-FI" sz="1200" b="1" i="0" u="none" strike="noStrike" cap="none" normalizeH="0" baseline="0" dirty="0" err="1">
                <a:ln>
                  <a:noFill/>
                </a:ln>
                <a:solidFill>
                  <a:schemeClr val="tx1"/>
                </a:solidFill>
                <a:effectLst/>
                <a:latin typeface="Arial" panose="020B0604020202020204" pitchFamily="34" charset="0"/>
              </a:rPr>
              <a:t>Impact</a:t>
            </a:r>
            <a:r>
              <a:rPr kumimoji="0" lang="fi-FI" altLang="fi-FI" sz="1200" b="1"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i-FI" altLang="fi-FI" sz="12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Arial" panose="020B0604020202020204" pitchFamily="34" charset="0"/>
              </a:rPr>
              <a:t>“</a:t>
            </a:r>
            <a:r>
              <a:rPr kumimoji="0" lang="fi-FI" altLang="fi-FI" sz="1200" b="0" i="1" u="none" strike="noStrike" cap="none" normalizeH="0" baseline="0" dirty="0">
                <a:ln>
                  <a:noFill/>
                </a:ln>
                <a:solidFill>
                  <a:schemeClr val="tx1"/>
                </a:solidFill>
                <a:effectLst/>
                <a:latin typeface="Arial" panose="020B0604020202020204" pitchFamily="34" charset="0"/>
              </a:rPr>
              <a:t>A </a:t>
            </a:r>
            <a:r>
              <a:rPr kumimoji="0" lang="fi-FI" altLang="fi-FI" sz="1200" b="0" i="1" u="none" strike="noStrike" cap="none" normalizeH="0" baseline="0" dirty="0" err="1">
                <a:ln>
                  <a:noFill/>
                </a:ln>
                <a:solidFill>
                  <a:schemeClr val="tx1"/>
                </a:solidFill>
                <a:effectLst/>
                <a:latin typeface="Arial" panose="020B0604020202020204" pitchFamily="34" charset="0"/>
              </a:rPr>
              <a:t>research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impact</a:t>
            </a:r>
            <a:r>
              <a:rPr kumimoji="0" lang="fi-FI" altLang="fi-FI" sz="1200" b="0" i="1" u="none" strike="noStrike" cap="none" normalizeH="0" baseline="0" dirty="0">
                <a:ln>
                  <a:noFill/>
                </a:ln>
                <a:solidFill>
                  <a:schemeClr val="tx1"/>
                </a:solidFill>
                <a:effectLst/>
                <a:latin typeface="Arial" panose="020B0604020202020204" pitchFamily="34" charset="0"/>
              </a:rPr>
              <a:t> is a </a:t>
            </a:r>
            <a:r>
              <a:rPr kumimoji="0" lang="fi-FI" altLang="fi-FI" sz="1200" b="0" i="1" u="none" strike="noStrike" cap="none" normalizeH="0" baseline="0" dirty="0" err="1">
                <a:ln>
                  <a:noFill/>
                </a:ln>
                <a:solidFill>
                  <a:schemeClr val="tx1"/>
                </a:solidFill>
                <a:effectLst/>
                <a:latin typeface="Arial" panose="020B0604020202020204" pitchFamily="34" charset="0"/>
              </a:rPr>
              <a:t>recorded</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otherwise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auditable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occasion</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influence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from</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academic</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research</a:t>
            </a:r>
            <a:r>
              <a:rPr kumimoji="0" lang="fi-FI" altLang="fi-FI" sz="1200" b="0" i="1" u="none" strike="noStrike" cap="none" normalizeH="0" baseline="0" dirty="0">
                <a:ln>
                  <a:noFill/>
                </a:ln>
                <a:solidFill>
                  <a:schemeClr val="tx1"/>
                </a:solidFill>
                <a:effectLst/>
                <a:latin typeface="Arial" panose="020B0604020202020204" pitchFamily="34" charset="0"/>
              </a:rPr>
              <a:t> on </a:t>
            </a:r>
            <a:r>
              <a:rPr kumimoji="0" lang="fi-FI" altLang="fi-FI" sz="1200" b="0" i="1" u="none" strike="noStrike" cap="none" normalizeH="0" baseline="0" dirty="0" err="1">
                <a:ln>
                  <a:noFill/>
                </a:ln>
                <a:solidFill>
                  <a:schemeClr val="tx1"/>
                </a:solidFill>
                <a:effectLst/>
                <a:latin typeface="Arial" panose="020B0604020202020204" pitchFamily="34" charset="0"/>
              </a:rPr>
              <a:t>another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actor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organization</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 </a:t>
            </a:r>
            <a:r>
              <a:rPr kumimoji="0" lang="fi-FI" altLang="fi-FI" sz="1200" b="0" i="1" u="none" strike="noStrike" cap="none" normalizeH="0" baseline="0" dirty="0">
                <a:ln>
                  <a:noFill/>
                </a:ln>
                <a:solidFill>
                  <a:schemeClr val="tx1"/>
                </a:solidFill>
                <a:effectLst/>
                <a:latin typeface="Arial" panose="020B0604020202020204" pitchFamily="34" charset="0"/>
              </a:rPr>
              <a:t>It is </a:t>
            </a:r>
            <a:r>
              <a:rPr kumimoji="0" lang="fi-FI" altLang="fi-FI" sz="1200" b="0" i="1" u="none" strike="noStrike" cap="none" normalizeH="0" baseline="0" dirty="0" err="1">
                <a:ln>
                  <a:noFill/>
                </a:ln>
                <a:solidFill>
                  <a:schemeClr val="tx1"/>
                </a:solidFill>
                <a:effectLst/>
                <a:latin typeface="Arial" panose="020B0604020202020204" pitchFamily="34" charset="0"/>
              </a:rPr>
              <a:t>not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same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thing</a:t>
            </a:r>
            <a:r>
              <a:rPr kumimoji="0" lang="fi-FI" altLang="fi-FI" sz="1200" b="0" i="1" u="none" strike="noStrike" cap="none" normalizeH="0" baseline="0" dirty="0">
                <a:ln>
                  <a:noFill/>
                </a:ln>
                <a:solidFill>
                  <a:schemeClr val="tx1"/>
                </a:solidFill>
                <a:effectLst/>
                <a:latin typeface="Arial" panose="020B0604020202020204" pitchFamily="34" charset="0"/>
              </a:rPr>
              <a:t> as a </a:t>
            </a:r>
            <a:r>
              <a:rPr kumimoji="0" lang="fi-FI" altLang="fi-FI" sz="1200" b="0" i="1" u="none" strike="noStrike" cap="none" normalizeH="0" baseline="0" dirty="0" err="1">
                <a:ln>
                  <a:noFill/>
                </a:ln>
                <a:solidFill>
                  <a:schemeClr val="tx1"/>
                </a:solidFill>
                <a:effectLst/>
                <a:latin typeface="Arial" panose="020B0604020202020204" pitchFamily="34" charset="0"/>
              </a:rPr>
              <a:t>change</a:t>
            </a:r>
            <a:r>
              <a:rPr kumimoji="0" lang="fi-FI" altLang="fi-FI" sz="1200" b="0" i="1" u="none" strike="noStrike" cap="none" normalizeH="0" baseline="0" dirty="0">
                <a:ln>
                  <a:noFill/>
                </a:ln>
                <a:solidFill>
                  <a:schemeClr val="tx1"/>
                </a:solidFill>
                <a:effectLst/>
                <a:latin typeface="Arial" panose="020B0604020202020204" pitchFamily="34" charset="0"/>
              </a:rPr>
              <a:t> in </a:t>
            </a:r>
            <a:r>
              <a:rPr kumimoji="0" lang="fi-FI" altLang="fi-FI" sz="1200" b="0" i="1" u="none" strike="noStrike" cap="none" normalizeH="0" baseline="0" dirty="0" err="1">
                <a:ln>
                  <a:noFill/>
                </a:ln>
                <a:solidFill>
                  <a:schemeClr val="tx1"/>
                </a:solidFill>
                <a:effectLst/>
                <a:latin typeface="Arial" panose="020B0604020202020204" pitchFamily="34" charset="0"/>
              </a:rPr>
              <a:t>outputs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activities</a:t>
            </a:r>
            <a:r>
              <a:rPr kumimoji="0" lang="fi-FI" altLang="fi-FI" sz="1200" b="0" i="1" u="none" strike="noStrike" cap="none" normalizeH="0" baseline="0" dirty="0">
                <a:ln>
                  <a:noFill/>
                </a:ln>
                <a:solidFill>
                  <a:schemeClr val="tx1"/>
                </a:solidFill>
                <a:effectLst/>
                <a:latin typeface="Arial" panose="020B0604020202020204" pitchFamily="34" charset="0"/>
              </a:rPr>
              <a:t> as a </a:t>
            </a:r>
            <a:r>
              <a:rPr kumimoji="0" lang="fi-FI" altLang="fi-FI" sz="1200" b="0" i="1" u="none" strike="noStrike" cap="none" normalizeH="0" baseline="0" dirty="0" err="1">
                <a:ln>
                  <a:noFill/>
                </a:ln>
                <a:solidFill>
                  <a:schemeClr val="tx1"/>
                </a:solidFill>
                <a:effectLst/>
                <a:latin typeface="Arial" panose="020B0604020202020204" pitchFamily="34" charset="0"/>
              </a:rPr>
              <a:t>result</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that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influence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still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less</a:t>
            </a:r>
            <a:r>
              <a:rPr kumimoji="0" lang="fi-FI" altLang="fi-FI" sz="1200" b="0" i="1" u="none" strike="noStrike" cap="none" normalizeH="0" baseline="0" dirty="0">
                <a:ln>
                  <a:noFill/>
                </a:ln>
                <a:solidFill>
                  <a:schemeClr val="tx1"/>
                </a:solidFill>
                <a:effectLst/>
                <a:latin typeface="Arial" panose="020B0604020202020204" pitchFamily="34" charset="0"/>
              </a:rPr>
              <a:t> a </a:t>
            </a:r>
            <a:r>
              <a:rPr kumimoji="0" lang="fi-FI" altLang="fi-FI" sz="1200" b="0" i="1" u="none" strike="noStrike" cap="none" normalizeH="0" baseline="0" dirty="0" err="1">
                <a:ln>
                  <a:noFill/>
                </a:ln>
                <a:solidFill>
                  <a:schemeClr val="tx1"/>
                </a:solidFill>
                <a:effectLst/>
                <a:latin typeface="Arial" panose="020B0604020202020204" pitchFamily="34" charset="0"/>
              </a:rPr>
              <a:t>change</a:t>
            </a:r>
            <a:r>
              <a:rPr kumimoji="0" lang="fi-FI" altLang="fi-FI" sz="1200" b="0" i="1" u="none" strike="noStrike" cap="none" normalizeH="0" baseline="0" dirty="0">
                <a:ln>
                  <a:noFill/>
                </a:ln>
                <a:solidFill>
                  <a:schemeClr val="tx1"/>
                </a:solidFill>
                <a:effectLst/>
                <a:latin typeface="Arial" panose="020B0604020202020204" pitchFamily="34" charset="0"/>
              </a:rPr>
              <a:t> in </a:t>
            </a:r>
            <a:r>
              <a:rPr kumimoji="0" lang="fi-FI" altLang="fi-FI" sz="1200" b="0" i="1" u="none" strike="noStrike" cap="none" normalizeH="0" baseline="0" dirty="0" err="1">
                <a:ln>
                  <a:noFill/>
                </a:ln>
                <a:solidFill>
                  <a:schemeClr val="tx1"/>
                </a:solidFill>
                <a:effectLst/>
                <a:latin typeface="Arial" panose="020B0604020202020204" pitchFamily="34" charset="0"/>
              </a:rPr>
              <a:t>social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outcomes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in </a:t>
            </a:r>
            <a:r>
              <a:rPr kumimoji="0" lang="fi-FI" altLang="fi-FI" sz="1200" b="0" i="1" u="none" strike="noStrike" cap="none" normalizeH="0" baseline="0" dirty="0" err="1">
                <a:ln>
                  <a:noFill/>
                </a:ln>
                <a:solidFill>
                  <a:schemeClr val="tx1"/>
                </a:solidFill>
                <a:effectLst/>
                <a:latin typeface="Arial" panose="020B0604020202020204" pitchFamily="34" charset="0"/>
              </a:rPr>
              <a:t>organizational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outputs</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social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outcomes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are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always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attributable</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multiple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forces</a:t>
            </a:r>
            <a:r>
              <a:rPr kumimoji="0" lang="fi-FI" altLang="fi-FI" sz="1200" b="0" i="1" u="none" strike="noStrike" cap="none" normalizeH="0" baseline="0" dirty="0">
                <a:ln>
                  <a:noFill/>
                </a:ln>
                <a:solidFill>
                  <a:schemeClr val="tx1"/>
                </a:solidFill>
                <a:effectLst/>
                <a:latin typeface="Arial" panose="020B0604020202020204" pitchFamily="34" charset="0"/>
              </a:rPr>
              <a:t> and </a:t>
            </a:r>
            <a:r>
              <a:rPr kumimoji="0" lang="fi-FI" altLang="fi-FI" sz="1200" b="0" i="1" u="none" strike="noStrike" cap="none" normalizeH="0" baseline="0" dirty="0" err="1">
                <a:ln>
                  <a:noFill/>
                </a:ln>
                <a:solidFill>
                  <a:schemeClr val="tx1"/>
                </a:solidFill>
                <a:effectLst/>
                <a:latin typeface="Arial" panose="020B0604020202020204" pitchFamily="34" charset="0"/>
              </a:rPr>
              <a:t>influences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Consequently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verified</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causal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links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from</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one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author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piece</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work</a:t>
            </a:r>
            <a:r>
              <a:rPr kumimoji="0" lang="fi-FI" altLang="fi-FI" sz="1200" b="0" i="1" u="none" strike="noStrike" cap="none" normalizeH="0" baseline="0" dirty="0">
                <a:ln>
                  <a:noFill/>
                </a:ln>
                <a:solidFill>
                  <a:schemeClr val="tx1"/>
                </a:solidFill>
                <a:effectLst/>
                <a:latin typeface="Arial" panose="020B0604020202020204" pitchFamily="34" charset="0"/>
              </a:rPr>
              <a:t> to output </a:t>
            </a:r>
            <a:r>
              <a:rPr kumimoji="0" lang="fi-FI" altLang="fi-FI" sz="1200" b="0" i="1" u="none" strike="noStrike" cap="none" normalizeH="0" baseline="0" dirty="0" err="1">
                <a:ln>
                  <a:noFill/>
                </a:ln>
                <a:solidFill>
                  <a:schemeClr val="tx1"/>
                </a:solidFill>
                <a:effectLst/>
                <a:latin typeface="Arial" panose="020B0604020202020204" pitchFamily="34" charset="0"/>
              </a:rPr>
              <a:t>changes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social</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outcomes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cannot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realistically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a:t>
            </a:r>
            <a:r>
              <a:rPr kumimoji="0" lang="fi-FI" altLang="fi-FI" sz="1200" b="0" i="1" u="none" strike="noStrike" cap="none" normalizeH="0" baseline="0" dirty="0">
                <a:ln>
                  <a:noFill/>
                </a:ln>
                <a:solidFill>
                  <a:schemeClr val="tx1"/>
                </a:solidFill>
                <a:effectLst/>
                <a:latin typeface="Arial" panose="020B0604020202020204" pitchFamily="34" charset="0"/>
              </a:rPr>
              <a:t> made </a:t>
            </a:r>
            <a:r>
              <a:rPr kumimoji="0" lang="fi-FI" altLang="fi-FI" sz="1200" b="0" i="1" u="none" strike="noStrike" cap="none" normalizeH="0" baseline="0" dirty="0" err="1">
                <a:ln>
                  <a:noFill/>
                </a:ln>
                <a:solidFill>
                  <a:schemeClr val="tx1"/>
                </a:solidFill>
                <a:effectLst/>
                <a:latin typeface="Arial" panose="020B0604020202020204" pitchFamily="34" charset="0"/>
              </a:rPr>
              <a:t>or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measured</a:t>
            </a:r>
            <a:r>
              <a:rPr kumimoji="0" lang="fi-FI" altLang="fi-FI" sz="1200" b="0" i="1" u="none" strike="noStrike" cap="none" normalizeH="0" baseline="0" dirty="0">
                <a:ln>
                  <a:noFill/>
                </a:ln>
                <a:solidFill>
                  <a:schemeClr val="tx1"/>
                </a:solidFill>
                <a:effectLst/>
                <a:latin typeface="Arial" panose="020B0604020202020204" pitchFamily="34" charset="0"/>
              </a:rPr>
              <a:t> in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current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state</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knowledge</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 </a:t>
            </a:r>
            <a:r>
              <a:rPr kumimoji="0" lang="fi-FI" altLang="fi-FI" sz="1200" b="0" i="1" u="none" strike="noStrike" cap="none" normalizeH="0" baseline="0" dirty="0" err="1">
                <a:ln>
                  <a:noFill/>
                </a:ln>
                <a:solidFill>
                  <a:schemeClr val="tx1"/>
                </a:solidFill>
                <a:effectLst/>
                <a:latin typeface="Arial" panose="020B0604020202020204" pitchFamily="34" charset="0"/>
              </a:rPr>
              <a:t>However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secondary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impacts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from</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research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can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sometimes</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traced</a:t>
            </a:r>
            <a:r>
              <a:rPr kumimoji="0" lang="fi-FI" altLang="fi-FI" sz="1200" b="0" i="1" u="none" strike="noStrike" cap="none" normalizeH="0" baseline="0" dirty="0">
                <a:ln>
                  <a:noFill/>
                </a:ln>
                <a:solidFill>
                  <a:schemeClr val="tx1"/>
                </a:solidFill>
                <a:effectLst/>
                <a:latin typeface="Arial" panose="020B0604020202020204" pitchFamily="34" charset="0"/>
              </a:rPr>
              <a:t> at a </a:t>
            </a:r>
            <a:r>
              <a:rPr kumimoji="0" lang="fi-FI" altLang="fi-FI" sz="1200" b="0" i="1" u="none" strike="noStrike" cap="none" normalizeH="0" baseline="0" dirty="0" err="1">
                <a:ln>
                  <a:noFill/>
                </a:ln>
                <a:solidFill>
                  <a:schemeClr val="tx1"/>
                </a:solidFill>
                <a:effectLst/>
                <a:latin typeface="Arial" panose="020B0604020202020204" pitchFamily="34" charset="0"/>
              </a:rPr>
              <a:t>much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more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aggregate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level</a:t>
            </a:r>
            <a:r>
              <a:rPr kumimoji="0" lang="fi-FI" altLang="fi-FI" sz="1200" b="0" i="1" u="none" strike="noStrike" cap="none" normalizeH="0" baseline="0" dirty="0">
                <a:ln>
                  <a:noFill/>
                </a:ln>
                <a:solidFill>
                  <a:schemeClr val="tx1"/>
                </a:solidFill>
                <a:effectLst/>
                <a:latin typeface="Arial" panose="020B0604020202020204" pitchFamily="34" charset="0"/>
              </a:rPr>
              <a:t>, and some </a:t>
            </a:r>
            <a:r>
              <a:rPr kumimoji="0" lang="fi-FI" altLang="fi-FI" sz="1200" b="0" i="1" u="none" strike="noStrike" cap="none" normalizeH="0" baseline="0" dirty="0" err="1">
                <a:ln>
                  <a:noFill/>
                </a:ln>
                <a:solidFill>
                  <a:schemeClr val="tx1"/>
                </a:solidFill>
                <a:effectLst/>
                <a:latin typeface="Arial" panose="020B0604020202020204" pitchFamily="34" charset="0"/>
              </a:rPr>
              <a:t>macro-evaluations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economic</a:t>
            </a:r>
            <a:r>
              <a:rPr kumimoji="0" lang="fi-FI" altLang="fi-FI" sz="1200" b="0" i="1" u="none" strike="noStrike" cap="none" normalizeH="0" baseline="0" dirty="0">
                <a:ln>
                  <a:noFill/>
                </a:ln>
                <a:solidFill>
                  <a:schemeClr val="tx1"/>
                </a:solidFill>
                <a:effectLst/>
                <a:latin typeface="Arial" panose="020B0604020202020204" pitchFamily="34" charset="0"/>
              </a:rPr>
              <a:t> net </a:t>
            </a:r>
            <a:r>
              <a:rPr kumimoji="0" lang="fi-FI" altLang="fi-FI" sz="1200" b="0" i="1" u="none" strike="noStrike" cap="none" normalizeH="0" baseline="0" dirty="0" err="1">
                <a:ln>
                  <a:noFill/>
                </a:ln>
                <a:solidFill>
                  <a:schemeClr val="tx1"/>
                </a:solidFill>
                <a:effectLst/>
                <a:latin typeface="Arial" panose="020B0604020202020204" pitchFamily="34" charset="0"/>
              </a:rPr>
              <a:t>benefits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university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research</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are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feasible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Improving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our</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knowledge</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primary</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impacts</a:t>
            </a:r>
            <a:r>
              <a:rPr kumimoji="0" lang="fi-FI" altLang="fi-FI" sz="1200" b="0" i="1" u="none" strike="noStrike" cap="none" normalizeH="0" baseline="0" dirty="0">
                <a:ln>
                  <a:noFill/>
                </a:ln>
                <a:solidFill>
                  <a:schemeClr val="tx1"/>
                </a:solidFill>
                <a:effectLst/>
                <a:latin typeface="Arial" panose="020B0604020202020204" pitchFamily="34" charset="0"/>
              </a:rPr>
              <a:t> as </a:t>
            </a:r>
            <a:r>
              <a:rPr kumimoji="0" lang="fi-FI" altLang="fi-FI" sz="1200" b="0" i="1" u="none" strike="noStrike" cap="none" normalizeH="0" baseline="0" dirty="0" err="1">
                <a:ln>
                  <a:noFill/>
                </a:ln>
                <a:solidFill>
                  <a:schemeClr val="tx1"/>
                </a:solidFill>
                <a:effectLst/>
                <a:latin typeface="Arial" panose="020B0604020202020204" pitchFamily="34" charset="0"/>
              </a:rPr>
              <a:t>occasions</a:t>
            </a:r>
            <a:r>
              <a:rPr kumimoji="0" lang="fi-FI" altLang="fi-FI" sz="1200" b="0" i="1" u="none" strike="noStrike" cap="none" normalizeH="0" baseline="0" dirty="0">
                <a:ln>
                  <a:noFill/>
                </a:ln>
                <a:solidFill>
                  <a:schemeClr val="tx1"/>
                </a:solidFill>
                <a:effectLst/>
                <a:latin typeface="Arial" panose="020B0604020202020204" pitchFamily="34" charset="0"/>
              </a:rPr>
              <a:t> of </a:t>
            </a:r>
            <a:r>
              <a:rPr kumimoji="0" lang="fi-FI" altLang="fi-FI" sz="1200" b="0" i="1" u="none" strike="noStrike" cap="none" normalizeH="0" baseline="0" dirty="0" err="1">
                <a:ln>
                  <a:noFill/>
                </a:ln>
                <a:solidFill>
                  <a:schemeClr val="tx1"/>
                </a:solidFill>
                <a:effectLst/>
                <a:latin typeface="Arial" panose="020B0604020202020204" pitchFamily="34" charset="0"/>
              </a:rPr>
              <a:t>influence</a:t>
            </a:r>
            <a:r>
              <a:rPr kumimoji="0" lang="fi-FI" altLang="fi-FI" sz="1200" b="0" i="1" u="none" strike="noStrike" cap="none" normalizeH="0" baseline="0" dirty="0">
                <a:ln>
                  <a:noFill/>
                </a:ln>
                <a:solidFill>
                  <a:schemeClr val="tx1"/>
                </a:solidFill>
                <a:effectLst/>
                <a:latin typeface="Arial" panose="020B0604020202020204" pitchFamily="34" charset="0"/>
              </a:rPr>
              <a:t> is </a:t>
            </a:r>
            <a:r>
              <a:rPr kumimoji="0" lang="fi-FI" altLang="fi-FI" sz="1200" b="0" i="1" u="none" strike="noStrike" cap="none" normalizeH="0" baseline="0" dirty="0" err="1">
                <a:ln>
                  <a:noFill/>
                </a:ln>
                <a:solidFill>
                  <a:schemeClr val="tx1"/>
                </a:solidFill>
                <a:effectLst/>
                <a:latin typeface="Arial" panose="020B0604020202020204" pitchFamily="34" charset="0"/>
              </a:rPr>
              <a:t>the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best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route</a:t>
            </a:r>
            <a:r>
              <a:rPr kumimoji="0" lang="fi-FI" altLang="fi-FI" sz="1200" b="0" i="1" u="none" strike="noStrike" cap="none" normalizeH="0" baseline="0" dirty="0">
                <a:ln>
                  <a:noFill/>
                </a:ln>
                <a:solidFill>
                  <a:schemeClr val="tx1"/>
                </a:solidFill>
                <a:effectLst/>
                <a:latin typeface="Arial" panose="020B0604020202020204" pitchFamily="34" charset="0"/>
              </a:rPr>
              <a:t> to </a:t>
            </a:r>
            <a:r>
              <a:rPr kumimoji="0" lang="fi-FI" altLang="fi-FI" sz="1200" b="0" i="1" u="none" strike="noStrike" cap="none" normalizeH="0" baseline="0" dirty="0" err="1">
                <a:ln>
                  <a:noFill/>
                </a:ln>
                <a:solidFill>
                  <a:schemeClr val="tx1"/>
                </a:solidFill>
                <a:effectLst/>
                <a:latin typeface="Arial" panose="020B0604020202020204" pitchFamily="34" charset="0"/>
              </a:rPr>
              <a:t>expanding</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what</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can</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be</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achieved</a:t>
            </a:r>
            <a:r>
              <a:rPr kumimoji="0" lang="fi-FI" altLang="fi-FI" sz="1200" b="0" i="1" u="none" strike="noStrike" cap="none" normalizeH="0" baseline="0" dirty="0">
                <a:ln>
                  <a:noFill/>
                </a:ln>
                <a:solidFill>
                  <a:schemeClr val="tx1"/>
                </a:solidFill>
                <a:effectLst/>
                <a:latin typeface="Arial" panose="020B0604020202020204" pitchFamily="34" charset="0"/>
              </a:rPr>
              <a:t> </a:t>
            </a:r>
            <a:r>
              <a:rPr kumimoji="0" lang="fi-FI" altLang="fi-FI" sz="1200" b="0" i="1" u="none" strike="noStrike" cap="none" normalizeH="0" baseline="0" dirty="0" err="1">
                <a:ln>
                  <a:noFill/>
                </a:ln>
                <a:solidFill>
                  <a:schemeClr val="tx1"/>
                </a:solidFill>
                <a:effectLst/>
                <a:latin typeface="Arial" panose="020B0604020202020204" pitchFamily="34" charset="0"/>
              </a:rPr>
              <a:t>here</a:t>
            </a:r>
            <a:r>
              <a:rPr kumimoji="0" lang="fi-FI" altLang="fi-FI" sz="1200" b="0" i="1" u="none" strike="noStrike" cap="none" normalizeH="0" baseline="0" dirty="0">
                <a:ln>
                  <a:noFill/>
                </a:ln>
                <a:solidFill>
                  <a:schemeClr val="tx1"/>
                </a:solidFill>
                <a:effectLst/>
                <a:latin typeface="Arial" panose="020B0604020202020204" pitchFamily="34" charset="0"/>
              </a:rPr>
              <a:t>.</a:t>
            </a:r>
            <a:r>
              <a:rPr kumimoji="0" lang="fi-FI" altLang="fi-FI" sz="1200" b="0"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a:ln>
                  <a:noFill/>
                </a:ln>
                <a:solidFill>
                  <a:schemeClr val="tx1"/>
                </a:solidFill>
                <a:effectLst/>
                <a:latin typeface="Arial" panose="020B0604020202020204" pitchFamily="34" charset="0"/>
              </a:rPr>
              <a:t>London School of </a:t>
            </a:r>
            <a:r>
              <a:rPr kumimoji="0" lang="fi-FI" altLang="fi-FI" sz="1200" b="1" i="0" u="none" strike="noStrike" cap="none" normalizeH="0" baseline="0" dirty="0" err="1">
                <a:ln>
                  <a:noFill/>
                </a:ln>
                <a:solidFill>
                  <a:schemeClr val="tx1"/>
                </a:solidFill>
                <a:effectLst/>
                <a:latin typeface="Arial" panose="020B0604020202020204" pitchFamily="34" charset="0"/>
              </a:rPr>
              <a:t>Economics</a:t>
            </a:r>
            <a:r>
              <a:rPr kumimoji="0" lang="fi-FI" altLang="fi-FI" sz="1200" b="1"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err="1">
                <a:ln>
                  <a:noFill/>
                </a:ln>
                <a:solidFill>
                  <a:schemeClr val="tx1"/>
                </a:solidFill>
                <a:effectLst/>
                <a:latin typeface="Arial" panose="020B0604020202020204" pitchFamily="34" charset="0"/>
              </a:rPr>
              <a:t>Impact</a:t>
            </a:r>
            <a:r>
              <a:rPr kumimoji="0" lang="fi-FI" altLang="fi-FI" sz="1200" b="1"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err="1">
                <a:ln>
                  <a:noFill/>
                </a:ln>
                <a:solidFill>
                  <a:schemeClr val="tx1"/>
                </a:solidFill>
                <a:effectLst/>
                <a:latin typeface="Arial" panose="020B0604020202020204" pitchFamily="34" charset="0"/>
              </a:rPr>
              <a:t>Handbook</a:t>
            </a:r>
            <a:r>
              <a:rPr kumimoji="0" lang="fi-FI" altLang="fi-FI" sz="1200" b="1" i="0" u="none" strike="noStrike" cap="none" normalizeH="0" baseline="0" dirty="0">
                <a:ln>
                  <a:noFill/>
                </a:ln>
                <a:solidFill>
                  <a:schemeClr val="tx1"/>
                </a:solidFill>
                <a:effectLst/>
                <a:latin typeface="Arial" panose="020B0604020202020204" pitchFamily="34" charset="0"/>
              </a:rPr>
              <a:t> for </a:t>
            </a:r>
            <a:r>
              <a:rPr kumimoji="0" lang="fi-FI" altLang="fi-FI" sz="1200" b="1" i="0" u="none" strike="noStrike" cap="none" normalizeH="0" baseline="0" dirty="0" err="1">
                <a:ln>
                  <a:noFill/>
                </a:ln>
                <a:solidFill>
                  <a:schemeClr val="tx1"/>
                </a:solidFill>
                <a:effectLst/>
                <a:latin typeface="Arial" panose="020B0604020202020204" pitchFamily="34" charset="0"/>
              </a:rPr>
              <a:t>Social</a:t>
            </a:r>
            <a:r>
              <a:rPr kumimoji="0" lang="fi-FI" altLang="fi-FI" sz="1200" b="1" i="0" u="none" strike="noStrike" cap="none" normalizeH="0" baseline="0" dirty="0">
                <a:ln>
                  <a:noFill/>
                </a:ln>
                <a:solidFill>
                  <a:schemeClr val="tx1"/>
                </a:solidFill>
                <a:effectLst/>
                <a:latin typeface="Arial" panose="020B0604020202020204" pitchFamily="34" charset="0"/>
              </a:rPr>
              <a:t> </a:t>
            </a:r>
            <a:r>
              <a:rPr kumimoji="0" lang="fi-FI" altLang="fi-FI" sz="1200" b="1" i="0" u="none" strike="noStrike" cap="none" normalizeH="0" baseline="0" dirty="0" err="1">
                <a:ln>
                  <a:noFill/>
                </a:ln>
                <a:solidFill>
                  <a:schemeClr val="tx1"/>
                </a:solidFill>
                <a:effectLst/>
                <a:latin typeface="Arial" panose="020B0604020202020204" pitchFamily="34" charset="0"/>
              </a:rPr>
              <a:t>Scientists</a:t>
            </a:r>
            <a:r>
              <a:rPr kumimoji="0" lang="fi-FI" altLang="fi-FI" sz="1200" b="1"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73537672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E72EA9-6CD3-5213-24CA-1527A9A4BF69}"/>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E2155620-4AD2-B94D-460A-CF4D7878FE83}"/>
              </a:ext>
            </a:extLst>
          </p:cNvPr>
          <p:cNvSpPr>
            <a:spLocks noGrp="1"/>
          </p:cNvSpPr>
          <p:nvPr>
            <p:ph type="sldNum" sz="quarter" idx="12"/>
          </p:nvPr>
        </p:nvSpPr>
        <p:spPr/>
        <p:txBody>
          <a:bodyPr/>
          <a:lstStyle/>
          <a:p>
            <a:pPr>
              <a:defRPr/>
            </a:pPr>
            <a:fld id="{4669315E-5A66-CF44-AE5D-C333B2F730C4}" type="slidenum">
              <a:rPr lang="en-GB" smtClean="0"/>
              <a:pPr>
                <a:defRPr/>
              </a:pPr>
              <a:t>7</a:t>
            </a:fld>
            <a:endParaRPr lang="en-GB" dirty="0"/>
          </a:p>
        </p:txBody>
      </p:sp>
      <p:sp>
        <p:nvSpPr>
          <p:cNvPr id="6" name="Title 5">
            <a:extLst>
              <a:ext uri="{FF2B5EF4-FFF2-40B4-BE49-F238E27FC236}">
                <a16:creationId xmlns:a16="http://schemas.microsoft.com/office/drawing/2014/main" id="{FBE72D84-8AC9-A5A9-7041-84BEB8F96EF2}"/>
              </a:ext>
            </a:extLst>
          </p:cNvPr>
          <p:cNvSpPr>
            <a:spLocks noGrp="1"/>
          </p:cNvSpPr>
          <p:nvPr>
            <p:ph type="title"/>
          </p:nvPr>
        </p:nvSpPr>
        <p:spPr/>
        <p:txBody>
          <a:bodyPr/>
          <a:lstStyle/>
          <a:p>
            <a:r>
              <a:rPr lang="fi-FI" dirty="0" err="1"/>
              <a:t>Minkätyyppisestä</a:t>
            </a:r>
            <a:r>
              <a:rPr lang="fi-FI" dirty="0"/>
              <a:t> tutkimuksesta on kyse – mitä tavoitellaan?</a:t>
            </a:r>
          </a:p>
        </p:txBody>
      </p:sp>
      <p:pic>
        <p:nvPicPr>
          <p:cNvPr id="8" name="Picture 7">
            <a:extLst>
              <a:ext uri="{FF2B5EF4-FFF2-40B4-BE49-F238E27FC236}">
                <a16:creationId xmlns:a16="http://schemas.microsoft.com/office/drawing/2014/main" id="{79F67C1C-1DA2-17E2-6556-8E83BFD2E6B4}"/>
              </a:ext>
            </a:extLst>
          </p:cNvPr>
          <p:cNvPicPr>
            <a:picLocks noChangeAspect="1"/>
          </p:cNvPicPr>
          <p:nvPr/>
        </p:nvPicPr>
        <p:blipFill rotWithShape="1">
          <a:blip r:embed="rId2"/>
          <a:srcRect l="15744" t="23750" r="16925" b="14301"/>
          <a:stretch/>
        </p:blipFill>
        <p:spPr>
          <a:xfrm>
            <a:off x="1991544" y="1782958"/>
            <a:ext cx="8858575" cy="4584701"/>
          </a:xfrm>
          <a:prstGeom prst="rect">
            <a:avLst/>
          </a:prstGeom>
        </p:spPr>
      </p:pic>
      <p:sp>
        <p:nvSpPr>
          <p:cNvPr id="10" name="TextBox 9">
            <a:extLst>
              <a:ext uri="{FF2B5EF4-FFF2-40B4-BE49-F238E27FC236}">
                <a16:creationId xmlns:a16="http://schemas.microsoft.com/office/drawing/2014/main" id="{A7882F1E-EA6D-75C4-A7AB-E10EF4408563}"/>
              </a:ext>
            </a:extLst>
          </p:cNvPr>
          <p:cNvSpPr txBox="1"/>
          <p:nvPr/>
        </p:nvSpPr>
        <p:spPr bwMode="auto">
          <a:xfrm>
            <a:off x="4752565" y="6276488"/>
            <a:ext cx="609755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r>
              <a:rPr lang="en-US" sz="1400" b="0" i="0" dirty="0">
                <a:solidFill>
                  <a:srgbClr val="333333"/>
                </a:solidFill>
                <a:effectLst/>
                <a:latin typeface="-apple-system"/>
              </a:rPr>
              <a:t>Greenhalgh, T., Raftery, J., </a:t>
            </a:r>
            <a:r>
              <a:rPr lang="en-US" sz="1400" b="0" i="0" dirty="0" err="1">
                <a:solidFill>
                  <a:srgbClr val="333333"/>
                </a:solidFill>
                <a:effectLst/>
                <a:latin typeface="-apple-system"/>
              </a:rPr>
              <a:t>Hanney</a:t>
            </a:r>
            <a:r>
              <a:rPr lang="en-US" sz="1400" b="0" i="0" dirty="0">
                <a:solidFill>
                  <a:srgbClr val="333333"/>
                </a:solidFill>
                <a:effectLst/>
                <a:latin typeface="-apple-system"/>
              </a:rPr>
              <a:t>, S. </a:t>
            </a:r>
            <a:r>
              <a:rPr lang="en-US" sz="1400" b="0" i="1" dirty="0">
                <a:solidFill>
                  <a:srgbClr val="333333"/>
                </a:solidFill>
                <a:effectLst/>
                <a:latin typeface="-apple-system"/>
              </a:rPr>
              <a:t>et al.</a:t>
            </a:r>
            <a:r>
              <a:rPr lang="en-US" sz="1400" b="0" i="0" dirty="0">
                <a:solidFill>
                  <a:srgbClr val="333333"/>
                </a:solidFill>
                <a:effectLst/>
                <a:latin typeface="-apple-system"/>
              </a:rPr>
              <a:t> Research impact: a narrative review. </a:t>
            </a:r>
            <a:r>
              <a:rPr lang="en-US" sz="1400" b="0" i="1" dirty="0">
                <a:solidFill>
                  <a:srgbClr val="333333"/>
                </a:solidFill>
                <a:effectLst/>
                <a:latin typeface="-apple-system"/>
              </a:rPr>
              <a:t>BMC Med</a:t>
            </a:r>
            <a:r>
              <a:rPr lang="en-US" sz="1400" b="0" i="0" dirty="0">
                <a:solidFill>
                  <a:srgbClr val="333333"/>
                </a:solidFill>
                <a:effectLst/>
                <a:latin typeface="-apple-system"/>
              </a:rPr>
              <a:t> </a:t>
            </a:r>
            <a:r>
              <a:rPr lang="en-US" sz="1400" b="1" i="0" dirty="0">
                <a:solidFill>
                  <a:srgbClr val="333333"/>
                </a:solidFill>
                <a:effectLst/>
                <a:latin typeface="-apple-system"/>
              </a:rPr>
              <a:t>14</a:t>
            </a:r>
            <a:r>
              <a:rPr lang="en-US" sz="1400" b="0" i="0" dirty="0">
                <a:solidFill>
                  <a:srgbClr val="333333"/>
                </a:solidFill>
                <a:effectLst/>
                <a:latin typeface="-apple-system"/>
              </a:rPr>
              <a:t>, 78 (2016). https://doi.org/10.1186/s12916-016-0620-8</a:t>
            </a:r>
            <a:endParaRPr lang="fi-FI" sz="1400" dirty="0"/>
          </a:p>
        </p:txBody>
      </p:sp>
      <p:sp>
        <p:nvSpPr>
          <p:cNvPr id="2" name="Rectangle 1">
            <a:extLst>
              <a:ext uri="{FF2B5EF4-FFF2-40B4-BE49-F238E27FC236}">
                <a16:creationId xmlns:a16="http://schemas.microsoft.com/office/drawing/2014/main" id="{A8B29F8D-AEC9-B511-48C9-733E84FEC7F9}"/>
              </a:ext>
            </a:extLst>
          </p:cNvPr>
          <p:cNvSpPr/>
          <p:nvPr/>
        </p:nvSpPr>
        <p:spPr>
          <a:xfrm>
            <a:off x="2135560" y="5445224"/>
            <a:ext cx="8714559" cy="8312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8359944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D5EFB-6026-8AD2-BBA7-2207BFF94290}"/>
              </a:ext>
            </a:extLst>
          </p:cNvPr>
          <p:cNvSpPr>
            <a:spLocks noGrp="1"/>
          </p:cNvSpPr>
          <p:nvPr>
            <p:ph idx="1"/>
          </p:nvPr>
        </p:nvSpPr>
        <p:spPr/>
        <p:txBody>
          <a:bodyPr/>
          <a:lstStyle/>
          <a:p>
            <a:endParaRPr lang="fi-FI"/>
          </a:p>
        </p:txBody>
      </p:sp>
      <p:sp>
        <p:nvSpPr>
          <p:cNvPr id="3" name="Date Placeholder 2">
            <a:extLst>
              <a:ext uri="{FF2B5EF4-FFF2-40B4-BE49-F238E27FC236}">
                <a16:creationId xmlns:a16="http://schemas.microsoft.com/office/drawing/2014/main" id="{326B7448-87C6-2C9D-24AA-09E0FD21E0A8}"/>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7ADEED65-A1A3-070D-E94B-EF4F712254AC}"/>
              </a:ext>
            </a:extLst>
          </p:cNvPr>
          <p:cNvSpPr>
            <a:spLocks noGrp="1"/>
          </p:cNvSpPr>
          <p:nvPr>
            <p:ph type="sldNum" sz="quarter" idx="12"/>
          </p:nvPr>
        </p:nvSpPr>
        <p:spPr/>
        <p:txBody>
          <a:bodyPr/>
          <a:lstStyle/>
          <a:p>
            <a:pPr>
              <a:defRPr/>
            </a:pPr>
            <a:fld id="{4669315E-5A66-CF44-AE5D-C333B2F730C4}" type="slidenum">
              <a:rPr lang="en-GB" smtClean="0"/>
              <a:pPr>
                <a:defRPr/>
              </a:pPr>
              <a:t>8</a:t>
            </a:fld>
            <a:endParaRPr lang="en-GB" dirty="0"/>
          </a:p>
        </p:txBody>
      </p:sp>
      <p:sp>
        <p:nvSpPr>
          <p:cNvPr id="6" name="Title 5">
            <a:extLst>
              <a:ext uri="{FF2B5EF4-FFF2-40B4-BE49-F238E27FC236}">
                <a16:creationId xmlns:a16="http://schemas.microsoft.com/office/drawing/2014/main" id="{11DC4A6E-DFDB-8FE2-AC82-644859645D8C}"/>
              </a:ext>
            </a:extLst>
          </p:cNvPr>
          <p:cNvSpPr>
            <a:spLocks noGrp="1"/>
          </p:cNvSpPr>
          <p:nvPr>
            <p:ph type="title"/>
          </p:nvPr>
        </p:nvSpPr>
        <p:spPr/>
        <p:txBody>
          <a:bodyPr/>
          <a:lstStyle/>
          <a:p>
            <a:r>
              <a:rPr lang="fi-FI" dirty="0"/>
              <a:t>Mustajoki (2005): Oleellista hahmottaa vaikutusketjuja ja -tapoja</a:t>
            </a:r>
          </a:p>
        </p:txBody>
      </p:sp>
      <p:pic>
        <p:nvPicPr>
          <p:cNvPr id="8" name="Picture 7">
            <a:extLst>
              <a:ext uri="{FF2B5EF4-FFF2-40B4-BE49-F238E27FC236}">
                <a16:creationId xmlns:a16="http://schemas.microsoft.com/office/drawing/2014/main" id="{ECF7F55F-3A2A-D0C1-40E9-3877D946FE17}"/>
              </a:ext>
            </a:extLst>
          </p:cNvPr>
          <p:cNvPicPr>
            <a:picLocks noChangeAspect="1"/>
          </p:cNvPicPr>
          <p:nvPr/>
        </p:nvPicPr>
        <p:blipFill rotWithShape="1">
          <a:blip r:embed="rId2"/>
          <a:srcRect l="22831" t="24801" r="24013" b="16401"/>
          <a:stretch/>
        </p:blipFill>
        <p:spPr>
          <a:xfrm>
            <a:off x="2639616" y="2192392"/>
            <a:ext cx="6480720" cy="4032448"/>
          </a:xfrm>
          <a:prstGeom prst="rect">
            <a:avLst/>
          </a:prstGeom>
        </p:spPr>
      </p:pic>
    </p:spTree>
    <p:extLst>
      <p:ext uri="{BB962C8B-B14F-4D97-AF65-F5344CB8AC3E}">
        <p14:creationId xmlns:p14="http://schemas.microsoft.com/office/powerpoint/2010/main" val="389717387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6117C25D-0D01-D0EE-A507-5FE4118D00CE}"/>
              </a:ext>
            </a:extLst>
          </p:cNvPr>
          <p:cNvSpPr>
            <a:spLocks noGrp="1"/>
          </p:cNvSpPr>
          <p:nvPr>
            <p:ph type="subTitle" idx="1"/>
          </p:nvPr>
        </p:nvSpPr>
        <p:spPr/>
        <p:txBody>
          <a:bodyPr/>
          <a:lstStyle/>
          <a:p>
            <a:endParaRPr lang="fi-FI"/>
          </a:p>
        </p:txBody>
      </p:sp>
      <p:sp>
        <p:nvSpPr>
          <p:cNvPr id="7" name="Title 6">
            <a:extLst>
              <a:ext uri="{FF2B5EF4-FFF2-40B4-BE49-F238E27FC236}">
                <a16:creationId xmlns:a16="http://schemas.microsoft.com/office/drawing/2014/main" id="{BF989B24-2018-7581-41F0-7D942869AA8D}"/>
              </a:ext>
            </a:extLst>
          </p:cNvPr>
          <p:cNvSpPr>
            <a:spLocks noGrp="1"/>
          </p:cNvSpPr>
          <p:nvPr>
            <p:ph type="ctrTitle"/>
          </p:nvPr>
        </p:nvSpPr>
        <p:spPr/>
        <p:txBody>
          <a:bodyPr/>
          <a:lstStyle/>
          <a:p>
            <a:r>
              <a:rPr lang="fi-FI" dirty="0"/>
              <a:t>Mitä käytännössä?</a:t>
            </a:r>
          </a:p>
        </p:txBody>
      </p:sp>
      <p:sp>
        <p:nvSpPr>
          <p:cNvPr id="3" name="Date Placeholder 2">
            <a:extLst>
              <a:ext uri="{FF2B5EF4-FFF2-40B4-BE49-F238E27FC236}">
                <a16:creationId xmlns:a16="http://schemas.microsoft.com/office/drawing/2014/main" id="{E19BD72E-14F9-BF64-F2AD-1CDC31B8F775}"/>
              </a:ext>
            </a:extLst>
          </p:cNvPr>
          <p:cNvSpPr>
            <a:spLocks noGrp="1"/>
          </p:cNvSpPr>
          <p:nvPr>
            <p:ph type="dt" sz="half" idx="10"/>
          </p:nvPr>
        </p:nvSpPr>
        <p:spPr/>
        <p:txBody>
          <a:bodyPr/>
          <a:lstStyle/>
          <a:p>
            <a:pPr>
              <a:defRPr/>
            </a:pPr>
            <a:fld id="{0E421AAA-9468-410B-AE58-6AF913CDA27D}" type="datetime1">
              <a:rPr lang="en-GB" smtClean="0"/>
              <a:t>22/08/2025</a:t>
            </a:fld>
            <a:endParaRPr lang="fi-FI" dirty="0"/>
          </a:p>
        </p:txBody>
      </p:sp>
      <p:sp>
        <p:nvSpPr>
          <p:cNvPr id="5" name="Slide Number Placeholder 4">
            <a:extLst>
              <a:ext uri="{FF2B5EF4-FFF2-40B4-BE49-F238E27FC236}">
                <a16:creationId xmlns:a16="http://schemas.microsoft.com/office/drawing/2014/main" id="{9D0E0DB7-5DC4-2759-029D-5AD68B2CBB6B}"/>
              </a:ext>
            </a:extLst>
          </p:cNvPr>
          <p:cNvSpPr>
            <a:spLocks noGrp="1"/>
          </p:cNvSpPr>
          <p:nvPr>
            <p:ph type="sldNum" sz="quarter" idx="12"/>
          </p:nvPr>
        </p:nvSpPr>
        <p:spPr/>
        <p:txBody>
          <a:bodyPr/>
          <a:lstStyle/>
          <a:p>
            <a:pPr>
              <a:defRPr/>
            </a:pPr>
            <a:fld id="{4669315E-5A66-CF44-AE5D-C333B2F730C4}" type="slidenum">
              <a:rPr lang="en-GB" smtClean="0"/>
              <a:pPr>
                <a:defRPr/>
              </a:pPr>
              <a:t>9</a:t>
            </a:fld>
            <a:endParaRPr lang="en-GB" dirty="0"/>
          </a:p>
        </p:txBody>
      </p:sp>
    </p:spTree>
    <p:extLst>
      <p:ext uri="{BB962C8B-B14F-4D97-AF65-F5344CB8AC3E}">
        <p14:creationId xmlns:p14="http://schemas.microsoft.com/office/powerpoint/2010/main" val="145740448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9j6onbS0TYCq67cSn2kp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j6onbS0TYCq67cSn2kp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bfOF0svTb6b_._XYE0zc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Ya2yZK5SQWQxlGeHTpG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Gotham_tiedekunta_Lääketieteellinen_widescreen_15112016.potx" id="{6FEF8384-7870-484E-9272-92D7ED2DDA50}" vid="{6416153B-7F4A-4593-A141-1C8B805F7357}"/>
    </a:ext>
  </a:ext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1165</Words>
  <Application>Microsoft Office PowerPoint</Application>
  <PresentationFormat>Widescreen</PresentationFormat>
  <Paragraphs>105</Paragraphs>
  <Slides>15</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9" baseType="lpstr">
      <vt:lpstr>-apple-system</vt:lpstr>
      <vt:lpstr>Arial</vt:lpstr>
      <vt:lpstr>Courier New</vt:lpstr>
      <vt:lpstr>Gotham Narrow Bold</vt:lpstr>
      <vt:lpstr>Gotham Narrow Book</vt:lpstr>
      <vt:lpstr>Gotham-Bold</vt:lpstr>
      <vt:lpstr>Helvetica</vt:lpstr>
      <vt:lpstr>inherit</vt:lpstr>
      <vt:lpstr>Open Sans</vt:lpstr>
      <vt:lpstr>Source Sans 3</vt:lpstr>
      <vt:lpstr>Söhne</vt:lpstr>
      <vt:lpstr>Wingdings</vt:lpstr>
      <vt:lpstr>HY_2016</vt:lpstr>
      <vt:lpstr>think-cell Slide</vt:lpstr>
      <vt:lpstr>Tutkimuksen vaikuttavuus</vt:lpstr>
      <vt:lpstr>Mitä teoriassa?</vt:lpstr>
      <vt:lpstr>Termi vaikuttavuus</vt:lpstr>
      <vt:lpstr>Tieteen tavoitteena on lähestyä totuutta</vt:lpstr>
      <vt:lpstr>On hyvä huomata, että tieteen/tutkimuksen painopisteet saattavat vaihdella ajassa</vt:lpstr>
      <vt:lpstr>Kirjallisuudesta tai akateemisilta toimijoilta löytyy Erilaisia määritelmiä/kuvauksia…</vt:lpstr>
      <vt:lpstr>Minkätyyppisestä tutkimuksesta on kyse – mitä tavoitellaan?</vt:lpstr>
      <vt:lpstr>Mustajoki (2005): Oleellista hahmottaa vaikutusketjuja ja -tapoja</vt:lpstr>
      <vt:lpstr>Mitä käytännössä?</vt:lpstr>
      <vt:lpstr>Viitekehysten avulla voidaan jäsentää ja hahmottaa vaikutusketjuja (Esimerkki Canadian Academy of Health Sciences (CAHS) Framework)</vt:lpstr>
      <vt:lpstr>Miten eri vaiheita mitataan?</vt:lpstr>
      <vt:lpstr>Mitä muita tapoja arvioida vaikuttavuutta?</vt:lpstr>
      <vt:lpstr>Mitä esimerkiksi suomen akatemia arvioi yhteiskunnallisina vaikutuksina?</vt:lpstr>
      <vt:lpstr>Monimutkaisesta yksinkertaiseen</vt:lpstr>
      <vt:lpstr>Yhteenveto: millaisista asioista tutkimuksen vaikuttavuus koostuu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2019-05-09T02:24:00Z</dcterms:created>
  <dcterms:modified xsi:type="dcterms:W3CDTF">2025-08-22T08:57:49Z</dcterms:modified>
</cp:coreProperties>
</file>