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55"/>
  </p:notesMasterIdLst>
  <p:handoutMasterIdLst>
    <p:handoutMasterId r:id="rId56"/>
  </p:handoutMasterIdLst>
  <p:sldIdLst>
    <p:sldId id="268" r:id="rId6"/>
    <p:sldId id="286" r:id="rId7"/>
    <p:sldId id="291" r:id="rId8"/>
    <p:sldId id="289" r:id="rId9"/>
    <p:sldId id="287" r:id="rId10"/>
    <p:sldId id="288" r:id="rId11"/>
    <p:sldId id="279" r:id="rId12"/>
    <p:sldId id="290" r:id="rId13"/>
    <p:sldId id="281" r:id="rId14"/>
    <p:sldId id="302" r:id="rId15"/>
    <p:sldId id="280" r:id="rId16"/>
    <p:sldId id="285" r:id="rId17"/>
    <p:sldId id="284" r:id="rId18"/>
    <p:sldId id="292"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 id="320" r:id="rId34"/>
    <p:sldId id="293" r:id="rId35"/>
    <p:sldId id="295" r:id="rId36"/>
    <p:sldId id="303" r:id="rId37"/>
    <p:sldId id="294" r:id="rId38"/>
    <p:sldId id="304" r:id="rId39"/>
    <p:sldId id="296" r:id="rId40"/>
    <p:sldId id="297" r:id="rId41"/>
    <p:sldId id="298" r:id="rId42"/>
    <p:sldId id="301" r:id="rId43"/>
    <p:sldId id="300" r:id="rId44"/>
    <p:sldId id="299" r:id="rId45"/>
    <p:sldId id="305" r:id="rId46"/>
    <p:sldId id="321" r:id="rId47"/>
    <p:sldId id="325" r:id="rId48"/>
    <p:sldId id="322" r:id="rId49"/>
    <p:sldId id="323" r:id="rId50"/>
    <p:sldId id="326" r:id="rId51"/>
    <p:sldId id="324" r:id="rId52"/>
    <p:sldId id="327" r:id="rId53"/>
    <p:sldId id="267" r:id="rId5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6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23"/>
  </p:normalViewPr>
  <p:slideViewPr>
    <p:cSldViewPr snapToGrid="0" snapToObjects="1">
      <p:cViewPr varScale="1">
        <p:scale>
          <a:sx n="69" d="100"/>
          <a:sy n="69" d="100"/>
        </p:scale>
        <p:origin x="564" y="44"/>
      </p:cViewPr>
      <p:guideLst/>
    </p:cSldViewPr>
  </p:slideViewPr>
  <p:notesTextViewPr>
    <p:cViewPr>
      <p:scale>
        <a:sx n="1" d="1"/>
        <a:sy n="1" d="1"/>
      </p:scale>
      <p:origin x="0" y="0"/>
    </p:cViewPr>
  </p:notesTextViewPr>
  <p:notesViewPr>
    <p:cSldViewPr snapToGrid="0" snapToObjects="1">
      <p:cViewPr varScale="1">
        <p:scale>
          <a:sx n="110" d="100"/>
          <a:sy n="110" d="100"/>
        </p:scale>
        <p:origin x="3696" y="16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E6C163-EB8B-7E45-969D-1414387CBAA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a:extLst>
              <a:ext uri="{FF2B5EF4-FFF2-40B4-BE49-F238E27FC236}">
                <a16:creationId xmlns:a16="http://schemas.microsoft.com/office/drawing/2014/main" id="{4D434C23-4E9D-7E4F-8984-7A57116D9C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AD1522-EBFB-E740-8220-72015B54434F}" type="datetimeFigureOut">
              <a:rPr lang="fi-FI" smtClean="0"/>
              <a:t>23.5.2023</a:t>
            </a:fld>
            <a:endParaRPr lang="fi-FI"/>
          </a:p>
        </p:txBody>
      </p:sp>
      <p:sp>
        <p:nvSpPr>
          <p:cNvPr id="4" name="Footer Placeholder 3">
            <a:extLst>
              <a:ext uri="{FF2B5EF4-FFF2-40B4-BE49-F238E27FC236}">
                <a16:creationId xmlns:a16="http://schemas.microsoft.com/office/drawing/2014/main" id="{14D07E79-0743-9A4E-82CB-BE698FE8D6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70627EBC-531A-EC4A-9540-5D6EDA774E1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BDFF0C-23FB-3D47-8D32-D7658DF198A0}" type="slidenum">
              <a:rPr lang="fi-FI" smtClean="0"/>
              <a:t>‹#›</a:t>
            </a:fld>
            <a:endParaRPr lang="fi-FI"/>
          </a:p>
        </p:txBody>
      </p:sp>
    </p:spTree>
    <p:extLst>
      <p:ext uri="{BB962C8B-B14F-4D97-AF65-F5344CB8AC3E}">
        <p14:creationId xmlns:p14="http://schemas.microsoft.com/office/powerpoint/2010/main" val="1878299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35E722-2088-594E-B6DE-5F6385BC0A10}" type="datetimeFigureOut">
              <a:rPr lang="fi-FI" smtClean="0"/>
              <a:t>23.5.2023</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AE15BA-1A23-D947-9DBA-49FB488C97DB}" type="slidenum">
              <a:rPr lang="fi-FI" smtClean="0"/>
              <a:t>‹#›</a:t>
            </a:fld>
            <a:endParaRPr lang="fi-FI"/>
          </a:p>
        </p:txBody>
      </p:sp>
    </p:spTree>
    <p:extLst>
      <p:ext uri="{BB962C8B-B14F-4D97-AF65-F5344CB8AC3E}">
        <p14:creationId xmlns:p14="http://schemas.microsoft.com/office/powerpoint/2010/main" val="169165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D1DC65-6233-DA42-B74B-477EE16116E7}" type="slidenum">
              <a:rPr kumimoji="0" lang="fi-F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i-FI"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08008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FAF19-21EC-BE42-8CD4-9E35C5CD8798}"/>
              </a:ext>
            </a:extLst>
          </p:cNvPr>
          <p:cNvSpPr>
            <a:spLocks noGrp="1"/>
          </p:cNvSpPr>
          <p:nvPr>
            <p:ph type="ctrTitle"/>
          </p:nvPr>
        </p:nvSpPr>
        <p:spPr>
          <a:xfrm>
            <a:off x="5562598" y="3342065"/>
            <a:ext cx="5791202" cy="1616318"/>
          </a:xfrm>
        </p:spPr>
        <p:txBody>
          <a:bodyPr anchor="b">
            <a:normAutofit/>
          </a:bodyPr>
          <a:lstStyle>
            <a:lvl1pPr algn="l">
              <a:defRPr sz="3000"/>
            </a:lvl1pPr>
          </a:lstStyle>
          <a:p>
            <a:r>
              <a:rPr lang="fi-FI" smtClean="0"/>
              <a:t>Muokkaa perustyyl. napsautt.</a:t>
            </a:r>
            <a:endParaRPr lang="fi-FI" dirty="0"/>
          </a:p>
        </p:txBody>
      </p:sp>
      <p:sp>
        <p:nvSpPr>
          <p:cNvPr id="3" name="Subtitle 2">
            <a:extLst>
              <a:ext uri="{FF2B5EF4-FFF2-40B4-BE49-F238E27FC236}">
                <a16:creationId xmlns:a16="http://schemas.microsoft.com/office/drawing/2014/main" id="{B2DFBB34-7AEF-0D42-8FE0-766CC04D7CBC}"/>
              </a:ext>
            </a:extLst>
          </p:cNvPr>
          <p:cNvSpPr>
            <a:spLocks noGrp="1"/>
          </p:cNvSpPr>
          <p:nvPr>
            <p:ph type="subTitle" idx="1"/>
          </p:nvPr>
        </p:nvSpPr>
        <p:spPr>
          <a:xfrm>
            <a:off x="5499650" y="5404023"/>
            <a:ext cx="3490845" cy="827881"/>
          </a:xfrm>
          <a:prstGeom prst="rect">
            <a:avLst/>
          </a:prstGeom>
        </p:spPr>
        <p:txBody>
          <a:bodyPr anchor="b" anchorCtr="0"/>
          <a:lstStyle>
            <a:lvl1pPr marL="0" indent="0" algn="l">
              <a:lnSpc>
                <a:spcPct val="100000"/>
              </a:lnSpc>
              <a:spcBef>
                <a:spcPts val="0"/>
              </a:spcBef>
              <a:buNone/>
              <a:defRPr sz="2400" b="1" i="0">
                <a:latin typeface="Myriad Pro Semibold"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dirty="0"/>
          </a:p>
        </p:txBody>
      </p:sp>
      <p:sp>
        <p:nvSpPr>
          <p:cNvPr id="4" name="Date Placeholder 3">
            <a:extLst>
              <a:ext uri="{FF2B5EF4-FFF2-40B4-BE49-F238E27FC236}">
                <a16:creationId xmlns:a16="http://schemas.microsoft.com/office/drawing/2014/main" id="{06D0B4A3-34BF-3B42-84C8-671327FFDDFD}"/>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89EC0583-5CFE-9C4B-BC6A-360BC21F5930}"/>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D7421EC-ADD2-6543-90BA-45154B80F6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10" name="Text Placeholder 9">
            <a:extLst>
              <a:ext uri="{FF2B5EF4-FFF2-40B4-BE49-F238E27FC236}">
                <a16:creationId xmlns:a16="http://schemas.microsoft.com/office/drawing/2014/main" id="{3F60C44A-8B8A-C64B-B282-B2E6A0BE6568}"/>
              </a:ext>
            </a:extLst>
          </p:cNvPr>
          <p:cNvSpPr>
            <a:spLocks noGrp="1"/>
          </p:cNvSpPr>
          <p:nvPr>
            <p:ph type="body" sz="quarter" idx="13"/>
          </p:nvPr>
        </p:nvSpPr>
        <p:spPr>
          <a:xfrm>
            <a:off x="9193695" y="5404024"/>
            <a:ext cx="2160105" cy="827880"/>
          </a:xfrm>
          <a:prstGeom prst="rect">
            <a:avLst/>
          </a:prstGeom>
        </p:spPr>
        <p:txBody>
          <a:bodyPr anchor="b" anchorCtr="0"/>
          <a:lstStyle>
            <a:lvl1pPr algn="l">
              <a:lnSpc>
                <a:spcPct val="100000"/>
              </a:lnSpc>
              <a:spcBef>
                <a:spcPts val="0"/>
              </a:spcBef>
              <a:spcAft>
                <a:spcPts val="700"/>
              </a:spcAft>
              <a:defRPr b="1" i="0">
                <a:latin typeface="Myriad Pro Semibold" panose="020B0503030403020204" pitchFamily="34" charset="0"/>
              </a:defRPr>
            </a:lvl1pPr>
          </a:lstStyle>
          <a:p>
            <a:pPr lvl="0"/>
            <a:r>
              <a:rPr lang="fi-FI" smtClean="0"/>
              <a:t>Muokkaa tekstin perustyylejä</a:t>
            </a:r>
          </a:p>
        </p:txBody>
      </p:sp>
      <p:pic>
        <p:nvPicPr>
          <p:cNvPr id="14" name="Picture 13">
            <a:extLst>
              <a:ext uri="{FF2B5EF4-FFF2-40B4-BE49-F238E27FC236}">
                <a16:creationId xmlns:a16="http://schemas.microsoft.com/office/drawing/2014/main" id="{8B0C3C31-B7EC-7844-8A10-E0462BAB2501}"/>
              </a:ext>
            </a:extLst>
          </p:cNvPr>
          <p:cNvPicPr>
            <a:picLocks noChangeAspect="1"/>
          </p:cNvPicPr>
          <p:nvPr userDrawn="1"/>
        </p:nvPicPr>
        <p:blipFill>
          <a:blip r:embed="rId2"/>
          <a:srcRect/>
          <a:stretch/>
        </p:blipFill>
        <p:spPr>
          <a:xfrm>
            <a:off x="1589" y="636362"/>
            <a:ext cx="4886322" cy="5585275"/>
          </a:xfrm>
          <a:prstGeom prst="rect">
            <a:avLst/>
          </a:prstGeom>
        </p:spPr>
      </p:pic>
      <p:pic>
        <p:nvPicPr>
          <p:cNvPr id="16" name="Picture 15">
            <a:extLst>
              <a:ext uri="{FF2B5EF4-FFF2-40B4-BE49-F238E27FC236}">
                <a16:creationId xmlns:a16="http://schemas.microsoft.com/office/drawing/2014/main" id="{AC8FFFA5-D71B-9748-B0BA-D31C628AA399}"/>
              </a:ext>
            </a:extLst>
          </p:cNvPr>
          <p:cNvPicPr>
            <a:picLocks noChangeAspect="1"/>
          </p:cNvPicPr>
          <p:nvPr userDrawn="1"/>
        </p:nvPicPr>
        <p:blipFill>
          <a:blip r:embed="rId3"/>
          <a:srcRect/>
          <a:stretch/>
        </p:blipFill>
        <p:spPr>
          <a:xfrm>
            <a:off x="11557000" y="635000"/>
            <a:ext cx="635000" cy="5588000"/>
          </a:xfrm>
          <a:prstGeom prst="rect">
            <a:avLst/>
          </a:prstGeom>
        </p:spPr>
      </p:pic>
      <p:pic>
        <p:nvPicPr>
          <p:cNvPr id="13" name="Picture 10">
            <a:extLst>
              <a:ext uri="{FF2B5EF4-FFF2-40B4-BE49-F238E27FC236}">
                <a16:creationId xmlns:a16="http://schemas.microsoft.com/office/drawing/2014/main" id="{798E66B9-AF33-7F46-BF15-E6C6C09C8ACD}"/>
              </a:ext>
            </a:extLst>
          </p:cNvPr>
          <p:cNvPicPr>
            <a:picLocks noChangeAspect="1"/>
          </p:cNvPicPr>
          <p:nvPr userDrawn="1"/>
        </p:nvPicPr>
        <p:blipFill>
          <a:blip r:embed="rId4">
            <a:extLst>
              <a:ext uri="{96DAC541-7B7A-43D3-8B79-37D633B846F1}">
                <asvg:svgBlip xmlns:asvg="http://schemas.microsoft.com/office/drawing/2016/SVG/main" xmlns="" r:embed="rId5"/>
              </a:ext>
            </a:extLst>
          </a:blip>
          <a:srcRect/>
          <a:stretch/>
        </p:blipFill>
        <p:spPr>
          <a:xfrm>
            <a:off x="5513704" y="780019"/>
            <a:ext cx="2300963" cy="2300963"/>
          </a:xfrm>
          <a:prstGeom prst="rect">
            <a:avLst/>
          </a:prstGeom>
        </p:spPr>
      </p:pic>
    </p:spTree>
    <p:extLst>
      <p:ext uri="{BB962C8B-B14F-4D97-AF65-F5344CB8AC3E}">
        <p14:creationId xmlns:p14="http://schemas.microsoft.com/office/powerpoint/2010/main" val="3684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9" name="Title 1">
            <a:extLst>
              <a:ext uri="{FF2B5EF4-FFF2-40B4-BE49-F238E27FC236}">
                <a16:creationId xmlns:a16="http://schemas.microsoft.com/office/drawing/2014/main" id="{07DB8ED5-B92F-0249-8E3C-61B08A9EA072}"/>
              </a:ext>
            </a:extLst>
          </p:cNvPr>
          <p:cNvSpPr>
            <a:spLocks noGrp="1"/>
          </p:cNvSpPr>
          <p:nvPr>
            <p:ph type="title"/>
          </p:nvPr>
        </p:nvSpPr>
        <p:spPr>
          <a:xfrm>
            <a:off x="548071" y="363537"/>
            <a:ext cx="9331425" cy="1325563"/>
          </a:xfrm>
        </p:spPr>
        <p:txBody>
          <a:bodyPr/>
          <a:lstStyle/>
          <a:p>
            <a:r>
              <a:rPr lang="fi-FI" smtClean="0"/>
              <a:t>Muokkaa perustyyl. napsautt.</a:t>
            </a:r>
            <a:endParaRPr lang="fi-FI" dirty="0"/>
          </a:p>
        </p:txBody>
      </p:sp>
      <p:sp>
        <p:nvSpPr>
          <p:cNvPr id="8" name="Picture Placeholder 7">
            <a:extLst>
              <a:ext uri="{FF2B5EF4-FFF2-40B4-BE49-F238E27FC236}">
                <a16:creationId xmlns:a16="http://schemas.microsoft.com/office/drawing/2014/main" id="{DBD86E45-3990-8C41-BC33-6BDA229D4001}"/>
              </a:ext>
            </a:extLst>
          </p:cNvPr>
          <p:cNvSpPr>
            <a:spLocks noGrp="1"/>
          </p:cNvSpPr>
          <p:nvPr>
            <p:ph type="pic" sz="quarter" idx="15"/>
          </p:nvPr>
        </p:nvSpPr>
        <p:spPr>
          <a:xfrm>
            <a:off x="0" y="1997075"/>
            <a:ext cx="12192000" cy="4860925"/>
          </a:xfrm>
          <a:prstGeom prst="rect">
            <a:avLst/>
          </a:prstGeom>
          <a:noFill/>
        </p:spPr>
        <p:txBody>
          <a:bodyPr/>
          <a:lstStyle>
            <a:lvl1pPr>
              <a:defRPr>
                <a:noFill/>
              </a:defRPr>
            </a:lvl1pPr>
          </a:lstStyle>
          <a:p>
            <a:r>
              <a:rPr lang="fi-FI" smtClean="0"/>
              <a:t>Lisää kuva napsauttamalla kuvaketta</a:t>
            </a:r>
            <a:endParaRPr lang="fi-FI" dirty="0"/>
          </a:p>
        </p:txBody>
      </p:sp>
    </p:spTree>
    <p:extLst>
      <p:ext uri="{BB962C8B-B14F-4D97-AF65-F5344CB8AC3E}">
        <p14:creationId xmlns:p14="http://schemas.microsoft.com/office/powerpoint/2010/main" val="92100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863E5C31-2334-524E-8E33-9C7D15606053}"/>
              </a:ext>
            </a:extLst>
          </p:cNvPr>
          <p:cNvSpPr/>
          <p:nvPr userDrawn="1"/>
        </p:nvSpPr>
        <p:spPr>
          <a:xfrm>
            <a:off x="546652" y="711821"/>
            <a:ext cx="10521841" cy="508000"/>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9" name="Title 1">
            <a:extLst>
              <a:ext uri="{FF2B5EF4-FFF2-40B4-BE49-F238E27FC236}">
                <a16:creationId xmlns:a16="http://schemas.microsoft.com/office/drawing/2014/main" id="{07DB8ED5-B92F-0249-8E3C-61B08A9EA072}"/>
              </a:ext>
            </a:extLst>
          </p:cNvPr>
          <p:cNvSpPr>
            <a:spLocks noGrp="1"/>
          </p:cNvSpPr>
          <p:nvPr>
            <p:ph type="title" hasCustomPrompt="1"/>
          </p:nvPr>
        </p:nvSpPr>
        <p:spPr>
          <a:xfrm>
            <a:off x="654669" y="823981"/>
            <a:ext cx="9331425" cy="359879"/>
          </a:xfrm>
        </p:spPr>
        <p:txBody>
          <a:bodyPr>
            <a:normAutofit/>
          </a:bodyPr>
          <a:lstStyle>
            <a:lvl1pPr>
              <a:defRPr sz="1800">
                <a:solidFill>
                  <a:schemeClr val="bg1"/>
                </a:solidFill>
              </a:defRPr>
            </a:lvl1pPr>
          </a:lstStyle>
          <a:p>
            <a:r>
              <a:rPr lang="en-US" dirty="0"/>
              <a:t>CLICK TO EDIT MASTER TITLE STYLE</a:t>
            </a:r>
            <a:endParaRPr lang="fi-FI" dirty="0"/>
          </a:p>
        </p:txBody>
      </p:sp>
      <p:sp>
        <p:nvSpPr>
          <p:cNvPr id="17" name="Content Placeholder 2">
            <a:extLst>
              <a:ext uri="{FF2B5EF4-FFF2-40B4-BE49-F238E27FC236}">
                <a16:creationId xmlns:a16="http://schemas.microsoft.com/office/drawing/2014/main" id="{7E176F6A-01A6-934C-8D67-45342515AD1B}"/>
              </a:ext>
            </a:extLst>
          </p:cNvPr>
          <p:cNvSpPr>
            <a:spLocks noGrp="1"/>
          </p:cNvSpPr>
          <p:nvPr>
            <p:ph sz="quarter" idx="15"/>
          </p:nvPr>
        </p:nvSpPr>
        <p:spPr>
          <a:xfrm>
            <a:off x="546652" y="1700213"/>
            <a:ext cx="10807148" cy="4320000"/>
          </a:xfrm>
          <a:prstGeom prst="rect">
            <a:avLst/>
          </a:prstGeo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1" name="Text Placeholder 18">
            <a:extLst>
              <a:ext uri="{FF2B5EF4-FFF2-40B4-BE49-F238E27FC236}">
                <a16:creationId xmlns:a16="http://schemas.microsoft.com/office/drawing/2014/main" id="{D2AF91DE-F1F2-C648-8839-8281FD2DDE4F}"/>
              </a:ext>
            </a:extLst>
          </p:cNvPr>
          <p:cNvSpPr>
            <a:spLocks noGrp="1"/>
          </p:cNvSpPr>
          <p:nvPr>
            <p:ph type="body" sz="quarter" idx="14"/>
          </p:nvPr>
        </p:nvSpPr>
        <p:spPr>
          <a:xfrm>
            <a:off x="10667998" y="437322"/>
            <a:ext cx="1082399" cy="1082399"/>
          </a:xfrm>
          <a:prstGeom prst="rect">
            <a:avLst/>
          </a:prstGeom>
          <a:blipFill dpi="0" rotWithShape="1">
            <a:blip r:embed="rId2">
              <a:extLst>
                <a:ext uri="{96DAC541-7B7A-43D3-8B79-37D633B846F1}">
                  <asvg:svgBlip xmlns:asvg="http://schemas.microsoft.com/office/drawing/2016/SVG/main" xmlns="" r:embed="rId3"/>
                </a:ext>
              </a:extLst>
            </a:blip>
            <a:srcRect/>
            <a:stretch>
              <a:fillRect/>
            </a:stretch>
          </a:blipFill>
        </p:spPr>
        <p:txBody>
          <a:bodyPr/>
          <a:lstStyle>
            <a:lvl1pPr>
              <a:defRPr>
                <a:noFill/>
              </a:defRPr>
            </a:lvl1pPr>
          </a:lstStyle>
          <a:p>
            <a:pPr lvl="0"/>
            <a:r>
              <a:rPr lang="fi-FI" smtClean="0"/>
              <a:t>Muokkaa tekstin perustyylejä</a:t>
            </a:r>
          </a:p>
        </p:txBody>
      </p:sp>
    </p:spTree>
    <p:extLst>
      <p:ext uri="{BB962C8B-B14F-4D97-AF65-F5344CB8AC3E}">
        <p14:creationId xmlns:p14="http://schemas.microsoft.com/office/powerpoint/2010/main" val="105013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6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a:xfrm>
            <a:off x="546652" y="6356350"/>
            <a:ext cx="2743200" cy="365125"/>
          </a:xfrm>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9" name="Title 1">
            <a:extLst>
              <a:ext uri="{FF2B5EF4-FFF2-40B4-BE49-F238E27FC236}">
                <a16:creationId xmlns:a16="http://schemas.microsoft.com/office/drawing/2014/main" id="{07DB8ED5-B92F-0249-8E3C-61B08A9EA072}"/>
              </a:ext>
            </a:extLst>
          </p:cNvPr>
          <p:cNvSpPr>
            <a:spLocks noGrp="1"/>
          </p:cNvSpPr>
          <p:nvPr>
            <p:ph type="title"/>
          </p:nvPr>
        </p:nvSpPr>
        <p:spPr>
          <a:xfrm>
            <a:off x="546652" y="2367278"/>
            <a:ext cx="4227129" cy="804322"/>
          </a:xfrm>
        </p:spPr>
        <p:txBody>
          <a:bodyPr/>
          <a:lstStyle>
            <a:lvl1pPr>
              <a:lnSpc>
                <a:spcPct val="100000"/>
              </a:lnSpc>
              <a:defRPr/>
            </a:lvl1pPr>
          </a:lstStyle>
          <a:p>
            <a:r>
              <a:rPr lang="fi-FI" smtClean="0"/>
              <a:t>Muokkaa perustyyl. napsautt.</a:t>
            </a:r>
            <a:endParaRPr lang="fi-FI" dirty="0"/>
          </a:p>
        </p:txBody>
      </p:sp>
      <p:pic>
        <p:nvPicPr>
          <p:cNvPr id="10" name="Picture 9">
            <a:extLst>
              <a:ext uri="{FF2B5EF4-FFF2-40B4-BE49-F238E27FC236}">
                <a16:creationId xmlns:a16="http://schemas.microsoft.com/office/drawing/2014/main" id="{EF9FA8AB-BB8B-FC4A-AF5D-635FF05DC168}"/>
              </a:ext>
            </a:extLst>
          </p:cNvPr>
          <p:cNvPicPr>
            <a:picLocks noChangeAspect="1"/>
          </p:cNvPicPr>
          <p:nvPr userDrawn="1"/>
        </p:nvPicPr>
        <p:blipFill>
          <a:blip r:embed="rId2">
            <a:extLst>
              <a:ext uri="{96DAC541-7B7A-43D3-8B79-37D633B846F1}">
                <asvg:svgBlip xmlns:asvg="http://schemas.microsoft.com/office/drawing/2016/SVG/main" xmlns="" r:embed="rId3"/>
              </a:ext>
            </a:extLst>
          </a:blip>
          <a:srcRect/>
          <a:stretch/>
        </p:blipFill>
        <p:spPr>
          <a:xfrm>
            <a:off x="10223500" y="491783"/>
            <a:ext cx="1415429" cy="1415429"/>
          </a:xfrm>
          <a:prstGeom prst="rect">
            <a:avLst/>
          </a:prstGeom>
        </p:spPr>
      </p:pic>
      <p:pic>
        <p:nvPicPr>
          <p:cNvPr id="14" name="Picture 13">
            <a:extLst>
              <a:ext uri="{FF2B5EF4-FFF2-40B4-BE49-F238E27FC236}">
                <a16:creationId xmlns:a16="http://schemas.microsoft.com/office/drawing/2014/main" id="{4A52BF82-C81F-0C4A-A82D-82CB307EC768}"/>
              </a:ext>
            </a:extLst>
          </p:cNvPr>
          <p:cNvPicPr>
            <a:picLocks noChangeAspect="1"/>
          </p:cNvPicPr>
          <p:nvPr userDrawn="1"/>
        </p:nvPicPr>
        <p:blipFill>
          <a:blip r:embed="rId4"/>
          <a:srcRect/>
          <a:stretch/>
        </p:blipFill>
        <p:spPr>
          <a:xfrm>
            <a:off x="5784230" y="2809622"/>
            <a:ext cx="5803898" cy="2889756"/>
          </a:xfrm>
          <a:prstGeom prst="rect">
            <a:avLst/>
          </a:prstGeom>
        </p:spPr>
      </p:pic>
      <p:sp>
        <p:nvSpPr>
          <p:cNvPr id="17" name="Text Placeholder 8">
            <a:extLst>
              <a:ext uri="{FF2B5EF4-FFF2-40B4-BE49-F238E27FC236}">
                <a16:creationId xmlns:a16="http://schemas.microsoft.com/office/drawing/2014/main" id="{ED9336C4-E310-BA4B-A124-ED4F9F01C849}"/>
              </a:ext>
            </a:extLst>
          </p:cNvPr>
          <p:cNvSpPr>
            <a:spLocks noGrp="1"/>
          </p:cNvSpPr>
          <p:nvPr>
            <p:ph type="body" sz="quarter" idx="13"/>
          </p:nvPr>
        </p:nvSpPr>
        <p:spPr>
          <a:xfrm>
            <a:off x="546652" y="4137706"/>
            <a:ext cx="4246562" cy="1252537"/>
          </a:xfrm>
          <a:prstGeom prst="rect">
            <a:avLst/>
          </a:prstGeom>
        </p:spPr>
        <p:txBody>
          <a:bodyPr/>
          <a:lstStyle>
            <a:lvl1pPr>
              <a:defRPr>
                <a:solidFill>
                  <a:schemeClr val="tx2"/>
                </a:solidFill>
              </a:defRPr>
            </a:lvl1pPr>
          </a:lstStyle>
          <a:p>
            <a:pPr lvl="0"/>
            <a:r>
              <a:rPr lang="fi-FI" smtClean="0"/>
              <a:t>Muokkaa tekstin perustyylejä</a:t>
            </a:r>
          </a:p>
        </p:txBody>
      </p:sp>
      <p:sp>
        <p:nvSpPr>
          <p:cNvPr id="22" name="Text Placeholder 21">
            <a:extLst>
              <a:ext uri="{FF2B5EF4-FFF2-40B4-BE49-F238E27FC236}">
                <a16:creationId xmlns:a16="http://schemas.microsoft.com/office/drawing/2014/main" id="{012D131F-40A5-7E4C-BE29-21F2CD793E29}"/>
              </a:ext>
            </a:extLst>
          </p:cNvPr>
          <p:cNvSpPr>
            <a:spLocks noGrp="1"/>
          </p:cNvSpPr>
          <p:nvPr>
            <p:ph type="body" sz="quarter" idx="14"/>
          </p:nvPr>
        </p:nvSpPr>
        <p:spPr>
          <a:xfrm>
            <a:off x="546652" y="3393375"/>
            <a:ext cx="4246562" cy="466725"/>
          </a:xfrm>
          <a:prstGeom prst="rect">
            <a:avLst/>
          </a:prstGeom>
        </p:spPr>
        <p:txBody>
          <a:bodyPr/>
          <a:lstStyle/>
          <a:p>
            <a:pPr lvl="0"/>
            <a:r>
              <a:rPr lang="fi-FI" smtClean="0"/>
              <a:t>Muokkaa tekstin perustyylejä</a:t>
            </a:r>
          </a:p>
        </p:txBody>
      </p:sp>
      <p:sp>
        <p:nvSpPr>
          <p:cNvPr id="27" name="Text Placeholder 8">
            <a:extLst>
              <a:ext uri="{FF2B5EF4-FFF2-40B4-BE49-F238E27FC236}">
                <a16:creationId xmlns:a16="http://schemas.microsoft.com/office/drawing/2014/main" id="{3FFDB904-AAFE-B246-99E3-E5C227AF87B7}"/>
              </a:ext>
            </a:extLst>
          </p:cNvPr>
          <p:cNvSpPr>
            <a:spLocks noGrp="1"/>
          </p:cNvSpPr>
          <p:nvPr>
            <p:ph type="body" sz="quarter" idx="17"/>
          </p:nvPr>
        </p:nvSpPr>
        <p:spPr>
          <a:xfrm>
            <a:off x="7397749" y="743884"/>
            <a:ext cx="2576514" cy="911225"/>
          </a:xfrm>
          <a:prstGeom prst="rect">
            <a:avLst/>
          </a:prstGeom>
        </p:spPr>
        <p:txBody>
          <a:bodyPr/>
          <a:lstStyle>
            <a:lvl1pPr algn="r">
              <a:lnSpc>
                <a:spcPct val="100000"/>
              </a:lnSpc>
              <a:spcBef>
                <a:spcPts val="0"/>
              </a:spcBef>
              <a:defRPr>
                <a:solidFill>
                  <a:schemeClr val="tx2"/>
                </a:solidFill>
              </a:defRPr>
            </a:lvl1pPr>
          </a:lstStyle>
          <a:p>
            <a:pPr lvl="0"/>
            <a:r>
              <a:rPr lang="fi-FI" smtClean="0"/>
              <a:t>Muokkaa tekstin perustyylejä</a:t>
            </a:r>
          </a:p>
        </p:txBody>
      </p:sp>
    </p:spTree>
    <p:extLst>
      <p:ext uri="{BB962C8B-B14F-4D97-AF65-F5344CB8AC3E}">
        <p14:creationId xmlns:p14="http://schemas.microsoft.com/office/powerpoint/2010/main" val="18658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47DA5-A0C9-1546-A846-5A051283CB70}"/>
              </a:ext>
            </a:extLst>
          </p:cNvPr>
          <p:cNvSpPr>
            <a:spLocks noGrp="1"/>
          </p:cNvSpPr>
          <p:nvPr>
            <p:ph type="title"/>
          </p:nvPr>
        </p:nvSpPr>
        <p:spPr>
          <a:xfrm>
            <a:off x="546652" y="365125"/>
            <a:ext cx="9877508" cy="1325563"/>
          </a:xfrm>
        </p:spPr>
        <p:txBody>
          <a:bodyPr/>
          <a:lstStyle/>
          <a:p>
            <a:r>
              <a:rPr lang="fi-FI" smtClean="0"/>
              <a:t>Muokkaa perustyyl. napsautt.</a:t>
            </a:r>
            <a:endParaRPr lang="fi-FI" dirty="0"/>
          </a:p>
        </p:txBody>
      </p:sp>
      <p:sp>
        <p:nvSpPr>
          <p:cNvPr id="3" name="Date Placeholder 2">
            <a:extLst>
              <a:ext uri="{FF2B5EF4-FFF2-40B4-BE49-F238E27FC236}">
                <a16:creationId xmlns:a16="http://schemas.microsoft.com/office/drawing/2014/main" id="{BF128CF5-6F1F-A342-BE32-9924394EC436}"/>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4" name="Footer Placeholder 3">
            <a:extLst>
              <a:ext uri="{FF2B5EF4-FFF2-40B4-BE49-F238E27FC236}">
                <a16:creationId xmlns:a16="http://schemas.microsoft.com/office/drawing/2014/main" id="{415B1B62-A26C-204B-8676-FD624DF0F403}"/>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229ACD7A-47DF-2543-9E2E-F30E90C7F4DA}"/>
              </a:ext>
            </a:extLst>
          </p:cNvPr>
          <p:cNvSpPr>
            <a:spLocks noGrp="1"/>
          </p:cNvSpPr>
          <p:nvPr>
            <p:ph type="sldNum" sz="quarter" idx="12"/>
          </p:nvPr>
        </p:nvSpPr>
        <p:spPr/>
        <p:txBody>
          <a:bodyPr/>
          <a:lstStyle/>
          <a:p>
            <a:fld id="{F6975956-C45A-444E-9050-E8F36A744109}" type="slidenum">
              <a:rPr lang="fi-FI" smtClean="0"/>
              <a:t>‹#›</a:t>
            </a:fld>
            <a:endParaRPr lang="fi-FI"/>
          </a:p>
        </p:txBody>
      </p:sp>
    </p:spTree>
    <p:extLst>
      <p:ext uri="{BB962C8B-B14F-4D97-AF65-F5344CB8AC3E}">
        <p14:creationId xmlns:p14="http://schemas.microsoft.com/office/powerpoint/2010/main" val="1491732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9AF49E-4591-9A48-8C26-07811A8516D2}"/>
              </a:ext>
            </a:extLst>
          </p:cNvPr>
          <p:cNvSpPr>
            <a:spLocks noGrp="1"/>
          </p:cNvSpPr>
          <p:nvPr>
            <p:ph type="dt" sz="half" idx="10"/>
          </p:nvPr>
        </p:nvSpPr>
        <p:spPr/>
        <p:txBody>
          <a:bodyPr/>
          <a:lstStyle/>
          <a:p>
            <a:fld id="{A415DF49-1446-7B45-AC41-8120F8712E53}" type="datetimeFigureOut">
              <a:rPr lang="fi-FI" smtClean="0"/>
              <a:t>23.5.2023</a:t>
            </a:fld>
            <a:endParaRPr lang="fi-FI" dirty="0"/>
          </a:p>
        </p:txBody>
      </p:sp>
      <p:sp>
        <p:nvSpPr>
          <p:cNvPr id="3" name="Footer Placeholder 2">
            <a:extLst>
              <a:ext uri="{FF2B5EF4-FFF2-40B4-BE49-F238E27FC236}">
                <a16:creationId xmlns:a16="http://schemas.microsoft.com/office/drawing/2014/main" id="{249727E1-70F4-F441-A512-427448FDAA3B}"/>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4E53B88B-353C-AA4B-BB7C-844EF0646EA2}"/>
              </a:ext>
            </a:extLst>
          </p:cNvPr>
          <p:cNvSpPr>
            <a:spLocks noGrp="1"/>
          </p:cNvSpPr>
          <p:nvPr>
            <p:ph type="sldNum" sz="quarter" idx="12"/>
          </p:nvPr>
        </p:nvSpPr>
        <p:spPr/>
        <p:txBody>
          <a:bodyPr/>
          <a:lstStyle/>
          <a:p>
            <a:fld id="{F6975956-C45A-444E-9050-E8F36A744109}" type="slidenum">
              <a:rPr lang="fi-FI" smtClean="0"/>
              <a:t>‹#›</a:t>
            </a:fld>
            <a:endParaRPr lang="fi-FI"/>
          </a:p>
        </p:txBody>
      </p:sp>
    </p:spTree>
    <p:extLst>
      <p:ext uri="{BB962C8B-B14F-4D97-AF65-F5344CB8AC3E}">
        <p14:creationId xmlns:p14="http://schemas.microsoft.com/office/powerpoint/2010/main" val="3204345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887F778B-B5C7-4825-A7A3-A12C90BC7C59}" type="datetimeFigureOut">
              <a:rPr lang="fi-FI" smtClean="0"/>
              <a:t>23.5.2023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BE72556-E8C3-4723-963A-7E534957A474}" type="slidenum">
              <a:rPr lang="fi-FI" smtClean="0"/>
              <a:t>‹#›</a:t>
            </a:fld>
            <a:endParaRPr lang="fi-FI"/>
          </a:p>
        </p:txBody>
      </p:sp>
    </p:spTree>
    <p:extLst>
      <p:ext uri="{BB962C8B-B14F-4D97-AF65-F5344CB8AC3E}">
        <p14:creationId xmlns:p14="http://schemas.microsoft.com/office/powerpoint/2010/main" val="935565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87F778B-B5C7-4825-A7A3-A12C90BC7C59}" type="datetimeFigureOut">
              <a:rPr lang="fi-FI" smtClean="0"/>
              <a:t>23.5.2023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BE72556-E8C3-4723-963A-7E534957A474}" type="slidenum">
              <a:rPr lang="fi-FI" smtClean="0"/>
              <a:t>‹#›</a:t>
            </a:fld>
            <a:endParaRPr lang="fi-FI"/>
          </a:p>
        </p:txBody>
      </p:sp>
    </p:spTree>
    <p:extLst>
      <p:ext uri="{BB962C8B-B14F-4D97-AF65-F5344CB8AC3E}">
        <p14:creationId xmlns:p14="http://schemas.microsoft.com/office/powerpoint/2010/main" val="1774630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Otsikko kuvituksella 1">
    <p:spTree>
      <p:nvGrpSpPr>
        <p:cNvPr id="1" name=""/>
        <p:cNvGrpSpPr/>
        <p:nvPr/>
      </p:nvGrpSpPr>
      <p:grpSpPr>
        <a:xfrm>
          <a:off x="0" y="0"/>
          <a:ext cx="0" cy="0"/>
          <a:chOff x="0" y="0"/>
          <a:chExt cx="0" cy="0"/>
        </a:xfrm>
      </p:grpSpPr>
      <p:pic>
        <p:nvPicPr>
          <p:cNvPr id="2" name="Picture 1">
            <a:extLst>
              <a:ext uri="{C183D7F6-B498-43B3-948B-1728B52AA6E4}">
                <adec:decorative xmlns=""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b="-2"/>
          <a:stretch/>
        </p:blipFill>
        <p:spPr>
          <a:xfrm flipH="1">
            <a:off x="-1" y="2662962"/>
            <a:ext cx="12192000" cy="4188452"/>
          </a:xfrm>
          <a:prstGeom prst="rect">
            <a:avLst/>
          </a:prstGeom>
        </p:spPr>
      </p:pic>
      <p:sp>
        <p:nvSpPr>
          <p:cNvPr id="10" name="Title 1"/>
          <p:cNvSpPr>
            <a:spLocks noGrp="1"/>
          </p:cNvSpPr>
          <p:nvPr>
            <p:ph type="title"/>
          </p:nvPr>
        </p:nvSpPr>
        <p:spPr>
          <a:xfrm>
            <a:off x="838201" y="534726"/>
            <a:ext cx="7092564" cy="1001864"/>
          </a:xfrm>
        </p:spPr>
        <p:txBody>
          <a:bodyPr anchor="t">
            <a:normAutofit/>
          </a:bodyPr>
          <a:lstStyle>
            <a:lvl1pPr algn="l">
              <a:defRPr sz="3000" b="1">
                <a:solidFill>
                  <a:schemeClr val="accent6">
                    <a:lumMod val="50000"/>
                  </a:schemeClr>
                </a:solidFill>
                <a:latin typeface="+mj-lt"/>
              </a:defRPr>
            </a:lvl1pPr>
          </a:lstStyle>
          <a:p>
            <a:r>
              <a:rPr lang="fi-FI" smtClean="0"/>
              <a:t>Muokkaa perustyyl. napsautt.</a:t>
            </a:r>
            <a:endParaRPr lang="en-US" dirty="0"/>
          </a:p>
        </p:txBody>
      </p:sp>
      <p:sp>
        <p:nvSpPr>
          <p:cNvPr id="9" name="Text Placeholder 8"/>
          <p:cNvSpPr>
            <a:spLocks noGrp="1"/>
          </p:cNvSpPr>
          <p:nvPr>
            <p:ph type="body" sz="quarter" idx="10"/>
          </p:nvPr>
        </p:nvSpPr>
        <p:spPr>
          <a:xfrm>
            <a:off x="838201" y="1543051"/>
            <a:ext cx="7092951" cy="639763"/>
          </a:xfrm>
        </p:spPr>
        <p:txBody>
          <a:bodyPr/>
          <a:lstStyle>
            <a:lvl1pPr marL="0" indent="0">
              <a:buNone/>
              <a:defRPr>
                <a:solidFill>
                  <a:schemeClr val="accent6">
                    <a:lumMod val="50000"/>
                  </a:schemeClr>
                </a:solidFill>
              </a:defRPr>
            </a:lvl1pPr>
          </a:lstStyle>
          <a:p>
            <a:pPr lvl="0"/>
            <a:r>
              <a:rPr lang="fi-FI" smtClean="0"/>
              <a:t>Muokkaa tekstin perustyylejä</a:t>
            </a:r>
          </a:p>
        </p:txBody>
      </p:sp>
      <p:pic>
        <p:nvPicPr>
          <p:cNvPr id="6" name="Kuva 5">
            <a:extLst>
              <a:ext uri="{C183D7F6-B498-43B3-948B-1728B52AA6E4}">
                <adec:decorative xmlns=""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25694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35FC17A-C13B-EA4B-A13F-D71D70E29CC0}"/>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7812B73A-2FF0-4A4E-928B-83ACA74309A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3081960-CB85-5A4C-8D63-CDE4529F2D3A}"/>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7" name="Picture Placeholder 24">
            <a:extLst>
              <a:ext uri="{FF2B5EF4-FFF2-40B4-BE49-F238E27FC236}">
                <a16:creationId xmlns:a16="http://schemas.microsoft.com/office/drawing/2014/main" id="{44825299-1CBC-8E49-8EA6-1AD20B4261D1}"/>
              </a:ext>
            </a:extLst>
          </p:cNvPr>
          <p:cNvSpPr>
            <a:spLocks noGrp="1"/>
          </p:cNvSpPr>
          <p:nvPr>
            <p:ph type="pic" sz="quarter" idx="15"/>
          </p:nvPr>
        </p:nvSpPr>
        <p:spPr>
          <a:xfrm>
            <a:off x="6493404" y="640821"/>
            <a:ext cx="4860396" cy="5504804"/>
          </a:xfrm>
          <a:prstGeom prst="rect">
            <a:avLst/>
          </a:prstGeom>
          <a:noFill/>
        </p:spPr>
        <p:txBody>
          <a:bodyPr/>
          <a:lstStyle>
            <a:lvl1pPr>
              <a:defRPr>
                <a:noFill/>
              </a:defRPr>
            </a:lvl1pPr>
          </a:lstStyle>
          <a:p>
            <a:r>
              <a:rPr lang="fi-FI" smtClean="0"/>
              <a:t>Lisää kuva napsauttamalla kuvaketta</a:t>
            </a:r>
            <a:endParaRPr lang="fi-FI"/>
          </a:p>
        </p:txBody>
      </p:sp>
      <p:sp>
        <p:nvSpPr>
          <p:cNvPr id="8" name="Title 1">
            <a:extLst>
              <a:ext uri="{FF2B5EF4-FFF2-40B4-BE49-F238E27FC236}">
                <a16:creationId xmlns:a16="http://schemas.microsoft.com/office/drawing/2014/main" id="{C2727F43-1C8F-B34C-95DC-3285FA52D25C}"/>
              </a:ext>
            </a:extLst>
          </p:cNvPr>
          <p:cNvSpPr>
            <a:spLocks noGrp="1"/>
          </p:cNvSpPr>
          <p:nvPr>
            <p:ph type="title"/>
          </p:nvPr>
        </p:nvSpPr>
        <p:spPr>
          <a:xfrm>
            <a:off x="546652" y="640821"/>
            <a:ext cx="5765526" cy="1325563"/>
          </a:xfrm>
        </p:spPr>
        <p:txBody>
          <a:bodyPr/>
          <a:lstStyle/>
          <a:p>
            <a:r>
              <a:rPr lang="fi-FI" smtClean="0"/>
              <a:t>Muokkaa perustyyl. napsautt.</a:t>
            </a:r>
            <a:endParaRPr lang="fi-FI" dirty="0"/>
          </a:p>
        </p:txBody>
      </p:sp>
      <p:sp>
        <p:nvSpPr>
          <p:cNvPr id="9" name="Text Placeholder 9">
            <a:extLst>
              <a:ext uri="{FF2B5EF4-FFF2-40B4-BE49-F238E27FC236}">
                <a16:creationId xmlns:a16="http://schemas.microsoft.com/office/drawing/2014/main" id="{B7F56288-4DF8-1C44-A834-6C9DA451A8CB}"/>
              </a:ext>
            </a:extLst>
          </p:cNvPr>
          <p:cNvSpPr>
            <a:spLocks noGrp="1"/>
          </p:cNvSpPr>
          <p:nvPr>
            <p:ph type="body" sz="quarter" idx="13"/>
          </p:nvPr>
        </p:nvSpPr>
        <p:spPr>
          <a:xfrm>
            <a:off x="546652" y="2365513"/>
            <a:ext cx="5765526" cy="3780112"/>
          </a:xfrm>
          <a:prstGeom prst="rect">
            <a:avLst/>
          </a:prstGeom>
        </p:spPr>
        <p:txBody>
          <a:bodyPr>
            <a:normAutofit/>
          </a:bodyPr>
          <a:lstStyle>
            <a:lvl1pPr marL="274638" indent="-274638">
              <a:lnSpc>
                <a:spcPct val="100000"/>
              </a:lnSpc>
              <a:spcBef>
                <a:spcPts val="0"/>
              </a:spcBef>
              <a:buClr>
                <a:srgbClr val="53565A"/>
              </a:buClr>
              <a:buFont typeface="Arial" panose="020B0604020202020204" pitchFamily="34" charset="0"/>
              <a:buChar char="•"/>
              <a:tabLst/>
              <a:defRPr sz="3000" b="1" i="0">
                <a:solidFill>
                  <a:schemeClr val="tx2"/>
                </a:solidFill>
                <a:latin typeface="Myriad Pro" panose="020B0503030403020204" pitchFamily="34" charset="0"/>
              </a:defRPr>
            </a:lvl1pPr>
          </a:lstStyle>
          <a:p>
            <a:pPr lvl="0"/>
            <a:r>
              <a:rPr lang="fi-FI" smtClean="0"/>
              <a:t>Muokkaa tekstin perustyylejä</a:t>
            </a:r>
          </a:p>
        </p:txBody>
      </p:sp>
      <p:sp>
        <p:nvSpPr>
          <p:cNvPr id="11" name="Text Placeholder 18">
            <a:extLst>
              <a:ext uri="{FF2B5EF4-FFF2-40B4-BE49-F238E27FC236}">
                <a16:creationId xmlns:a16="http://schemas.microsoft.com/office/drawing/2014/main" id="{64AD0898-3F5B-174A-B937-25407F4E96CF}"/>
              </a:ext>
            </a:extLst>
          </p:cNvPr>
          <p:cNvSpPr>
            <a:spLocks noGrp="1"/>
          </p:cNvSpPr>
          <p:nvPr>
            <p:ph type="body" sz="quarter" idx="14"/>
          </p:nvPr>
        </p:nvSpPr>
        <p:spPr>
          <a:xfrm>
            <a:off x="10667998" y="437322"/>
            <a:ext cx="1082399" cy="1082399"/>
          </a:xfrm>
          <a:prstGeom prst="rect">
            <a:avLst/>
          </a:prstGeom>
          <a:blipFill dpi="0" rotWithShape="1">
            <a:blip r:embed="rId2">
              <a:extLst>
                <a:ext uri="{96DAC541-7B7A-43D3-8B79-37D633B846F1}">
                  <asvg:svgBlip xmlns:asvg="http://schemas.microsoft.com/office/drawing/2016/SVG/main" xmlns="" r:embed="rId3"/>
                </a:ext>
              </a:extLst>
            </a:blip>
            <a:srcRect/>
            <a:stretch>
              <a:fillRect/>
            </a:stretch>
          </a:blipFill>
        </p:spPr>
        <p:txBody>
          <a:bodyPr/>
          <a:lstStyle>
            <a:lvl1pPr>
              <a:defRPr>
                <a:noFill/>
              </a:defRPr>
            </a:lvl1pPr>
          </a:lstStyle>
          <a:p>
            <a:pPr lvl="0"/>
            <a:r>
              <a:rPr lang="fi-FI" smtClean="0"/>
              <a:t>Muokkaa tekstin perustyylejä</a:t>
            </a:r>
          </a:p>
        </p:txBody>
      </p:sp>
    </p:spTree>
    <p:extLst>
      <p:ext uri="{BB962C8B-B14F-4D97-AF65-F5344CB8AC3E}">
        <p14:creationId xmlns:p14="http://schemas.microsoft.com/office/powerpoint/2010/main" val="990203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C6BCC6-270D-3A4D-B2E2-7BA56A80D3B1}"/>
              </a:ext>
            </a:extLst>
          </p:cNvPr>
          <p:cNvSpPr>
            <a:spLocks noGrp="1"/>
          </p:cNvSpPr>
          <p:nvPr>
            <p:ph type="body" idx="1"/>
          </p:nvPr>
        </p:nvSpPr>
        <p:spPr>
          <a:xfrm>
            <a:off x="518769" y="3886328"/>
            <a:ext cx="10787271" cy="1981072"/>
          </a:xfrm>
          <a:prstGeom prst="rect">
            <a:avLst/>
          </a:prstGeom>
        </p:spPr>
        <p:txBody>
          <a:bodyPr>
            <a:normAutofit/>
          </a:bodyPr>
          <a:lstStyle>
            <a:lvl1pPr marL="0" marR="0" indent="0" algn="l" defTabSz="914400" rtl="0" eaLnBrk="1" fontAlgn="auto" latinLnBrk="0" hangingPunct="1">
              <a:lnSpc>
                <a:spcPct val="100000"/>
              </a:lnSpc>
              <a:spcBef>
                <a:spcPts val="0"/>
              </a:spcBef>
              <a:spcAft>
                <a:spcPts val="700"/>
              </a:spcAft>
              <a:buClrTx/>
              <a:buSzTx/>
              <a:buFont typeface="Arial" panose="020B0604020202020204" pitchFamily="34" charset="0"/>
              <a:buNone/>
              <a:tabLst/>
              <a:defRPr sz="3600" b="1" i="0">
                <a:solidFill>
                  <a:schemeClr val="tx2"/>
                </a:solidFill>
                <a:latin typeface="Myriad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mtClean="0"/>
              <a:t>Muokkaa tekstin perustyylejä</a:t>
            </a:r>
          </a:p>
        </p:txBody>
      </p:sp>
      <p:sp>
        <p:nvSpPr>
          <p:cNvPr id="4" name="Date Placeholder 3">
            <a:extLst>
              <a:ext uri="{FF2B5EF4-FFF2-40B4-BE49-F238E27FC236}">
                <a16:creationId xmlns:a16="http://schemas.microsoft.com/office/drawing/2014/main" id="{A35FC17A-C13B-EA4B-A13F-D71D70E29CC0}"/>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7812B73A-2FF0-4A4E-928B-83ACA74309A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3081960-CB85-5A4C-8D63-CDE4529F2D3A}"/>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10" name="Picture Placeholder 9">
            <a:extLst>
              <a:ext uri="{FF2B5EF4-FFF2-40B4-BE49-F238E27FC236}">
                <a16:creationId xmlns:a16="http://schemas.microsoft.com/office/drawing/2014/main" id="{F99102C7-DACE-EA43-979B-DADCB8F5522D}"/>
              </a:ext>
            </a:extLst>
          </p:cNvPr>
          <p:cNvSpPr>
            <a:spLocks noGrp="1"/>
          </p:cNvSpPr>
          <p:nvPr>
            <p:ph type="pic" sz="quarter" idx="13"/>
          </p:nvPr>
        </p:nvSpPr>
        <p:spPr>
          <a:xfrm>
            <a:off x="0" y="0"/>
            <a:ext cx="12192000" cy="3036888"/>
          </a:xfrm>
          <a:prstGeom prst="rect">
            <a:avLst/>
          </a:prstGeom>
          <a:noFill/>
        </p:spPr>
        <p:txBody>
          <a:bodyPr/>
          <a:lstStyle>
            <a:lvl1pPr>
              <a:defRPr>
                <a:noFill/>
              </a:defRPr>
            </a:lvl1pPr>
          </a:lstStyle>
          <a:p>
            <a:r>
              <a:rPr lang="fi-FI" smtClean="0"/>
              <a:t>Lisää kuva napsauttamalla kuvaketta</a:t>
            </a:r>
            <a:endParaRPr lang="fi-FI"/>
          </a:p>
        </p:txBody>
      </p:sp>
    </p:spTree>
    <p:extLst>
      <p:ext uri="{BB962C8B-B14F-4D97-AF65-F5344CB8AC3E}">
        <p14:creationId xmlns:p14="http://schemas.microsoft.com/office/powerpoint/2010/main" val="171188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C6BCC6-270D-3A4D-B2E2-7BA56A80D3B1}"/>
              </a:ext>
            </a:extLst>
          </p:cNvPr>
          <p:cNvSpPr>
            <a:spLocks noGrp="1"/>
          </p:cNvSpPr>
          <p:nvPr>
            <p:ph type="body" idx="1"/>
          </p:nvPr>
        </p:nvSpPr>
        <p:spPr>
          <a:xfrm>
            <a:off x="566529" y="2063115"/>
            <a:ext cx="6564312" cy="1500187"/>
          </a:xfrm>
          <a:prstGeom prst="rect">
            <a:avLst/>
          </a:prstGeom>
        </p:spPr>
        <p:txBody>
          <a:bodyPr>
            <a:normAutofit/>
          </a:bodyPr>
          <a:lstStyle>
            <a:lvl1pPr marL="0" indent="0">
              <a:lnSpc>
                <a:spcPct val="100000"/>
              </a:lnSpc>
              <a:spcBef>
                <a:spcPts val="0"/>
              </a:spcBef>
              <a:buNone/>
              <a:defRPr sz="3600" b="1" i="0">
                <a:solidFill>
                  <a:schemeClr val="tx2"/>
                </a:solidFill>
                <a:latin typeface="Myriad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a:extLst>
              <a:ext uri="{FF2B5EF4-FFF2-40B4-BE49-F238E27FC236}">
                <a16:creationId xmlns:a16="http://schemas.microsoft.com/office/drawing/2014/main" id="{A35FC17A-C13B-EA4B-A13F-D71D70E29CC0}"/>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7812B73A-2FF0-4A4E-928B-83ACA74309A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3081960-CB85-5A4C-8D63-CDE4529F2D3A}"/>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9" name="Text Placeholder 8">
            <a:extLst>
              <a:ext uri="{FF2B5EF4-FFF2-40B4-BE49-F238E27FC236}">
                <a16:creationId xmlns:a16="http://schemas.microsoft.com/office/drawing/2014/main" id="{CCA3E203-1029-D44A-99C7-E993FE8457D4}"/>
              </a:ext>
            </a:extLst>
          </p:cNvPr>
          <p:cNvSpPr>
            <a:spLocks noGrp="1"/>
          </p:cNvSpPr>
          <p:nvPr>
            <p:ph type="body" sz="quarter" idx="13"/>
          </p:nvPr>
        </p:nvSpPr>
        <p:spPr>
          <a:xfrm>
            <a:off x="566529" y="3820206"/>
            <a:ext cx="6564312" cy="1252537"/>
          </a:xfrm>
          <a:prstGeom prst="rect">
            <a:avLst/>
          </a:prstGeom>
        </p:spPr>
        <p:txBody>
          <a:bodyPr/>
          <a:lstStyle>
            <a:lvl1pPr>
              <a:lnSpc>
                <a:spcPct val="100000"/>
              </a:lnSpc>
              <a:spcBef>
                <a:spcPts val="0"/>
              </a:spcBef>
              <a:defRPr>
                <a:solidFill>
                  <a:schemeClr val="tx2"/>
                </a:solidFill>
              </a:defRPr>
            </a:lvl1pPr>
          </a:lstStyle>
          <a:p>
            <a:pPr lvl="0"/>
            <a:r>
              <a:rPr lang="fi-FI" smtClean="0"/>
              <a:t>Muokkaa tekstin perustyylejä</a:t>
            </a:r>
          </a:p>
        </p:txBody>
      </p:sp>
      <p:pic>
        <p:nvPicPr>
          <p:cNvPr id="10" name="Picture 7">
            <a:extLst>
              <a:ext uri="{FF2B5EF4-FFF2-40B4-BE49-F238E27FC236}">
                <a16:creationId xmlns:a16="http://schemas.microsoft.com/office/drawing/2014/main" id="{F8D21BF8-F2EB-5947-A907-38C3241FC06F}"/>
              </a:ext>
            </a:extLst>
          </p:cNvPr>
          <p:cNvPicPr>
            <a:picLocks noChangeAspect="1"/>
          </p:cNvPicPr>
          <p:nvPr userDrawn="1"/>
        </p:nvPicPr>
        <p:blipFill>
          <a:blip r:embed="rId2">
            <a:extLst>
              <a:ext uri="{96DAC541-7B7A-43D3-8B79-37D633B846F1}">
                <asvg:svgBlip xmlns:asvg="http://schemas.microsoft.com/office/drawing/2016/SVG/main" xmlns="" r:embed="rId3"/>
              </a:ext>
            </a:extLst>
          </a:blip>
          <a:srcRect/>
          <a:stretch/>
        </p:blipFill>
        <p:spPr>
          <a:xfrm>
            <a:off x="7628651" y="1397654"/>
            <a:ext cx="4070991" cy="4070991"/>
          </a:xfrm>
          <a:prstGeom prst="rect">
            <a:avLst/>
          </a:prstGeom>
        </p:spPr>
      </p:pic>
    </p:spTree>
    <p:extLst>
      <p:ext uri="{BB962C8B-B14F-4D97-AF65-F5344CB8AC3E}">
        <p14:creationId xmlns:p14="http://schemas.microsoft.com/office/powerpoint/2010/main" val="4103014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11" name="Title 1">
            <a:extLst>
              <a:ext uri="{FF2B5EF4-FFF2-40B4-BE49-F238E27FC236}">
                <a16:creationId xmlns:a16="http://schemas.microsoft.com/office/drawing/2014/main" id="{FD3A2109-DA11-3742-983D-F38B49A20182}"/>
              </a:ext>
            </a:extLst>
          </p:cNvPr>
          <p:cNvSpPr>
            <a:spLocks noGrp="1"/>
          </p:cNvSpPr>
          <p:nvPr>
            <p:ph type="title"/>
          </p:nvPr>
        </p:nvSpPr>
        <p:spPr>
          <a:xfrm>
            <a:off x="546651" y="365124"/>
            <a:ext cx="9679743" cy="1325563"/>
          </a:xfrm>
        </p:spPr>
        <p:txBody>
          <a:bodyPr/>
          <a:lstStyle>
            <a:lvl1pPr>
              <a:lnSpc>
                <a:spcPct val="100000"/>
              </a:lnSpc>
              <a:defRPr/>
            </a:lvl1pPr>
          </a:lstStyle>
          <a:p>
            <a:r>
              <a:rPr lang="fi-FI" smtClean="0"/>
              <a:t>Muokkaa perustyyl. napsautt.</a:t>
            </a:r>
            <a:endParaRPr lang="fi-FI" dirty="0"/>
          </a:p>
        </p:txBody>
      </p:sp>
      <p:sp>
        <p:nvSpPr>
          <p:cNvPr id="9" name="Text Placeholder 2">
            <a:extLst>
              <a:ext uri="{FF2B5EF4-FFF2-40B4-BE49-F238E27FC236}">
                <a16:creationId xmlns:a16="http://schemas.microsoft.com/office/drawing/2014/main" id="{67B765B0-6361-C04D-ADC5-B6CEF6BA18AC}"/>
              </a:ext>
            </a:extLst>
          </p:cNvPr>
          <p:cNvSpPr>
            <a:spLocks noGrp="1"/>
          </p:cNvSpPr>
          <p:nvPr>
            <p:ph idx="1"/>
          </p:nvPr>
        </p:nvSpPr>
        <p:spPr>
          <a:xfrm>
            <a:off x="546652" y="1825625"/>
            <a:ext cx="10807148" cy="4320000"/>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Tree>
    <p:extLst>
      <p:ext uri="{BB962C8B-B14F-4D97-AF65-F5344CB8AC3E}">
        <p14:creationId xmlns:p14="http://schemas.microsoft.com/office/powerpoint/2010/main" val="2354764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6CC2B74-5380-1D42-B8B4-5220FCC22361}"/>
              </a:ext>
            </a:extLst>
          </p:cNvPr>
          <p:cNvSpPr>
            <a:spLocks noGrp="1"/>
          </p:cNvSpPr>
          <p:nvPr>
            <p:ph sz="quarter" idx="17"/>
          </p:nvPr>
        </p:nvSpPr>
        <p:spPr>
          <a:xfrm>
            <a:off x="546100" y="1825625"/>
            <a:ext cx="5256213" cy="43200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2" name="Title 1">
            <a:extLst>
              <a:ext uri="{FF2B5EF4-FFF2-40B4-BE49-F238E27FC236}">
                <a16:creationId xmlns:a16="http://schemas.microsoft.com/office/drawing/2014/main" id="{DCAB2B32-9E63-1B46-A1A3-79427135D136}"/>
              </a:ext>
            </a:extLst>
          </p:cNvPr>
          <p:cNvSpPr>
            <a:spLocks noGrp="1"/>
          </p:cNvSpPr>
          <p:nvPr>
            <p:ph type="title"/>
          </p:nvPr>
        </p:nvSpPr>
        <p:spPr>
          <a:xfrm>
            <a:off x="546651" y="365124"/>
            <a:ext cx="9679743" cy="1325563"/>
          </a:xfrm>
        </p:spPr>
        <p:txBody>
          <a:bodyPr/>
          <a:lstStyle/>
          <a:p>
            <a:r>
              <a:rPr lang="fi-FI" smtClean="0"/>
              <a:t>Muokkaa perustyyl. napsautt.</a:t>
            </a:r>
            <a:endParaRPr lang="fi-FI" dirty="0"/>
          </a:p>
        </p:txBody>
      </p:sp>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11" name="Content Placeholder 10">
            <a:extLst>
              <a:ext uri="{FF2B5EF4-FFF2-40B4-BE49-F238E27FC236}">
                <a16:creationId xmlns:a16="http://schemas.microsoft.com/office/drawing/2014/main" id="{35F580E7-BB1C-1D49-A3CF-7CD1DBB0C7F7}"/>
              </a:ext>
            </a:extLst>
          </p:cNvPr>
          <p:cNvSpPr>
            <a:spLocks noGrp="1"/>
          </p:cNvSpPr>
          <p:nvPr>
            <p:ph sz="quarter" idx="18"/>
          </p:nvPr>
        </p:nvSpPr>
        <p:spPr>
          <a:xfrm>
            <a:off x="6094413" y="1825625"/>
            <a:ext cx="5259387" cy="43200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Tree>
    <p:extLst>
      <p:ext uri="{BB962C8B-B14F-4D97-AF65-F5344CB8AC3E}">
        <p14:creationId xmlns:p14="http://schemas.microsoft.com/office/powerpoint/2010/main" val="1142684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6CC2B74-5380-1D42-B8B4-5220FCC22361}"/>
              </a:ext>
            </a:extLst>
          </p:cNvPr>
          <p:cNvSpPr>
            <a:spLocks noGrp="1"/>
          </p:cNvSpPr>
          <p:nvPr>
            <p:ph sz="quarter" idx="17"/>
          </p:nvPr>
        </p:nvSpPr>
        <p:spPr>
          <a:xfrm>
            <a:off x="546100" y="1825625"/>
            <a:ext cx="5259387" cy="43200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2" name="Title 1">
            <a:extLst>
              <a:ext uri="{FF2B5EF4-FFF2-40B4-BE49-F238E27FC236}">
                <a16:creationId xmlns:a16="http://schemas.microsoft.com/office/drawing/2014/main" id="{DCAB2B32-9E63-1B46-A1A3-79427135D136}"/>
              </a:ext>
            </a:extLst>
          </p:cNvPr>
          <p:cNvSpPr>
            <a:spLocks noGrp="1"/>
          </p:cNvSpPr>
          <p:nvPr>
            <p:ph type="title"/>
          </p:nvPr>
        </p:nvSpPr>
        <p:spPr>
          <a:xfrm>
            <a:off x="546651" y="365125"/>
            <a:ext cx="9679743" cy="1325563"/>
          </a:xfrm>
        </p:spPr>
        <p:txBody>
          <a:bodyPr/>
          <a:lstStyle/>
          <a:p>
            <a:r>
              <a:rPr lang="fi-FI" smtClean="0"/>
              <a:t>Muokkaa perustyyl. napsautt.</a:t>
            </a:r>
            <a:endParaRPr lang="fi-FI" dirty="0"/>
          </a:p>
        </p:txBody>
      </p:sp>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8" name="Picture Placeholder 7">
            <a:extLst>
              <a:ext uri="{FF2B5EF4-FFF2-40B4-BE49-F238E27FC236}">
                <a16:creationId xmlns:a16="http://schemas.microsoft.com/office/drawing/2014/main" id="{D4D815D6-5497-F04E-8A79-7628C007DCDA}"/>
              </a:ext>
            </a:extLst>
          </p:cNvPr>
          <p:cNvSpPr>
            <a:spLocks noGrp="1"/>
          </p:cNvSpPr>
          <p:nvPr>
            <p:ph type="pic" sz="quarter" idx="19"/>
          </p:nvPr>
        </p:nvSpPr>
        <p:spPr>
          <a:xfrm>
            <a:off x="6094413" y="1825625"/>
            <a:ext cx="5259387" cy="4320000"/>
          </a:xfrm>
        </p:spPr>
        <p:txBody>
          <a:bodyPr/>
          <a:lstStyle>
            <a:lvl1pPr>
              <a:defRPr>
                <a:noFill/>
              </a:defRPr>
            </a:lvl1pPr>
          </a:lstStyle>
          <a:p>
            <a:r>
              <a:rPr lang="fi-FI" smtClean="0"/>
              <a:t>Lisää kuva napsauttamalla kuvaketta</a:t>
            </a:r>
            <a:endParaRPr lang="fi-FI"/>
          </a:p>
        </p:txBody>
      </p:sp>
    </p:spTree>
    <p:extLst>
      <p:ext uri="{BB962C8B-B14F-4D97-AF65-F5344CB8AC3E}">
        <p14:creationId xmlns:p14="http://schemas.microsoft.com/office/powerpoint/2010/main" val="365465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1885C684-7AC9-ED43-B448-F59203517B56}"/>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6" name="Footer Placeholder 5">
            <a:extLst>
              <a:ext uri="{FF2B5EF4-FFF2-40B4-BE49-F238E27FC236}">
                <a16:creationId xmlns:a16="http://schemas.microsoft.com/office/drawing/2014/main" id="{949ADB1B-39C6-774B-BBCF-17B9E8A85F73}"/>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28310F23-E718-A648-8574-9CCFF5C9A1E7}"/>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8" name="Title 1">
            <a:extLst>
              <a:ext uri="{FF2B5EF4-FFF2-40B4-BE49-F238E27FC236}">
                <a16:creationId xmlns:a16="http://schemas.microsoft.com/office/drawing/2014/main" id="{6449495B-9441-1B47-BE43-E3F25B5EC22B}"/>
              </a:ext>
            </a:extLst>
          </p:cNvPr>
          <p:cNvSpPr>
            <a:spLocks noGrp="1"/>
          </p:cNvSpPr>
          <p:nvPr>
            <p:ph type="title"/>
          </p:nvPr>
        </p:nvSpPr>
        <p:spPr>
          <a:xfrm>
            <a:off x="6019802" y="365124"/>
            <a:ext cx="4550227" cy="1325563"/>
          </a:xfrm>
        </p:spPr>
        <p:txBody>
          <a:bodyPr/>
          <a:lstStyle/>
          <a:p>
            <a:r>
              <a:rPr lang="fi-FI" smtClean="0"/>
              <a:t>Muokkaa perustyyl. napsautt.</a:t>
            </a:r>
            <a:endParaRPr lang="fi-FI" dirty="0"/>
          </a:p>
        </p:txBody>
      </p:sp>
      <p:sp>
        <p:nvSpPr>
          <p:cNvPr id="13" name="Picture Placeholder 12">
            <a:extLst>
              <a:ext uri="{FF2B5EF4-FFF2-40B4-BE49-F238E27FC236}">
                <a16:creationId xmlns:a16="http://schemas.microsoft.com/office/drawing/2014/main" id="{F7937AF5-84C7-1D47-A241-1F1E34DA7B93}"/>
              </a:ext>
            </a:extLst>
          </p:cNvPr>
          <p:cNvSpPr>
            <a:spLocks noGrp="1"/>
          </p:cNvSpPr>
          <p:nvPr>
            <p:ph type="pic" sz="quarter" idx="16"/>
          </p:nvPr>
        </p:nvSpPr>
        <p:spPr>
          <a:xfrm>
            <a:off x="-8878" y="0"/>
            <a:ext cx="5725886" cy="6858000"/>
          </a:xfrm>
          <a:prstGeom prst="rect">
            <a:avLst/>
          </a:prstGeom>
          <a:noFill/>
        </p:spPr>
        <p:txBody>
          <a:bodyPr/>
          <a:lstStyle>
            <a:lvl1pPr>
              <a:defRPr>
                <a:noFill/>
              </a:defRPr>
            </a:lvl1pPr>
          </a:lstStyle>
          <a:p>
            <a:r>
              <a:rPr lang="fi-FI" smtClean="0"/>
              <a:t>Lisää kuva napsauttamalla kuvaketta</a:t>
            </a:r>
            <a:endParaRPr lang="fi-FI"/>
          </a:p>
        </p:txBody>
      </p:sp>
      <p:sp>
        <p:nvSpPr>
          <p:cNvPr id="3" name="Content Placeholder 2">
            <a:extLst>
              <a:ext uri="{FF2B5EF4-FFF2-40B4-BE49-F238E27FC236}">
                <a16:creationId xmlns:a16="http://schemas.microsoft.com/office/drawing/2014/main" id="{57D9F540-8024-5145-97FC-BB923D7814D6}"/>
              </a:ext>
            </a:extLst>
          </p:cNvPr>
          <p:cNvSpPr>
            <a:spLocks noGrp="1"/>
          </p:cNvSpPr>
          <p:nvPr>
            <p:ph sz="quarter" idx="17"/>
          </p:nvPr>
        </p:nvSpPr>
        <p:spPr>
          <a:xfrm>
            <a:off x="6019802" y="1825625"/>
            <a:ext cx="5333998" cy="43200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Tree>
    <p:extLst>
      <p:ext uri="{BB962C8B-B14F-4D97-AF65-F5344CB8AC3E}">
        <p14:creationId xmlns:p14="http://schemas.microsoft.com/office/powerpoint/2010/main" val="369878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A60C9030-3BCE-4A41-BFEB-070A48CF0759}"/>
              </a:ext>
            </a:extLst>
          </p:cNvPr>
          <p:cNvSpPr>
            <a:spLocks noGrp="1"/>
          </p:cNvSpPr>
          <p:nvPr>
            <p:ph type="pic" sz="quarter" idx="22"/>
          </p:nvPr>
        </p:nvSpPr>
        <p:spPr>
          <a:xfrm>
            <a:off x="547688" y="1826255"/>
            <a:ext cx="3381887" cy="4320000"/>
          </a:xfrm>
        </p:spPr>
        <p:txBody>
          <a:bodyPr/>
          <a:lstStyle>
            <a:lvl1pPr>
              <a:defRPr/>
            </a:lvl1pPr>
          </a:lstStyle>
          <a:p>
            <a:r>
              <a:rPr lang="fi-FI" smtClean="0"/>
              <a:t>Lisää kuva napsauttamalla kuvaketta</a:t>
            </a:r>
            <a:endParaRPr lang="fi-FI" dirty="0"/>
          </a:p>
        </p:txBody>
      </p:sp>
      <p:sp>
        <p:nvSpPr>
          <p:cNvPr id="4" name="Date Placeholder 3">
            <a:extLst>
              <a:ext uri="{FF2B5EF4-FFF2-40B4-BE49-F238E27FC236}">
                <a16:creationId xmlns:a16="http://schemas.microsoft.com/office/drawing/2014/main" id="{75A2C256-48C1-C245-998A-D7A2CF1BEDEF}"/>
              </a:ext>
            </a:extLst>
          </p:cNvPr>
          <p:cNvSpPr>
            <a:spLocks noGrp="1"/>
          </p:cNvSpPr>
          <p:nvPr>
            <p:ph type="dt" sz="half" idx="10"/>
          </p:nvPr>
        </p:nvSpPr>
        <p:spPr/>
        <p:txBody>
          <a:bodyPr/>
          <a:lstStyle/>
          <a:p>
            <a:fld id="{A415DF49-1446-7B45-AC41-8120F8712E53}" type="datetimeFigureOut">
              <a:rPr lang="fi-FI" smtClean="0"/>
              <a:t>23.5.2023</a:t>
            </a:fld>
            <a:endParaRPr lang="fi-FI"/>
          </a:p>
        </p:txBody>
      </p:sp>
      <p:sp>
        <p:nvSpPr>
          <p:cNvPr id="5" name="Footer Placeholder 4">
            <a:extLst>
              <a:ext uri="{FF2B5EF4-FFF2-40B4-BE49-F238E27FC236}">
                <a16:creationId xmlns:a16="http://schemas.microsoft.com/office/drawing/2014/main" id="{57EB178E-AE4B-9E4E-829F-B50E365C89F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420DB95B-9D99-B948-B3F0-A1E3541EDC2D}"/>
              </a:ext>
            </a:extLst>
          </p:cNvPr>
          <p:cNvSpPr>
            <a:spLocks noGrp="1"/>
          </p:cNvSpPr>
          <p:nvPr>
            <p:ph type="sldNum" sz="quarter" idx="12"/>
          </p:nvPr>
        </p:nvSpPr>
        <p:spPr/>
        <p:txBody>
          <a:bodyPr/>
          <a:lstStyle/>
          <a:p>
            <a:fld id="{F6975956-C45A-444E-9050-E8F36A744109}" type="slidenum">
              <a:rPr lang="fi-FI" smtClean="0"/>
              <a:t>‹#›</a:t>
            </a:fld>
            <a:endParaRPr lang="fi-FI"/>
          </a:p>
        </p:txBody>
      </p:sp>
      <p:sp>
        <p:nvSpPr>
          <p:cNvPr id="9" name="Title 1">
            <a:extLst>
              <a:ext uri="{FF2B5EF4-FFF2-40B4-BE49-F238E27FC236}">
                <a16:creationId xmlns:a16="http://schemas.microsoft.com/office/drawing/2014/main" id="{07DB8ED5-B92F-0249-8E3C-61B08A9EA072}"/>
              </a:ext>
            </a:extLst>
          </p:cNvPr>
          <p:cNvSpPr>
            <a:spLocks noGrp="1"/>
          </p:cNvSpPr>
          <p:nvPr>
            <p:ph type="title"/>
          </p:nvPr>
        </p:nvSpPr>
        <p:spPr>
          <a:xfrm>
            <a:off x="548071" y="365124"/>
            <a:ext cx="9331425" cy="1325563"/>
          </a:xfrm>
        </p:spPr>
        <p:txBody>
          <a:bodyPr/>
          <a:lstStyle/>
          <a:p>
            <a:r>
              <a:rPr lang="fi-FI" smtClean="0"/>
              <a:t>Muokkaa perustyyl. napsautt.</a:t>
            </a:r>
            <a:endParaRPr lang="fi-FI" dirty="0"/>
          </a:p>
        </p:txBody>
      </p:sp>
      <p:sp>
        <p:nvSpPr>
          <p:cNvPr id="17" name="Content Placeholder 2">
            <a:extLst>
              <a:ext uri="{FF2B5EF4-FFF2-40B4-BE49-F238E27FC236}">
                <a16:creationId xmlns:a16="http://schemas.microsoft.com/office/drawing/2014/main" id="{DA4DB7C0-E531-734B-9056-1CD73BAD244F}"/>
              </a:ext>
            </a:extLst>
          </p:cNvPr>
          <p:cNvSpPr>
            <a:spLocks noGrp="1"/>
          </p:cNvSpPr>
          <p:nvPr>
            <p:ph sz="quarter" idx="20"/>
          </p:nvPr>
        </p:nvSpPr>
        <p:spPr>
          <a:xfrm>
            <a:off x="4241885" y="1825625"/>
            <a:ext cx="3381887" cy="4320000"/>
          </a:xfrm>
          <a:noFill/>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8" name="Content Placeholder 2">
            <a:extLst>
              <a:ext uri="{FF2B5EF4-FFF2-40B4-BE49-F238E27FC236}">
                <a16:creationId xmlns:a16="http://schemas.microsoft.com/office/drawing/2014/main" id="{D9D533FA-5F8C-4946-9906-7EC87BB29C9B}"/>
              </a:ext>
            </a:extLst>
          </p:cNvPr>
          <p:cNvSpPr>
            <a:spLocks noGrp="1"/>
          </p:cNvSpPr>
          <p:nvPr>
            <p:ph sz="quarter" idx="21"/>
          </p:nvPr>
        </p:nvSpPr>
        <p:spPr>
          <a:xfrm>
            <a:off x="7971913" y="1825625"/>
            <a:ext cx="3381887" cy="4320000"/>
          </a:xfrm>
        </p:spPr>
        <p:txBody>
          <a:bodyPr>
            <a:no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Tree>
    <p:extLst>
      <p:ext uri="{BB962C8B-B14F-4D97-AF65-F5344CB8AC3E}">
        <p14:creationId xmlns:p14="http://schemas.microsoft.com/office/powerpoint/2010/main" val="651922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78044F-95F2-E445-A88A-0815BC564AC5}"/>
              </a:ext>
            </a:extLst>
          </p:cNvPr>
          <p:cNvSpPr>
            <a:spLocks noGrp="1"/>
          </p:cNvSpPr>
          <p:nvPr>
            <p:ph type="title"/>
          </p:nvPr>
        </p:nvSpPr>
        <p:spPr>
          <a:xfrm>
            <a:off x="546652" y="365125"/>
            <a:ext cx="9920121" cy="1325563"/>
          </a:xfrm>
          <a:prstGeom prst="rect">
            <a:avLst/>
          </a:prstGeom>
        </p:spPr>
        <p:txBody>
          <a:bodyPr vert="horz" lIns="91440" tIns="45720" rIns="91440" bIns="45720" rtlCol="0" anchor="ctr">
            <a:normAutofit/>
          </a:bodyPr>
          <a:lstStyle/>
          <a:p>
            <a:r>
              <a:rPr lang="fi-FI" smtClean="0"/>
              <a:t>Muokkaa perustyyl. napsautt.</a:t>
            </a:r>
            <a:endParaRPr lang="fi-FI" dirty="0"/>
          </a:p>
        </p:txBody>
      </p:sp>
      <p:sp>
        <p:nvSpPr>
          <p:cNvPr id="3" name="Text Placeholder 2">
            <a:extLst>
              <a:ext uri="{FF2B5EF4-FFF2-40B4-BE49-F238E27FC236}">
                <a16:creationId xmlns:a16="http://schemas.microsoft.com/office/drawing/2014/main" id="{8F76E47D-7C73-5C47-8FE0-2B25D166295A}"/>
              </a:ext>
            </a:extLst>
          </p:cNvPr>
          <p:cNvSpPr>
            <a:spLocks noGrp="1"/>
          </p:cNvSpPr>
          <p:nvPr>
            <p:ph type="body" idx="1"/>
          </p:nvPr>
        </p:nvSpPr>
        <p:spPr>
          <a:xfrm>
            <a:off x="546652" y="1825625"/>
            <a:ext cx="10807148" cy="43200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Date Placeholder 3">
            <a:extLst>
              <a:ext uri="{FF2B5EF4-FFF2-40B4-BE49-F238E27FC236}">
                <a16:creationId xmlns:a16="http://schemas.microsoft.com/office/drawing/2014/main" id="{37FF4DBD-BBE0-A142-A8D1-95B04D13D86C}"/>
              </a:ext>
            </a:extLst>
          </p:cNvPr>
          <p:cNvSpPr>
            <a:spLocks noGrp="1"/>
          </p:cNvSpPr>
          <p:nvPr>
            <p:ph type="dt" sz="half" idx="2"/>
          </p:nvPr>
        </p:nvSpPr>
        <p:spPr>
          <a:xfrm>
            <a:off x="546652" y="6356350"/>
            <a:ext cx="2743200" cy="365125"/>
          </a:xfrm>
          <a:prstGeom prst="rect">
            <a:avLst/>
          </a:prstGeom>
        </p:spPr>
        <p:txBody>
          <a:bodyPr vert="horz" lIns="91440" tIns="45720" rIns="91440" bIns="45720" rtlCol="0" anchor="ctr"/>
          <a:lstStyle>
            <a:lvl1pPr algn="l">
              <a:defRPr sz="1400" b="1" i="0">
                <a:solidFill>
                  <a:schemeClr val="accent3"/>
                </a:solidFill>
                <a:latin typeface="Myriad Pro" panose="020B0503030403020204" pitchFamily="34" charset="0"/>
                <a:cs typeface="Myanmar Text" panose="020B0502040204020203" pitchFamily="34" charset="0"/>
              </a:defRPr>
            </a:lvl1pPr>
          </a:lstStyle>
          <a:p>
            <a:fld id="{A415DF49-1446-7B45-AC41-8120F8712E53}" type="datetimeFigureOut">
              <a:rPr lang="fi-FI" smtClean="0"/>
              <a:pPr/>
              <a:t>23.5.2023</a:t>
            </a:fld>
            <a:endParaRPr lang="fi-FI" dirty="0"/>
          </a:p>
        </p:txBody>
      </p:sp>
      <p:sp>
        <p:nvSpPr>
          <p:cNvPr id="5" name="Footer Placeholder 4">
            <a:extLst>
              <a:ext uri="{FF2B5EF4-FFF2-40B4-BE49-F238E27FC236}">
                <a16:creationId xmlns:a16="http://schemas.microsoft.com/office/drawing/2014/main" id="{56561BD8-74BD-5C40-B7D2-3018038BC6DF}"/>
              </a:ext>
            </a:extLst>
          </p:cNvPr>
          <p:cNvSpPr>
            <a:spLocks noGrp="1"/>
          </p:cNvSpPr>
          <p:nvPr>
            <p:ph type="ftr" sz="quarter" idx="3"/>
          </p:nvPr>
        </p:nvSpPr>
        <p:spPr>
          <a:xfrm>
            <a:off x="8120271" y="6356350"/>
            <a:ext cx="2743200" cy="365125"/>
          </a:xfrm>
          <a:prstGeom prst="rect">
            <a:avLst/>
          </a:prstGeom>
        </p:spPr>
        <p:txBody>
          <a:bodyPr vert="horz" lIns="91440" tIns="45720" rIns="91440" bIns="45720" rtlCol="0" anchor="ctr"/>
          <a:lstStyle>
            <a:lvl1pPr algn="ctr">
              <a:defRPr sz="1400" b="1" i="0">
                <a:solidFill>
                  <a:schemeClr val="accent3"/>
                </a:solidFill>
                <a:latin typeface="Myriad Pro" panose="020B0503030403020204" pitchFamily="34" charset="0"/>
              </a:defRPr>
            </a:lvl1pPr>
          </a:lstStyle>
          <a:p>
            <a:endParaRPr lang="fi-FI" dirty="0"/>
          </a:p>
        </p:txBody>
      </p:sp>
      <p:sp>
        <p:nvSpPr>
          <p:cNvPr id="6" name="Slide Number Placeholder 5">
            <a:extLst>
              <a:ext uri="{FF2B5EF4-FFF2-40B4-BE49-F238E27FC236}">
                <a16:creationId xmlns:a16="http://schemas.microsoft.com/office/drawing/2014/main" id="{930B8818-FFCB-F449-9F4B-0A4ADD2FE152}"/>
              </a:ext>
            </a:extLst>
          </p:cNvPr>
          <p:cNvSpPr>
            <a:spLocks noGrp="1"/>
          </p:cNvSpPr>
          <p:nvPr>
            <p:ph type="sldNum" sz="quarter" idx="4"/>
          </p:nvPr>
        </p:nvSpPr>
        <p:spPr>
          <a:xfrm>
            <a:off x="10863471" y="6356350"/>
            <a:ext cx="490329" cy="365125"/>
          </a:xfrm>
          <a:prstGeom prst="rect">
            <a:avLst/>
          </a:prstGeom>
        </p:spPr>
        <p:txBody>
          <a:bodyPr vert="horz" lIns="91440" tIns="45720" rIns="91440" bIns="45720" rtlCol="0" anchor="ctr"/>
          <a:lstStyle>
            <a:lvl1pPr algn="r">
              <a:defRPr sz="1400" b="1" i="0">
                <a:solidFill>
                  <a:schemeClr val="accent3"/>
                </a:solidFill>
                <a:latin typeface="Myriad Pro Semibold" panose="020B0503030403020204" pitchFamily="34" charset="0"/>
              </a:defRPr>
            </a:lvl1pPr>
          </a:lstStyle>
          <a:p>
            <a:fld id="{F6975956-C45A-444E-9050-E8F36A744109}" type="slidenum">
              <a:rPr lang="fi-FI" smtClean="0"/>
              <a:pPr/>
              <a:t>‹#›</a:t>
            </a:fld>
            <a:endParaRPr lang="fi-FI" dirty="0"/>
          </a:p>
        </p:txBody>
      </p:sp>
      <p:pic>
        <p:nvPicPr>
          <p:cNvPr id="14" name="Picture 13">
            <a:extLst>
              <a:ext uri="{FF2B5EF4-FFF2-40B4-BE49-F238E27FC236}">
                <a16:creationId xmlns:a16="http://schemas.microsoft.com/office/drawing/2014/main" id="{74800955-ADED-B24B-82BF-459B09506D95}"/>
              </a:ext>
            </a:extLst>
          </p:cNvPr>
          <p:cNvPicPr>
            <a:picLocks noChangeAspect="1"/>
          </p:cNvPicPr>
          <p:nvPr userDrawn="1"/>
        </p:nvPicPr>
        <p:blipFill>
          <a:blip r:embed="rId19">
            <a:extLst>
              <a:ext uri="{96DAC541-7B7A-43D3-8B79-37D633B846F1}">
                <asvg:svgBlip xmlns:asvg="http://schemas.microsoft.com/office/drawing/2016/SVG/main" xmlns="" r:embed="rId20"/>
              </a:ext>
            </a:extLst>
          </a:blip>
          <a:srcRect/>
          <a:stretch/>
        </p:blipFill>
        <p:spPr>
          <a:xfrm>
            <a:off x="10667998" y="437322"/>
            <a:ext cx="1082399" cy="1082399"/>
          </a:xfrm>
          <a:prstGeom prst="rect">
            <a:avLst/>
          </a:prstGeom>
        </p:spPr>
      </p:pic>
    </p:spTree>
    <p:extLst>
      <p:ext uri="{BB962C8B-B14F-4D97-AF65-F5344CB8AC3E}">
        <p14:creationId xmlns:p14="http://schemas.microsoft.com/office/powerpoint/2010/main" val="140581182"/>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1" r:id="rId3"/>
    <p:sldLayoutId id="2147483660" r:id="rId4"/>
    <p:sldLayoutId id="2147483661" r:id="rId5"/>
    <p:sldLayoutId id="2147483663" r:id="rId6"/>
    <p:sldLayoutId id="2147483670" r:id="rId7"/>
    <p:sldLayoutId id="2147483664" r:id="rId8"/>
    <p:sldLayoutId id="2147483666" r:id="rId9"/>
    <p:sldLayoutId id="2147483667" r:id="rId10"/>
    <p:sldLayoutId id="2147483668" r:id="rId11"/>
    <p:sldLayoutId id="2147483669" r:id="rId12"/>
    <p:sldLayoutId id="2147483654" r:id="rId13"/>
    <p:sldLayoutId id="2147483655" r:id="rId14"/>
    <p:sldLayoutId id="2147483671" r:id="rId15"/>
    <p:sldLayoutId id="2147483672" r:id="rId16"/>
    <p:sldLayoutId id="2147483673" r:id="rId17"/>
  </p:sldLayoutIdLst>
  <p:txStyles>
    <p:titleStyle>
      <a:lvl1pPr algn="l" defTabSz="914400" rtl="0" eaLnBrk="1" latinLnBrk="0" hangingPunct="1">
        <a:lnSpc>
          <a:spcPct val="100000"/>
        </a:lnSpc>
        <a:spcBef>
          <a:spcPts val="0"/>
        </a:spcBef>
        <a:spcAft>
          <a:spcPts val="700"/>
        </a:spcAft>
        <a:buNone/>
        <a:defRPr sz="3400" b="1" i="0" kern="1200">
          <a:solidFill>
            <a:schemeClr val="accent3"/>
          </a:solidFill>
          <a:latin typeface="Myriad Pro" panose="020B0503030403020204" pitchFamily="34" charset="0"/>
          <a:ea typeface="+mj-ea"/>
          <a:cs typeface="+mj-cs"/>
        </a:defRPr>
      </a:lvl1pPr>
    </p:titleStyle>
    <p:bodyStyle>
      <a:lvl1pPr marL="0" indent="0" algn="l" defTabSz="914400" rtl="0" eaLnBrk="1" latinLnBrk="0" hangingPunct="1">
        <a:lnSpc>
          <a:spcPct val="100000"/>
        </a:lnSpc>
        <a:spcBef>
          <a:spcPts val="600"/>
        </a:spcBef>
        <a:spcAft>
          <a:spcPts val="0"/>
        </a:spcAft>
        <a:buFont typeface="Arial" panose="020B0604020202020204" pitchFamily="34" charset="0"/>
        <a:buNone/>
        <a:defRPr sz="2400" b="0" i="0" kern="1200">
          <a:solidFill>
            <a:schemeClr val="accent3"/>
          </a:solidFill>
          <a:latin typeface="Myriad Pro" panose="020B0503030403020204" pitchFamily="34" charset="0"/>
          <a:ea typeface="+mn-ea"/>
          <a:cs typeface="+mn-cs"/>
        </a:defRPr>
      </a:lvl1pPr>
      <a:lvl2pPr marL="800100" indent="-216000" algn="l" defTabSz="914400" rtl="0" eaLnBrk="1" latinLnBrk="0" hangingPunct="1">
        <a:lnSpc>
          <a:spcPct val="100000"/>
        </a:lnSpc>
        <a:spcBef>
          <a:spcPts val="600"/>
        </a:spcBef>
        <a:spcAft>
          <a:spcPts val="0"/>
        </a:spcAft>
        <a:buFont typeface="Arial" panose="020B0604020202020204" pitchFamily="34" charset="0"/>
        <a:buChar char="•"/>
        <a:tabLst/>
        <a:defRPr sz="2000" b="0" i="0" kern="1200">
          <a:solidFill>
            <a:schemeClr val="accent3"/>
          </a:solidFill>
          <a:latin typeface="Myriad Pro" panose="020B0503030403020204" pitchFamily="34" charset="0"/>
          <a:ea typeface="+mn-ea"/>
          <a:cs typeface="+mn-cs"/>
        </a:defRPr>
      </a:lvl2pPr>
      <a:lvl3pPr marL="1257300" indent="-216000" algn="l" defTabSz="914400" rtl="0" eaLnBrk="1" latinLnBrk="0" hangingPunct="1">
        <a:lnSpc>
          <a:spcPct val="100000"/>
        </a:lnSpc>
        <a:spcBef>
          <a:spcPts val="600"/>
        </a:spcBef>
        <a:spcAft>
          <a:spcPts val="0"/>
        </a:spcAft>
        <a:buFont typeface="Arial" panose="020B0604020202020204" pitchFamily="34" charset="0"/>
        <a:buChar char="•"/>
        <a:tabLst/>
        <a:defRPr sz="2000" b="0" i="0" kern="1200">
          <a:solidFill>
            <a:schemeClr val="accent3"/>
          </a:solidFill>
          <a:latin typeface="Myriad Pro" panose="020B0503030403020204" pitchFamily="34" charset="0"/>
          <a:ea typeface="+mn-ea"/>
          <a:cs typeface="+mn-cs"/>
        </a:defRPr>
      </a:lvl3pPr>
      <a:lvl4pPr marL="1657350" indent="-216000" algn="l" defTabSz="914400" rtl="0" eaLnBrk="1" latinLnBrk="0" hangingPunct="1">
        <a:lnSpc>
          <a:spcPct val="100000"/>
        </a:lnSpc>
        <a:spcBef>
          <a:spcPts val="600"/>
        </a:spcBef>
        <a:spcAft>
          <a:spcPts val="0"/>
        </a:spcAft>
        <a:buFont typeface="Arial" panose="020B0604020202020204" pitchFamily="34" charset="0"/>
        <a:buChar char="•"/>
        <a:tabLst/>
        <a:defRPr sz="1600" b="0" i="0" kern="1200">
          <a:solidFill>
            <a:schemeClr val="accent3"/>
          </a:solidFill>
          <a:latin typeface="Myriad Pro" panose="020B0503030403020204" pitchFamily="34" charset="0"/>
          <a:ea typeface="+mn-ea"/>
          <a:cs typeface="+mn-cs"/>
        </a:defRPr>
      </a:lvl4pPr>
      <a:lvl5pPr marL="2114550" indent="-216000" algn="l" defTabSz="914400" rtl="0" eaLnBrk="1" latinLnBrk="0" hangingPunct="1">
        <a:lnSpc>
          <a:spcPct val="100000"/>
        </a:lnSpc>
        <a:spcBef>
          <a:spcPts val="600"/>
        </a:spcBef>
        <a:spcAft>
          <a:spcPts val="0"/>
        </a:spcAft>
        <a:buFont typeface="Arial" panose="020B0604020202020204" pitchFamily="34" charset="0"/>
        <a:buChar char="•"/>
        <a:tabLst/>
        <a:defRPr sz="1600" b="0" i="0" kern="1200">
          <a:solidFill>
            <a:schemeClr val="accent3"/>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hyperlink" Target="https://www.stea.fi/wp-content/uploads/2022/03/STEA-avustusopas-2024-www.pdf" TargetMode="External"/><Relationship Id="rId2" Type="http://schemas.openxmlformats.org/officeDocument/2006/relationships/hyperlink" Target="https://asiointi.stea.fi/" TargetMode="External"/><Relationship Id="rId1" Type="http://schemas.openxmlformats.org/officeDocument/2006/relationships/slideLayout" Target="../slideLayouts/slideLayout16.xml"/><Relationship Id="rId4" Type="http://schemas.openxmlformats.org/officeDocument/2006/relationships/hyperlink" Target="https://www.stea.fi/avustusten-hakeminen/verkkoasiointi/"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hyperlink" Target="http://www.avustukset.stea.fi/" TargetMode="External"/><Relationship Id="rId2" Type="http://schemas.openxmlformats.org/officeDocument/2006/relationships/hyperlink" Target="http://www.stea.fi/" TargetMode="External"/><Relationship Id="rId1" Type="http://schemas.openxmlformats.org/officeDocument/2006/relationships/slideLayout" Target="../slideLayouts/slideLayout16.xml"/><Relationship Id="rId6" Type="http://schemas.openxmlformats.org/officeDocument/2006/relationships/hyperlink" Target="mailto:stea@gov.fi" TargetMode="External"/><Relationship Id="rId5" Type="http://schemas.openxmlformats.org/officeDocument/2006/relationships/hyperlink" Target="mailto:stea@stm.fi" TargetMode="External"/><Relationship Id="rId4" Type="http://schemas.openxmlformats.org/officeDocument/2006/relationships/hyperlink" Target="http://www.asiointi.stea.fi/"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hyperlink" Target="https://stm.fi/valtionavustukset_lomakkeet" TargetMode="Externa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hyperlink" Target="https://stm.fi/vuoden-2023-valtionavustushaut"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stm.fi/documents/1271139/48496181/Selvitys+ruoka-avusta.pdf/501a0182-4e8e-f943-9bd3-afc40e10332f/Selvitys+ruoka-avusta.pdf?t=1612953452113"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27122-E5BE-BD45-9E5B-37BCB9ECCB6B}"/>
              </a:ext>
            </a:extLst>
          </p:cNvPr>
          <p:cNvSpPr>
            <a:spLocks noGrp="1"/>
          </p:cNvSpPr>
          <p:nvPr>
            <p:ph type="ctrTitle"/>
          </p:nvPr>
        </p:nvSpPr>
        <p:spPr>
          <a:xfrm>
            <a:off x="5562598" y="3148102"/>
            <a:ext cx="5791202" cy="1616318"/>
          </a:xfrm>
        </p:spPr>
        <p:txBody>
          <a:bodyPr/>
          <a:lstStyle/>
          <a:p>
            <a:r>
              <a:rPr lang="fi-FI" dirty="0" err="1" smtClean="0"/>
              <a:t>STM:n</a:t>
            </a:r>
            <a:r>
              <a:rPr lang="fi-FI" dirty="0" smtClean="0"/>
              <a:t> valtionavustus ruoka-apuun</a:t>
            </a:r>
            <a:r>
              <a:rPr lang="fi-FI" dirty="0"/>
              <a:t> </a:t>
            </a:r>
            <a:r>
              <a:rPr lang="fi-FI" dirty="0" smtClean="0"/>
              <a:t>vuonna 2023</a:t>
            </a:r>
            <a:br>
              <a:rPr lang="fi-FI" dirty="0" smtClean="0"/>
            </a:br>
            <a:r>
              <a:rPr lang="fi-FI" dirty="0" smtClean="0"/>
              <a:t>Hakuinfo - </a:t>
            </a:r>
            <a:r>
              <a:rPr lang="fi-FI" dirty="0" err="1" smtClean="0"/>
              <a:t>Webinaari</a:t>
            </a:r>
            <a:endParaRPr lang="fi-FI" dirty="0"/>
          </a:p>
        </p:txBody>
      </p:sp>
      <p:sp>
        <p:nvSpPr>
          <p:cNvPr id="3" name="Subtitle 2">
            <a:extLst>
              <a:ext uri="{FF2B5EF4-FFF2-40B4-BE49-F238E27FC236}">
                <a16:creationId xmlns:a16="http://schemas.microsoft.com/office/drawing/2014/main" id="{08051E06-364F-8043-A62D-80341E31CDF4}"/>
              </a:ext>
            </a:extLst>
          </p:cNvPr>
          <p:cNvSpPr>
            <a:spLocks noGrp="1"/>
          </p:cNvSpPr>
          <p:nvPr>
            <p:ph type="subTitle" idx="1"/>
          </p:nvPr>
        </p:nvSpPr>
        <p:spPr>
          <a:xfrm>
            <a:off x="5499650" y="5404023"/>
            <a:ext cx="5630168" cy="827881"/>
          </a:xfrm>
        </p:spPr>
        <p:txBody>
          <a:bodyPr>
            <a:normAutofit/>
          </a:bodyPr>
          <a:lstStyle/>
          <a:p>
            <a:r>
              <a:rPr lang="fi-FI" dirty="0"/>
              <a:t>Virva Juurikkala ja Ritva Liukonen</a:t>
            </a:r>
            <a:br>
              <a:rPr lang="fi-FI" dirty="0"/>
            </a:br>
            <a:r>
              <a:rPr lang="fi-FI" dirty="0" err="1" smtClean="0"/>
              <a:t>Sosiaali</a:t>
            </a:r>
            <a:r>
              <a:rPr lang="fi-FI" dirty="0" smtClean="0"/>
              <a:t>- ja terveysministeriö</a:t>
            </a:r>
            <a:endParaRPr lang="fi-FI" dirty="0"/>
          </a:p>
        </p:txBody>
      </p:sp>
      <p:sp>
        <p:nvSpPr>
          <p:cNvPr id="4" name="Text Placeholder 3">
            <a:extLst>
              <a:ext uri="{FF2B5EF4-FFF2-40B4-BE49-F238E27FC236}">
                <a16:creationId xmlns:a16="http://schemas.microsoft.com/office/drawing/2014/main" id="{5041D068-5AF4-484F-A037-E0D0DB6B0F7B}"/>
              </a:ext>
            </a:extLst>
          </p:cNvPr>
          <p:cNvSpPr>
            <a:spLocks noGrp="1"/>
          </p:cNvSpPr>
          <p:nvPr>
            <p:ph type="body" sz="quarter" idx="13"/>
          </p:nvPr>
        </p:nvSpPr>
        <p:spPr>
          <a:xfrm>
            <a:off x="5562598" y="4876779"/>
            <a:ext cx="2160105" cy="414885"/>
          </a:xfrm>
        </p:spPr>
        <p:txBody>
          <a:bodyPr>
            <a:normAutofit fontScale="92500" lnSpcReduction="10000"/>
          </a:bodyPr>
          <a:lstStyle/>
          <a:p>
            <a:r>
              <a:rPr lang="fi-FI" dirty="0" smtClean="0"/>
              <a:t>17.5.2023</a:t>
            </a:r>
            <a:endParaRPr lang="fi-FI" dirty="0"/>
          </a:p>
        </p:txBody>
      </p:sp>
    </p:spTree>
    <p:extLst>
      <p:ext uri="{BB962C8B-B14F-4D97-AF65-F5344CB8AC3E}">
        <p14:creationId xmlns:p14="http://schemas.microsoft.com/office/powerpoint/2010/main" val="39054140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Vuoden 2023 valtionavustushaun keskeisiä linjauksia</a:t>
            </a:r>
          </a:p>
        </p:txBody>
      </p:sp>
      <p:sp>
        <p:nvSpPr>
          <p:cNvPr id="3" name="Sisällön paikkamerkki 2"/>
          <p:cNvSpPr>
            <a:spLocks noGrp="1"/>
          </p:cNvSpPr>
          <p:nvPr>
            <p:ph idx="1"/>
          </p:nvPr>
        </p:nvSpPr>
        <p:spPr/>
        <p:txBody>
          <a:bodyPr/>
          <a:lstStyle/>
          <a:p>
            <a:pPr marL="342900" indent="-342900">
              <a:buFont typeface="Arial" panose="020B0604020202020204" pitchFamily="34" charset="0"/>
              <a:buChar char="•"/>
            </a:pPr>
            <a:r>
              <a:rPr lang="fi-FI" dirty="0"/>
              <a:t>Ruoka-aputoiminnan järjestämiseen on valtion talousarviossa vuoden 2023 osalta varattu jaettavaksi 1 831 000 euroa.  Valtionavustus on tarkoitettu ruoka-aputoimintaa järjestäville tahoille ruoka-aputoiminnan järjestämisen kustannuksiin. Avustukset kohdennetaan hankehallinnoijan kautta edelleen alueella toimiville ruoka-aputoimijoille yhteisen hankesuunnitelman mukaisesti. Avustusten käyttöaika päättyy 31.12.2024.</a:t>
            </a:r>
          </a:p>
          <a:p>
            <a:pPr marL="342900" indent="-342900">
              <a:buFont typeface="Arial" panose="020B0604020202020204" pitchFamily="34" charset="0"/>
              <a:buChar char="•"/>
            </a:pPr>
            <a:r>
              <a:rPr lang="fi-FI" dirty="0"/>
              <a:t>Avustukset jaetaan tulleiden hakemusten perusteella suhteessa alueiden väestömäärään. Laskennallinen aluekohtaisen avustuksen määrä (kun kaikki alueet ovat hakijoina) löytyy liitteenä olevasta taulukosta. Jos kaikki alueet eivät ole avustuksen hakijana, jaetaan mainittu summa haussa mukana oleville alueen väestömäärän mukaisessa suhteessa. </a:t>
            </a:r>
          </a:p>
          <a:p>
            <a:endParaRPr lang="fi-FI" dirty="0"/>
          </a:p>
        </p:txBody>
      </p:sp>
    </p:spTree>
    <p:extLst>
      <p:ext uri="{BB962C8B-B14F-4D97-AF65-F5344CB8AC3E}">
        <p14:creationId xmlns:p14="http://schemas.microsoft.com/office/powerpoint/2010/main" val="720269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5"/>
            <a:ext cx="9679743" cy="1205058"/>
          </a:xfrm>
        </p:spPr>
        <p:txBody>
          <a:bodyPr>
            <a:normAutofit/>
          </a:bodyPr>
          <a:lstStyle/>
          <a:p>
            <a:r>
              <a:rPr lang="fi-FI" dirty="0" smtClean="0"/>
              <a:t>Vuoden 2023 valtionavustushaun keskeisiä linjauksia, jatkuu… </a:t>
            </a:r>
            <a:endParaRPr lang="fi-FI" dirty="0"/>
          </a:p>
        </p:txBody>
      </p:sp>
      <p:sp>
        <p:nvSpPr>
          <p:cNvPr id="3" name="Sisällön paikkamerkki 2"/>
          <p:cNvSpPr>
            <a:spLocks noGrp="1"/>
          </p:cNvSpPr>
          <p:nvPr>
            <p:ph idx="1"/>
          </p:nvPr>
        </p:nvSpPr>
        <p:spPr>
          <a:xfrm>
            <a:off x="546652" y="1570183"/>
            <a:ext cx="10807148" cy="4969162"/>
          </a:xfrm>
        </p:spPr>
        <p:txBody>
          <a:bodyPr>
            <a:normAutofit lnSpcReduction="10000"/>
          </a:bodyPr>
          <a:lstStyle/>
          <a:p>
            <a:pPr marL="342900" indent="-342900">
              <a:buFont typeface="Arial" panose="020B0604020202020204" pitchFamily="34" charset="0"/>
              <a:buChar char="•"/>
            </a:pPr>
            <a:r>
              <a:rPr lang="fi-FI" dirty="0" smtClean="0"/>
              <a:t>Valtionavustuksen hakijana voi olla hyvinvointialueen kunnista alueen keskuskunta tai muu alueen kuntien yhdessä sopima aktiivinen kuntatoimija, maakuntaliitto tai toissijaisesti hyvinvointialue. Lähtökohtaisesti avustusta jaettaisiin vain yhdelle alueelliselle toimijalle per alue. </a:t>
            </a:r>
          </a:p>
          <a:p>
            <a:pPr marL="342900" indent="-342900">
              <a:buFont typeface="Arial" panose="020B0604020202020204" pitchFamily="34" charset="0"/>
              <a:buChar char="•"/>
            </a:pPr>
            <a:r>
              <a:rPr lang="fi-FI" dirty="0" smtClean="0"/>
              <a:t>Vastuukunta toimisi avustuksen hankehallinnoijana ja vastaisi hankkeen koordinaatiosta sekä avustuksen edelleen ohjaamisesta alueensa ruoka-aputoimijoille tarkoituksenmukaisella tavalla hankesuunnitelman mukaisesti. </a:t>
            </a:r>
          </a:p>
          <a:p>
            <a:pPr marL="342900" indent="-342900">
              <a:buFont typeface="Arial" panose="020B0604020202020204" pitchFamily="34" charset="0"/>
              <a:buChar char="•"/>
            </a:pPr>
            <a:r>
              <a:rPr lang="fi-FI" dirty="0" smtClean="0"/>
              <a:t>Hankesuunnitelman teko edellyttää yhteistyötä ja sopimista alueen kuntien ja järjestötoimijoiden kesken. </a:t>
            </a:r>
          </a:p>
          <a:p>
            <a:pPr marL="342900" indent="-342900">
              <a:buFont typeface="Arial" panose="020B0604020202020204" pitchFamily="34" charset="0"/>
              <a:buChar char="•"/>
            </a:pPr>
            <a:r>
              <a:rPr lang="fi-FI" dirty="0" smtClean="0">
                <a:solidFill>
                  <a:srgbClr val="53565A"/>
                </a:solidFill>
              </a:rPr>
              <a:t>Avustusta saavien ruoka-aputoimijoiden tulee olla </a:t>
            </a:r>
            <a:r>
              <a:rPr lang="fi-FI" dirty="0">
                <a:solidFill>
                  <a:srgbClr val="53565A"/>
                </a:solidFill>
              </a:rPr>
              <a:t>oikeustoimikelpoisia, yleishyödyllisiä järjestöjä tai yhdistyksiä. Perustellusta </a:t>
            </a:r>
            <a:r>
              <a:rPr lang="fi-FI" dirty="0"/>
              <a:t>syystä osan avustusta voisi kohdentaa hankkeen kannalta perusteltuun muuhun kohteeseen, esim. kunnan ylläpitämän hävikkiruuan logistiikkakeskuksen </a:t>
            </a:r>
            <a:r>
              <a:rPr lang="fi-FI" dirty="0" smtClean="0"/>
              <a:t>kuluihin</a:t>
            </a:r>
          </a:p>
          <a:p>
            <a:pPr marL="342900" indent="-342900">
              <a:buFontTx/>
              <a:buChar char="-"/>
            </a:pPr>
            <a:endParaRPr lang="fi-FI" sz="1600" dirty="0" smtClean="0"/>
          </a:p>
          <a:p>
            <a:pPr marL="342900" indent="-342900">
              <a:buFontTx/>
              <a:buChar char="-"/>
            </a:pPr>
            <a:endParaRPr lang="fi-FI" dirty="0" smtClean="0"/>
          </a:p>
          <a:p>
            <a:pPr marL="342900" indent="-342900">
              <a:buFontTx/>
              <a:buChar char="-"/>
            </a:pPr>
            <a:endParaRPr lang="fi-FI" dirty="0" smtClean="0"/>
          </a:p>
          <a:p>
            <a:pPr marL="342900" indent="-342900">
              <a:buFontTx/>
              <a:buChar char="-"/>
            </a:pPr>
            <a:endParaRPr lang="fi-FI" dirty="0"/>
          </a:p>
        </p:txBody>
      </p:sp>
    </p:spTree>
    <p:extLst>
      <p:ext uri="{BB962C8B-B14F-4D97-AF65-F5344CB8AC3E}">
        <p14:creationId xmlns:p14="http://schemas.microsoft.com/office/powerpoint/2010/main" val="2719201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5"/>
            <a:ext cx="9679743" cy="732156"/>
          </a:xfrm>
        </p:spPr>
        <p:txBody>
          <a:bodyPr/>
          <a:lstStyle/>
          <a:p>
            <a:r>
              <a:rPr lang="fi-FI" dirty="0" smtClean="0"/>
              <a:t>Mikä siis muuttuu?</a:t>
            </a:r>
            <a:endParaRPr lang="fi-FI" dirty="0"/>
          </a:p>
        </p:txBody>
      </p:sp>
      <p:sp>
        <p:nvSpPr>
          <p:cNvPr id="3" name="Sisällön paikkamerkki 2"/>
          <p:cNvSpPr>
            <a:spLocks noGrp="1"/>
          </p:cNvSpPr>
          <p:nvPr>
            <p:ph idx="1"/>
          </p:nvPr>
        </p:nvSpPr>
        <p:spPr>
          <a:xfrm>
            <a:off x="546652" y="1097280"/>
            <a:ext cx="10807148" cy="5488247"/>
          </a:xfrm>
        </p:spPr>
        <p:txBody>
          <a:bodyPr vert="horz" lIns="91440" tIns="45720" rIns="91440" bIns="45720" rtlCol="0" anchor="t">
            <a:normAutofit fontScale="92500" lnSpcReduction="10000"/>
          </a:bodyPr>
          <a:lstStyle/>
          <a:p>
            <a:pPr marL="342900" indent="-342900">
              <a:buFont typeface="Arial" panose="020B0604020202020204" pitchFamily="34" charset="0"/>
              <a:buChar char="•"/>
            </a:pPr>
            <a:r>
              <a:rPr lang="fi-FI" dirty="0"/>
              <a:t>Valtionavustuksen jakajana valtio ohjaa järjestöjä ja kuntia tiiviimpään </a:t>
            </a:r>
            <a:r>
              <a:rPr lang="fi-FI" dirty="0" smtClean="0"/>
              <a:t>yhteistyöhön asukasosallisuuden ja hyvinvoinnin edistämisessä </a:t>
            </a:r>
            <a:r>
              <a:rPr lang="fi-FI" dirty="0"/>
              <a:t>ruoka-avun osalta </a:t>
            </a:r>
          </a:p>
          <a:p>
            <a:pPr marL="342900" indent="-342900">
              <a:buFont typeface="Arial" panose="020B0604020202020204" pitchFamily="34" charset="0"/>
              <a:buChar char="•"/>
            </a:pPr>
            <a:r>
              <a:rPr lang="fi-FI" dirty="0"/>
              <a:t>Avustusta ei kanavoida valtakunnallisten järjestöjen kautta, vaan vastuu koordinaatioista siirtyy </a:t>
            </a:r>
            <a:r>
              <a:rPr lang="fi-FI" dirty="0" smtClean="0"/>
              <a:t>kuntatoimijalle, jolla on mahdollisuus tukea koko hv-alueen tasoisesti järjestötoimijoita (rahoitusta ei tarvitse jyvittää hyvinvointialueen kuntien tasolle)</a:t>
            </a:r>
            <a:endParaRPr lang="fi-FI" dirty="0"/>
          </a:p>
          <a:p>
            <a:pPr marL="342900" indent="-342900">
              <a:buFont typeface="Arial" panose="020B0604020202020204" pitchFamily="34" charset="0"/>
              <a:buChar char="•"/>
            </a:pPr>
            <a:r>
              <a:rPr lang="fi-FI" dirty="0"/>
              <a:t>Ruoka-aputoiminnan kehittämisessä voidaan </a:t>
            </a:r>
            <a:r>
              <a:rPr lang="fi-FI" dirty="0" smtClean="0"/>
              <a:t>huomioida </a:t>
            </a:r>
            <a:r>
              <a:rPr lang="fi-FI" dirty="0"/>
              <a:t>alueelliset tarpeet ja osaaminen sekä pienet </a:t>
            </a:r>
            <a:r>
              <a:rPr lang="fi-FI" dirty="0" smtClean="0"/>
              <a:t>toimijat</a:t>
            </a:r>
            <a:endParaRPr lang="fi-FI" dirty="0"/>
          </a:p>
          <a:p>
            <a:pPr marL="342900" indent="-342900">
              <a:buFont typeface="Arial" panose="020B0604020202020204" pitchFamily="34" charset="0"/>
              <a:buChar char="•"/>
            </a:pPr>
            <a:r>
              <a:rPr lang="fi-FI" dirty="0"/>
              <a:t>Ruoka-aputoiminnan valtakunnallinen järjestökoordinaatio siirtyy </a:t>
            </a:r>
            <a:r>
              <a:rPr lang="fi-FI" dirty="0" err="1"/>
              <a:t>STEA:n</a:t>
            </a:r>
            <a:r>
              <a:rPr lang="fi-FI" dirty="0"/>
              <a:t> rahoittamaksi toiminnaksi (SPR, Kirkkopalvelut ja </a:t>
            </a:r>
            <a:r>
              <a:rPr lang="fi-FI" dirty="0" err="1"/>
              <a:t>Koa</a:t>
            </a:r>
            <a:r>
              <a:rPr lang="fi-FI" dirty="0"/>
              <a:t> ry), eikä </a:t>
            </a:r>
            <a:r>
              <a:rPr lang="fi-FI" dirty="0">
                <a:solidFill>
                  <a:srgbClr val="53565A"/>
                </a:solidFill>
              </a:rPr>
              <a:t>rahaa </a:t>
            </a:r>
            <a:r>
              <a:rPr lang="fi-FI" dirty="0" smtClean="0">
                <a:solidFill>
                  <a:srgbClr val="53565A"/>
                </a:solidFill>
              </a:rPr>
              <a:t>koordinaatioon tai kehittämistoimintaan tarvita tästä valtionavustuskokonaisuudesta</a:t>
            </a:r>
            <a:endParaRPr lang="fi-FI" dirty="0">
              <a:solidFill>
                <a:srgbClr val="53565A"/>
              </a:solidFill>
            </a:endParaRPr>
          </a:p>
          <a:p>
            <a:pPr marL="342900" indent="-342900">
              <a:buFont typeface="Arial" panose="020B0604020202020204" pitchFamily="34" charset="0"/>
              <a:buChar char="•"/>
            </a:pPr>
            <a:r>
              <a:rPr lang="fi-FI" dirty="0">
                <a:solidFill>
                  <a:srgbClr val="53565A"/>
                </a:solidFill>
              </a:rPr>
              <a:t>Rahoituksen minimitaso </a:t>
            </a:r>
            <a:r>
              <a:rPr lang="fi-FI" dirty="0" smtClean="0">
                <a:solidFill>
                  <a:srgbClr val="53565A"/>
                </a:solidFill>
              </a:rPr>
              <a:t>alueelle on </a:t>
            </a:r>
            <a:r>
              <a:rPr lang="fi-FI" dirty="0">
                <a:solidFill>
                  <a:srgbClr val="53565A"/>
                </a:solidFill>
              </a:rPr>
              <a:t>etukäteen tiedossa, joten hakijat </a:t>
            </a:r>
            <a:r>
              <a:rPr lang="fi-FI" dirty="0" smtClean="0">
                <a:solidFill>
                  <a:srgbClr val="53565A"/>
                </a:solidFill>
              </a:rPr>
              <a:t>voivat </a:t>
            </a:r>
            <a:r>
              <a:rPr lang="fi-FI" dirty="0">
                <a:solidFill>
                  <a:srgbClr val="53565A"/>
                </a:solidFill>
              </a:rPr>
              <a:t>huomioida tämän jo hakiessaan</a:t>
            </a:r>
          </a:p>
          <a:p>
            <a:pPr marL="342900" indent="-342900">
              <a:buFont typeface="Arial" panose="020B0604020202020204" pitchFamily="34" charset="0"/>
              <a:buChar char="•"/>
            </a:pPr>
            <a:r>
              <a:rPr lang="fi-FI" dirty="0" smtClean="0">
                <a:solidFill>
                  <a:srgbClr val="53565A"/>
                </a:solidFill>
              </a:rPr>
              <a:t>Hankehallinnoinnista vastaavan kunnan on mahdollisuus jyvittää </a:t>
            </a:r>
            <a:r>
              <a:rPr lang="fi-FI" dirty="0">
                <a:solidFill>
                  <a:srgbClr val="53565A"/>
                </a:solidFill>
              </a:rPr>
              <a:t>pieni osuus </a:t>
            </a:r>
            <a:r>
              <a:rPr lang="fi-FI" dirty="0" smtClean="0">
                <a:solidFill>
                  <a:srgbClr val="53565A"/>
                </a:solidFill>
              </a:rPr>
              <a:t>rahoituksesta</a:t>
            </a:r>
            <a:r>
              <a:rPr lang="fi-FI" strike="sngStrike" dirty="0" smtClean="0">
                <a:solidFill>
                  <a:srgbClr val="53565A"/>
                </a:solidFill>
              </a:rPr>
              <a:t> </a:t>
            </a:r>
            <a:r>
              <a:rPr lang="fi-FI" dirty="0" smtClean="0">
                <a:solidFill>
                  <a:srgbClr val="53565A"/>
                </a:solidFill>
              </a:rPr>
              <a:t>hallinnointikustannuksiin</a:t>
            </a:r>
          </a:p>
          <a:p>
            <a:pPr marL="342900" indent="-342900">
              <a:buFont typeface="Arial" panose="020B0604020202020204" pitchFamily="34" charset="0"/>
              <a:buChar char="•"/>
            </a:pPr>
            <a:r>
              <a:rPr lang="fi-FI" dirty="0">
                <a:solidFill>
                  <a:srgbClr val="53565A"/>
                </a:solidFill>
              </a:rPr>
              <a:t>Hakemuksessa </a:t>
            </a:r>
            <a:r>
              <a:rPr lang="fi-FI" dirty="0" smtClean="0">
                <a:solidFill>
                  <a:srgbClr val="53565A"/>
                </a:solidFill>
              </a:rPr>
              <a:t>edellytetään hyvinvointialueen </a:t>
            </a:r>
            <a:r>
              <a:rPr lang="fi-FI" dirty="0">
                <a:solidFill>
                  <a:srgbClr val="53565A"/>
                </a:solidFill>
              </a:rPr>
              <a:t>kanssa tehtävän yhteistyön kuvausta (vapaamuotoinen aiesopimus</a:t>
            </a:r>
            <a:r>
              <a:rPr lang="fi-FI" dirty="0" smtClean="0">
                <a:solidFill>
                  <a:srgbClr val="53565A"/>
                </a:solidFill>
              </a:rPr>
              <a:t>) esim. etsivästä työstä tai yhteisösosiaalityöstä</a:t>
            </a:r>
          </a:p>
          <a:p>
            <a:endParaRPr lang="fi-FI" dirty="0"/>
          </a:p>
          <a:p>
            <a:endParaRPr lang="fi-FI" dirty="0"/>
          </a:p>
          <a:p>
            <a:endParaRPr lang="fi-FI" dirty="0"/>
          </a:p>
        </p:txBody>
      </p:sp>
    </p:spTree>
    <p:extLst>
      <p:ext uri="{BB962C8B-B14F-4D97-AF65-F5344CB8AC3E}">
        <p14:creationId xmlns:p14="http://schemas.microsoft.com/office/powerpoint/2010/main" val="2740687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Valtionavustushaun aikataulu</a:t>
            </a:r>
            <a:endParaRPr lang="fi-FI" dirty="0"/>
          </a:p>
        </p:txBody>
      </p:sp>
      <p:sp>
        <p:nvSpPr>
          <p:cNvPr id="3" name="Sisällön paikkamerkki 2"/>
          <p:cNvSpPr>
            <a:spLocks noGrp="1"/>
          </p:cNvSpPr>
          <p:nvPr>
            <p:ph idx="1"/>
          </p:nvPr>
        </p:nvSpPr>
        <p:spPr/>
        <p:txBody>
          <a:bodyPr>
            <a:normAutofit/>
          </a:bodyPr>
          <a:lstStyle/>
          <a:p>
            <a:pPr marL="342900" indent="-342900">
              <a:buFontTx/>
              <a:buChar char="-"/>
            </a:pPr>
            <a:endParaRPr lang="fi-FI" dirty="0" smtClean="0"/>
          </a:p>
          <a:p>
            <a:pPr marL="342900" indent="-342900">
              <a:buFontTx/>
              <a:buChar char="-"/>
            </a:pPr>
            <a:r>
              <a:rPr lang="fi-FI" dirty="0" smtClean="0"/>
              <a:t>Hakuaika 24.4 – 31.7.2023</a:t>
            </a:r>
            <a:endParaRPr lang="fi-FI" dirty="0"/>
          </a:p>
          <a:p>
            <a:pPr marL="342900" indent="-342900">
              <a:buFontTx/>
              <a:buChar char="-"/>
            </a:pPr>
            <a:r>
              <a:rPr lang="fi-FI" dirty="0" smtClean="0"/>
              <a:t>Elokuu:</a:t>
            </a:r>
          </a:p>
          <a:p>
            <a:pPr marL="1143000" lvl="1" indent="-342900">
              <a:buFontTx/>
              <a:buChar char="-"/>
            </a:pPr>
            <a:r>
              <a:rPr lang="fi-FI" dirty="0" smtClean="0"/>
              <a:t>Hakemusten arviointi käynnistyy, mahdolliset lisäselvitykset pyydetään</a:t>
            </a:r>
          </a:p>
          <a:p>
            <a:pPr marL="342900" indent="-342900">
              <a:buFontTx/>
              <a:buChar char="-"/>
            </a:pPr>
            <a:r>
              <a:rPr lang="fi-FI" dirty="0" smtClean="0"/>
              <a:t>Päätöksenteko alkusyksyllä</a:t>
            </a:r>
          </a:p>
          <a:p>
            <a:pPr marL="342900" indent="-342900">
              <a:buFontTx/>
              <a:buChar char="-"/>
            </a:pPr>
            <a:r>
              <a:rPr lang="fi-FI" dirty="0"/>
              <a:t>Avustusten käyttöaika päättyy 31.12.2024</a:t>
            </a:r>
            <a:r>
              <a:rPr lang="fi-FI" dirty="0" smtClean="0"/>
              <a:t>.</a:t>
            </a:r>
            <a:endParaRPr lang="fi-FI" dirty="0"/>
          </a:p>
        </p:txBody>
      </p:sp>
    </p:spTree>
    <p:extLst>
      <p:ext uri="{BB962C8B-B14F-4D97-AF65-F5344CB8AC3E}">
        <p14:creationId xmlns:p14="http://schemas.microsoft.com/office/powerpoint/2010/main" val="762686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lstStyle/>
          <a:p>
            <a:r>
              <a:rPr lang="fi-FI" i="1" dirty="0">
                <a:solidFill>
                  <a:srgbClr val="000000"/>
                </a:solidFill>
                <a:latin typeface="Arial" panose="020B0604020202020204" pitchFamily="34" charset="0"/>
                <a:ea typeface="Times New Roman" panose="02020603050405020304" pitchFamily="18" charset="0"/>
              </a:rPr>
              <a:t>Kommenttipuheenvuorot</a:t>
            </a:r>
            <a:endParaRPr lang="fi-FI" dirty="0"/>
          </a:p>
        </p:txBody>
      </p:sp>
    </p:spTree>
    <p:extLst>
      <p:ext uri="{BB962C8B-B14F-4D97-AF65-F5344CB8AC3E}">
        <p14:creationId xmlns:p14="http://schemas.microsoft.com/office/powerpoint/2010/main" val="2541147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2"/>
            <a:ext cx="9144000" cy="3278187"/>
          </a:xfrm>
        </p:spPr>
        <p:txBody>
          <a:bodyPr>
            <a:normAutofit fontScale="90000"/>
          </a:bodyPr>
          <a:lstStyle/>
          <a:p>
            <a:r>
              <a:rPr lang="fi-FI" dirty="0" err="1"/>
              <a:t>Webinaari</a:t>
            </a:r>
            <a:r>
              <a:rPr lang="fi-FI" dirty="0"/>
              <a:t> ruoka-aputoiminnan valtionapua hakeville tahoille</a:t>
            </a:r>
            <a:br>
              <a:rPr lang="fi-FI" dirty="0"/>
            </a:br>
            <a:r>
              <a:rPr lang="fi-FI" dirty="0" smtClean="0"/>
              <a:t>17.5.2023 </a:t>
            </a:r>
            <a:br>
              <a:rPr lang="fi-FI" dirty="0" smtClean="0"/>
            </a:br>
            <a:r>
              <a:rPr lang="fi-FI" dirty="0" err="1" smtClean="0"/>
              <a:t>STEAn</a:t>
            </a:r>
            <a:r>
              <a:rPr lang="fi-FI" dirty="0" smtClean="0"/>
              <a:t> puheenvuoro </a:t>
            </a:r>
            <a:endParaRPr lang="fi-FI" dirty="0"/>
          </a:p>
        </p:txBody>
      </p:sp>
      <p:sp>
        <p:nvSpPr>
          <p:cNvPr id="3" name="Alaotsikko 2"/>
          <p:cNvSpPr>
            <a:spLocks noGrp="1"/>
          </p:cNvSpPr>
          <p:nvPr>
            <p:ph type="subTitle" idx="1"/>
          </p:nvPr>
        </p:nvSpPr>
        <p:spPr>
          <a:xfrm>
            <a:off x="1524000" y="4625474"/>
            <a:ext cx="9144000" cy="632326"/>
          </a:xfrm>
        </p:spPr>
        <p:txBody>
          <a:bodyPr/>
          <a:lstStyle/>
          <a:p>
            <a:r>
              <a:rPr lang="fi-FI" dirty="0" smtClean="0"/>
              <a:t>Erityisasiantuntija Ari Mattila</a:t>
            </a:r>
          </a:p>
          <a:p>
            <a:endParaRPr lang="fi-FI" dirty="0"/>
          </a:p>
        </p:txBody>
      </p:sp>
    </p:spTree>
    <p:extLst>
      <p:ext uri="{BB962C8B-B14F-4D97-AF65-F5344CB8AC3E}">
        <p14:creationId xmlns:p14="http://schemas.microsoft.com/office/powerpoint/2010/main" val="13120012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p:cNvPicPr>
            <a:picLocks noGrp="1" noChangeAspect="1"/>
          </p:cNvPicPr>
          <p:nvPr>
            <p:ph idx="1"/>
          </p:nvPr>
        </p:nvPicPr>
        <p:blipFill>
          <a:blip r:embed="rId2"/>
          <a:stretch>
            <a:fillRect/>
          </a:stretch>
        </p:blipFill>
        <p:spPr>
          <a:xfrm>
            <a:off x="488336" y="662152"/>
            <a:ext cx="10657774" cy="5031335"/>
          </a:xfrm>
          <a:prstGeom prst="rect">
            <a:avLst/>
          </a:prstGeom>
        </p:spPr>
      </p:pic>
      <p:sp>
        <p:nvSpPr>
          <p:cNvPr id="2" name="Otsikko 1"/>
          <p:cNvSpPr>
            <a:spLocks noGrp="1"/>
          </p:cNvSpPr>
          <p:nvPr>
            <p:ph type="title"/>
          </p:nvPr>
        </p:nvSpPr>
        <p:spPr>
          <a:solidFill>
            <a:schemeClr val="bg1"/>
          </a:solidFill>
        </p:spPr>
        <p:txBody>
          <a:bodyPr/>
          <a:lstStyle/>
          <a:p>
            <a:r>
              <a:rPr lang="fi-FI" b="1" dirty="0"/>
              <a:t>A</a:t>
            </a:r>
            <a:r>
              <a:rPr lang="fi-FI" b="1" dirty="0" smtClean="0"/>
              <a:t>vustuksia ruoka-aputoimijoille 2023</a:t>
            </a:r>
            <a:endParaRPr lang="fi-FI" b="1" dirty="0"/>
          </a:p>
        </p:txBody>
      </p:sp>
      <p:sp>
        <p:nvSpPr>
          <p:cNvPr id="5" name="Suorakulmio 4"/>
          <p:cNvSpPr/>
          <p:nvPr/>
        </p:nvSpPr>
        <p:spPr>
          <a:xfrm>
            <a:off x="838201" y="2342146"/>
            <a:ext cx="3022600" cy="3144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i-FI" b="1" dirty="0" smtClean="0"/>
              <a:t>Valtionavustukset ruoka-aputoiminnan järjestämisestä aiheutuviin kustannuksiin</a:t>
            </a:r>
          </a:p>
          <a:p>
            <a:pPr marL="285750" indent="-285750">
              <a:buFont typeface="Arial" panose="020B0604020202020204" pitchFamily="34" charset="0"/>
              <a:buChar char="•"/>
            </a:pPr>
            <a:r>
              <a:rPr lang="fi-FI" dirty="0" smtClean="0"/>
              <a:t>Hyvinvointialueen keskuskunnille </a:t>
            </a:r>
            <a:r>
              <a:rPr lang="fi-FI" dirty="0"/>
              <a:t>tai </a:t>
            </a:r>
            <a:r>
              <a:rPr lang="fi-FI" dirty="0" smtClean="0"/>
              <a:t>hyvinvointialueille</a:t>
            </a:r>
          </a:p>
          <a:p>
            <a:pPr marL="285750" indent="-285750">
              <a:buFont typeface="Arial" panose="020B0604020202020204" pitchFamily="34" charset="0"/>
              <a:buChar char="•"/>
            </a:pPr>
            <a:r>
              <a:rPr lang="fi-FI" dirty="0" smtClean="0"/>
              <a:t>Avustukset alueellisen </a:t>
            </a:r>
            <a:r>
              <a:rPr lang="fi-FI" dirty="0"/>
              <a:t>hankehallinnoijan kautta edelleen alueella toimiville ruoka-aputoimijoille. </a:t>
            </a:r>
            <a:endParaRPr lang="fi-FI" b="1" dirty="0" smtClean="0"/>
          </a:p>
        </p:txBody>
      </p:sp>
    </p:spTree>
    <p:extLst>
      <p:ext uri="{BB962C8B-B14F-4D97-AF65-F5344CB8AC3E}">
        <p14:creationId xmlns:p14="http://schemas.microsoft.com/office/powerpoint/2010/main" val="40990921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3B2862-F782-4747-8D0C-CF8114872451}"/>
              </a:ext>
            </a:extLst>
          </p:cNvPr>
          <p:cNvSpPr>
            <a:spLocks noGrp="1"/>
          </p:cNvSpPr>
          <p:nvPr>
            <p:ph type="title"/>
          </p:nvPr>
        </p:nvSpPr>
        <p:spPr>
          <a:xfrm>
            <a:off x="838200" y="365127"/>
            <a:ext cx="8348579" cy="1325563"/>
          </a:xfrm>
        </p:spPr>
        <p:txBody>
          <a:bodyPr/>
          <a:lstStyle/>
          <a:p>
            <a:r>
              <a:rPr lang="fi-FI" dirty="0" err="1" smtClean="0">
                <a:cs typeface="Arial"/>
              </a:rPr>
              <a:t>STEAn</a:t>
            </a:r>
            <a:r>
              <a:rPr lang="fi-FI" dirty="0" smtClean="0">
                <a:cs typeface="Arial"/>
              </a:rPr>
              <a:t> rahoitusmallin </a:t>
            </a:r>
            <a:r>
              <a:rPr lang="fi-FI" dirty="0">
                <a:cs typeface="Arial"/>
              </a:rPr>
              <a:t>uudistus </a:t>
            </a:r>
            <a:r>
              <a:rPr lang="fi-FI" dirty="0" smtClean="0">
                <a:cs typeface="Arial"/>
              </a:rPr>
              <a:t>tiivistettynä</a:t>
            </a:r>
            <a:endParaRPr lang="fi-FI" dirty="0"/>
          </a:p>
        </p:txBody>
      </p:sp>
      <p:sp>
        <p:nvSpPr>
          <p:cNvPr id="3" name="Sisällön paikkamerkki 2">
            <a:extLst>
              <a:ext uri="{FF2B5EF4-FFF2-40B4-BE49-F238E27FC236}">
                <a16:creationId xmlns:a16="http://schemas.microsoft.com/office/drawing/2014/main" id="{F0613EC5-272A-466C-9A74-EF6F6FF4ED78}"/>
              </a:ext>
            </a:extLst>
          </p:cNvPr>
          <p:cNvSpPr>
            <a:spLocks noGrp="1"/>
          </p:cNvSpPr>
          <p:nvPr>
            <p:ph idx="1"/>
          </p:nvPr>
        </p:nvSpPr>
        <p:spPr/>
        <p:txBody>
          <a:bodyPr vert="horz" lIns="91440" tIns="45720" rIns="91440" bIns="45720" rtlCol="0" anchor="t">
            <a:normAutofit/>
          </a:bodyPr>
          <a:lstStyle/>
          <a:p>
            <a:r>
              <a:rPr lang="fi-FI" dirty="0">
                <a:cs typeface="Arial"/>
              </a:rPr>
              <a:t>Laki sosiaali- ja terveysalan yhdistysten ja säätiöiden rahoituksesta korvaa arpajaislain</a:t>
            </a:r>
          </a:p>
          <a:p>
            <a:pPr lvl="1"/>
            <a:r>
              <a:rPr lang="fi-FI" dirty="0">
                <a:cs typeface="Arial"/>
              </a:rPr>
              <a:t>Vuoden 2024 alusta Veikkaus Oy:n tuotto käytetään yleiskatteellisena, ilman määriteltyjä käyttökohteita, valtion talousarvion mukaisiin menoihin </a:t>
            </a:r>
          </a:p>
          <a:p>
            <a:pPr lvl="1"/>
            <a:r>
              <a:rPr lang="fi-FI" dirty="0">
                <a:cs typeface="Arial"/>
              </a:rPr>
              <a:t>Nykyisin Veikkaus Oy:n tuotolla rahoitettuja yleishyödyllisiä toimintoja rahoitetaan jatkossa yleiskatteellisista budjettivaroista.</a:t>
            </a:r>
          </a:p>
          <a:p>
            <a:pPr lvl="1"/>
            <a:r>
              <a:rPr lang="fi-FI" dirty="0">
                <a:cs typeface="Arial"/>
              </a:rPr>
              <a:t>Parlamentaarinen seurantaryhmä on sopinut vuosien 2024-2026 </a:t>
            </a:r>
            <a:r>
              <a:rPr lang="fi-FI" dirty="0" smtClean="0">
                <a:cs typeface="Arial"/>
              </a:rPr>
              <a:t>rahoitustasosta</a:t>
            </a:r>
          </a:p>
          <a:p>
            <a:pPr lvl="1"/>
            <a:r>
              <a:rPr lang="fi-FI" dirty="0">
                <a:cs typeface="Arial"/>
              </a:rPr>
              <a:t>Avustusmääräraha vahvistuu hallituksen budjettiriihessä syksyllä 2023</a:t>
            </a:r>
          </a:p>
          <a:p>
            <a:r>
              <a:rPr lang="fi-FI" dirty="0" smtClean="0">
                <a:cs typeface="Arial"/>
              </a:rPr>
              <a:t>Avustuksia </a:t>
            </a:r>
            <a:r>
              <a:rPr lang="fi-FI" dirty="0">
                <a:cs typeface="Arial"/>
              </a:rPr>
              <a:t>haetaan jatkossakin </a:t>
            </a:r>
            <a:r>
              <a:rPr lang="fi-FI" dirty="0" err="1">
                <a:cs typeface="Arial"/>
              </a:rPr>
              <a:t>STEAsta</a:t>
            </a:r>
            <a:r>
              <a:rPr lang="fi-FI" dirty="0">
                <a:cs typeface="Arial"/>
              </a:rPr>
              <a:t> ja sosiaali- ja terveysministeriö päättää jatkossakin STEA-avustusten myöntämisestä valtion talousarvion määrärahojen puitteissa.</a:t>
            </a:r>
          </a:p>
        </p:txBody>
      </p:sp>
      <p:sp>
        <p:nvSpPr>
          <p:cNvPr id="4" name="Dian numeron paikkamerkki 3">
            <a:extLst>
              <a:ext uri="{FF2B5EF4-FFF2-40B4-BE49-F238E27FC236}">
                <a16:creationId xmlns:a16="http://schemas.microsoft.com/office/drawing/2014/main" id="{8800B0AD-D2A4-4C62-84C6-81CEF66D90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19110000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A84D7-9668-F240-8BBE-4B285058110E}"/>
              </a:ext>
            </a:extLst>
          </p:cNvPr>
          <p:cNvSpPr>
            <a:spLocks noGrp="1"/>
          </p:cNvSpPr>
          <p:nvPr>
            <p:ph type="title"/>
          </p:nvPr>
        </p:nvSpPr>
        <p:spPr/>
        <p:txBody>
          <a:bodyPr/>
          <a:lstStyle/>
          <a:p>
            <a:r>
              <a:rPr lang="fi-FI" dirty="0">
                <a:solidFill>
                  <a:srgbClr val="F26655"/>
                </a:solidFill>
              </a:rPr>
              <a:t>Eriarvoisuuden </a:t>
            </a:r>
            <a:r>
              <a:rPr lang="fi-FI" dirty="0" smtClean="0">
                <a:solidFill>
                  <a:srgbClr val="F26655"/>
                </a:solidFill>
              </a:rPr>
              <a:t>ilmenemismuotoja</a:t>
            </a:r>
            <a:endParaRPr lang="fi-FI" dirty="0">
              <a:solidFill>
                <a:srgbClr val="F26655"/>
              </a:solidFill>
            </a:endParaRPr>
          </a:p>
        </p:txBody>
      </p:sp>
      <p:sp>
        <p:nvSpPr>
          <p:cNvPr id="4" name="Slide Number Placeholder 3">
            <a:extLst>
              <a:ext uri="{FF2B5EF4-FFF2-40B4-BE49-F238E27FC236}">
                <a16:creationId xmlns:a16="http://schemas.microsoft.com/office/drawing/2014/main" id="{528E67C0-90B9-ED40-8B49-20777E6E6CC3}"/>
              </a:ext>
            </a:extLst>
          </p:cNvPr>
          <p:cNvSpPr>
            <a:spLocks noGrp="1"/>
          </p:cNvSpPr>
          <p:nvPr>
            <p:ph type="sldNum" sz="quarter" idx="12"/>
          </p:nvPr>
        </p:nvSpPr>
        <p:spPr>
          <a:xfrm>
            <a:off x="7981950" y="6356352"/>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4F2DAE-6C33-C04A-83E5-C1C895C0A548}" type="slidenum">
              <a:rPr kumimoji="0" lang="fi-FI" sz="1400" b="0" i="0" u="none" strike="noStrike" kern="1200" cap="none" spc="0" normalizeH="0" baseline="0" noProof="0">
                <a:ln>
                  <a:noFill/>
                </a:ln>
                <a:solidFill>
                  <a:srgbClr val="333333">
                    <a:tint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i-FI" sz="1400" b="0" i="0" u="none" strike="noStrike" kern="1200" cap="none" spc="0" normalizeH="0" baseline="0" noProof="0">
              <a:ln>
                <a:noFill/>
              </a:ln>
              <a:solidFill>
                <a:srgbClr val="333333">
                  <a:tint val="75000"/>
                </a:srgbClr>
              </a:solidFill>
              <a:effectLst/>
              <a:uLnTx/>
              <a:uFillTx/>
              <a:latin typeface="Arial" panose="020B0604020202020204"/>
              <a:ea typeface="+mn-ea"/>
              <a:cs typeface="+mn-cs"/>
            </a:endParaRPr>
          </a:p>
        </p:txBody>
      </p:sp>
      <p:sp>
        <p:nvSpPr>
          <p:cNvPr id="5" name="Tekstiruutu 4">
            <a:extLst>
              <a:ext uri="{FF2B5EF4-FFF2-40B4-BE49-F238E27FC236}">
                <a16:creationId xmlns:a16="http://schemas.microsoft.com/office/drawing/2014/main" id="{FC76F6E1-3013-438B-BF83-251FFF74E403}"/>
              </a:ext>
            </a:extLst>
          </p:cNvPr>
          <p:cNvSpPr txBox="1"/>
          <p:nvPr/>
        </p:nvSpPr>
        <p:spPr>
          <a:xfrm>
            <a:off x="3364451" y="1810775"/>
            <a:ext cx="1819275" cy="923330"/>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kriisi, äkillinen elämäntilanteen muutos</a:t>
            </a:r>
          </a:p>
        </p:txBody>
      </p:sp>
      <p:sp>
        <p:nvSpPr>
          <p:cNvPr id="6" name="Tekstiruutu 5">
            <a:extLst>
              <a:ext uri="{FF2B5EF4-FFF2-40B4-BE49-F238E27FC236}">
                <a16:creationId xmlns:a16="http://schemas.microsoft.com/office/drawing/2014/main" id="{62EC99B6-E33E-4651-A782-66A13A0844A3}"/>
              </a:ext>
            </a:extLst>
          </p:cNvPr>
          <p:cNvSpPr txBox="1"/>
          <p:nvPr/>
        </p:nvSpPr>
        <p:spPr>
          <a:xfrm>
            <a:off x="5623263" y="1769771"/>
            <a:ext cx="1819275" cy="646331"/>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riippuvuudet, päihteet</a:t>
            </a:r>
          </a:p>
        </p:txBody>
      </p:sp>
      <p:sp>
        <p:nvSpPr>
          <p:cNvPr id="8" name="Tekstiruutu 7">
            <a:extLst>
              <a:ext uri="{FF2B5EF4-FFF2-40B4-BE49-F238E27FC236}">
                <a16:creationId xmlns:a16="http://schemas.microsoft.com/office/drawing/2014/main" id="{5757AD69-B38C-4899-8896-431B1A9E4747}"/>
              </a:ext>
            </a:extLst>
          </p:cNvPr>
          <p:cNvSpPr txBox="1"/>
          <p:nvPr/>
        </p:nvSpPr>
        <p:spPr>
          <a:xfrm>
            <a:off x="2661867" y="4115608"/>
            <a:ext cx="2057400" cy="646331"/>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mielenterveyden ongelmat</a:t>
            </a:r>
          </a:p>
        </p:txBody>
      </p:sp>
      <p:sp>
        <p:nvSpPr>
          <p:cNvPr id="10" name="Tekstiruutu 9">
            <a:extLst>
              <a:ext uri="{FF2B5EF4-FFF2-40B4-BE49-F238E27FC236}">
                <a16:creationId xmlns:a16="http://schemas.microsoft.com/office/drawing/2014/main" id="{0CB7BF3D-8C08-4508-91F2-C573AC979085}"/>
              </a:ext>
            </a:extLst>
          </p:cNvPr>
          <p:cNvSpPr txBox="1"/>
          <p:nvPr/>
        </p:nvSpPr>
        <p:spPr>
          <a:xfrm>
            <a:off x="8220076" y="4622731"/>
            <a:ext cx="1819275" cy="923330"/>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työttömyys, työllistymisen esteet</a:t>
            </a:r>
          </a:p>
        </p:txBody>
      </p:sp>
      <p:sp>
        <p:nvSpPr>
          <p:cNvPr id="11" name="Tekstiruutu 10">
            <a:extLst>
              <a:ext uri="{FF2B5EF4-FFF2-40B4-BE49-F238E27FC236}">
                <a16:creationId xmlns:a16="http://schemas.microsoft.com/office/drawing/2014/main" id="{5D8844B3-167F-4D6E-9BBC-DBB867320B40}"/>
              </a:ext>
            </a:extLst>
          </p:cNvPr>
          <p:cNvSpPr txBox="1"/>
          <p:nvPr/>
        </p:nvSpPr>
        <p:spPr>
          <a:xfrm>
            <a:off x="6096002" y="5506567"/>
            <a:ext cx="1885949" cy="1077218"/>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2800" b="1" i="0" u="none" strike="noStrike" kern="1200" cap="none" spc="0" normalizeH="0" baseline="0" noProof="0" dirty="0">
                <a:ln>
                  <a:noFill/>
                </a:ln>
                <a:solidFill>
                  <a:srgbClr val="333333"/>
                </a:solidFill>
                <a:effectLst/>
                <a:uLnTx/>
                <a:uFillTx/>
                <a:latin typeface="Arial" panose="020B0604020202020204"/>
                <a:ea typeface="+mn-ea"/>
                <a:cs typeface="+mn-cs"/>
              </a:rPr>
              <a:t>köyhyys</a:t>
            </a:r>
            <a:r>
              <a:rPr kumimoji="0" lang="fi-FI" sz="1800" b="0" i="0" u="none" strike="noStrike" kern="1200" cap="none" spc="0" normalizeH="0" baseline="0" noProof="0" dirty="0">
                <a:ln>
                  <a:noFill/>
                </a:ln>
                <a:solidFill>
                  <a:srgbClr val="333333"/>
                </a:solidFill>
                <a:effectLst/>
                <a:uLnTx/>
                <a:uFillTx/>
                <a:latin typeface="Arial" panose="020B0604020202020204"/>
                <a:ea typeface="+mn-ea"/>
                <a:cs typeface="+mn-cs"/>
              </a:rPr>
              <a:t>, taloudellinen eriarvoisuus</a:t>
            </a:r>
          </a:p>
        </p:txBody>
      </p:sp>
      <p:sp>
        <p:nvSpPr>
          <p:cNvPr id="12" name="Tekstiruutu 11">
            <a:extLst>
              <a:ext uri="{FF2B5EF4-FFF2-40B4-BE49-F238E27FC236}">
                <a16:creationId xmlns:a16="http://schemas.microsoft.com/office/drawing/2014/main" id="{B6EBEE28-9F26-4C86-9BFB-57A7EB5F008D}"/>
              </a:ext>
            </a:extLst>
          </p:cNvPr>
          <p:cNvSpPr txBox="1"/>
          <p:nvPr/>
        </p:nvSpPr>
        <p:spPr>
          <a:xfrm>
            <a:off x="7933531" y="2927968"/>
            <a:ext cx="2295522" cy="1200329"/>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vahingolliset/vaikeat lähisuhteet ja yhteisöt, rikollisuus ja väkivalta</a:t>
            </a:r>
          </a:p>
        </p:txBody>
      </p:sp>
      <p:sp>
        <p:nvSpPr>
          <p:cNvPr id="13" name="Tekstiruutu 12">
            <a:extLst>
              <a:ext uri="{FF2B5EF4-FFF2-40B4-BE49-F238E27FC236}">
                <a16:creationId xmlns:a16="http://schemas.microsoft.com/office/drawing/2014/main" id="{6143CB98-E046-4FFE-A3AE-CDA478A688EF}"/>
              </a:ext>
            </a:extLst>
          </p:cNvPr>
          <p:cNvSpPr txBox="1"/>
          <p:nvPr/>
        </p:nvSpPr>
        <p:spPr>
          <a:xfrm>
            <a:off x="3971925" y="5199441"/>
            <a:ext cx="1890716" cy="646331"/>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a:ln>
                  <a:noFill/>
                </a:ln>
                <a:solidFill>
                  <a:srgbClr val="333333"/>
                </a:solidFill>
                <a:effectLst/>
                <a:uLnTx/>
                <a:uFillTx/>
                <a:latin typeface="Arial" panose="020B0604020202020204"/>
                <a:ea typeface="+mn-ea"/>
                <a:cs typeface="+mn-cs"/>
              </a:rPr>
              <a:t>itsenäisen elämän haasteet</a:t>
            </a:r>
          </a:p>
        </p:txBody>
      </p:sp>
      <p:sp>
        <p:nvSpPr>
          <p:cNvPr id="14" name="Ellipsi 13">
            <a:extLst>
              <a:ext uri="{FF2B5EF4-FFF2-40B4-BE49-F238E27FC236}">
                <a16:creationId xmlns:a16="http://schemas.microsoft.com/office/drawing/2014/main" id="{CFA51AB8-ED51-4FC8-8CB8-0A72FD7115B1}"/>
              </a:ext>
            </a:extLst>
          </p:cNvPr>
          <p:cNvSpPr/>
          <p:nvPr/>
        </p:nvSpPr>
        <p:spPr>
          <a:xfrm>
            <a:off x="4719267" y="2990849"/>
            <a:ext cx="3055807" cy="17054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2000" b="0" i="0" u="none" strike="noStrike" kern="1200" cap="none" spc="0" normalizeH="0" baseline="0" noProof="0" dirty="0">
                <a:ln>
                  <a:noFill/>
                </a:ln>
                <a:solidFill>
                  <a:srgbClr val="FFFFFF"/>
                </a:solidFill>
                <a:effectLst/>
                <a:uLnTx/>
                <a:uFillTx/>
                <a:latin typeface="Arial" panose="020B0604020202020204"/>
                <a:ea typeface="+mn-ea"/>
                <a:cs typeface="+mn-cs"/>
              </a:rPr>
              <a:t>SOSIAALINEN </a:t>
            </a:r>
            <a:r>
              <a:rPr kumimoji="0" lang="fi-FI" sz="2000" b="0" i="0" u="none" strike="noStrike" kern="1200" cap="none" spc="0" normalizeH="0" baseline="0" noProof="0" dirty="0" smtClean="0">
                <a:ln>
                  <a:noFill/>
                </a:ln>
                <a:solidFill>
                  <a:srgbClr val="FFFFFF"/>
                </a:solidFill>
                <a:effectLst/>
                <a:uLnTx/>
                <a:uFillTx/>
                <a:latin typeface="Arial" panose="020B0604020202020204"/>
                <a:ea typeface="+mn-ea"/>
                <a:cs typeface="+mn-cs"/>
              </a:rPr>
              <a:t>ERIARVOISUUS</a:t>
            </a:r>
            <a:endParaRPr kumimoji="0" lang="fi-FI" sz="20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9" name="Tekstiruutu 8">
            <a:extLst>
              <a:ext uri="{FF2B5EF4-FFF2-40B4-BE49-F238E27FC236}">
                <a16:creationId xmlns:a16="http://schemas.microsoft.com/office/drawing/2014/main" id="{C40B1A5A-FA17-4039-8CB6-F310E93D65AE}"/>
              </a:ext>
            </a:extLst>
          </p:cNvPr>
          <p:cNvSpPr txBox="1"/>
          <p:nvPr/>
        </p:nvSpPr>
        <p:spPr>
          <a:xfrm>
            <a:off x="2152650" y="2995414"/>
            <a:ext cx="2300981" cy="646331"/>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dirty="0">
                <a:ln>
                  <a:noFill/>
                </a:ln>
                <a:solidFill>
                  <a:srgbClr val="333333"/>
                </a:solidFill>
                <a:effectLst/>
                <a:uLnTx/>
                <a:uFillTx/>
                <a:latin typeface="Arial" panose="020B0604020202020204"/>
                <a:ea typeface="+mn-ea"/>
                <a:cs typeface="+mn-cs"/>
              </a:rPr>
              <a:t>yksinäisyys, juurettomuus</a:t>
            </a:r>
          </a:p>
        </p:txBody>
      </p:sp>
      <p:sp>
        <p:nvSpPr>
          <p:cNvPr id="18" name="Tekstiruutu 17">
            <a:extLst>
              <a:ext uri="{FF2B5EF4-FFF2-40B4-BE49-F238E27FC236}">
                <a16:creationId xmlns:a16="http://schemas.microsoft.com/office/drawing/2014/main" id="{6BE3966F-8552-4EF4-ABF4-1774F055F166}"/>
              </a:ext>
            </a:extLst>
          </p:cNvPr>
          <p:cNvSpPr txBox="1"/>
          <p:nvPr/>
        </p:nvSpPr>
        <p:spPr>
          <a:xfrm>
            <a:off x="7677150" y="2058954"/>
            <a:ext cx="2893197" cy="369332"/>
          </a:xfrm>
          <a:prstGeom prst="rect">
            <a:avLst/>
          </a:prstGeom>
          <a:noFill/>
          <a:ln w="22225">
            <a:solidFill>
              <a:srgbClr val="F26655"/>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0" i="0" u="none" strike="noStrike" kern="1200" cap="none" spc="0" normalizeH="0" baseline="0" noProof="0" dirty="0">
                <a:ln>
                  <a:noFill/>
                </a:ln>
                <a:solidFill>
                  <a:srgbClr val="333333"/>
                </a:solidFill>
                <a:effectLst/>
                <a:uLnTx/>
                <a:uFillTx/>
                <a:latin typeface="Arial" panose="020B0604020202020204"/>
                <a:ea typeface="+mn-ea"/>
                <a:cs typeface="+mn-cs"/>
              </a:rPr>
              <a:t>ulossulkeminen</a:t>
            </a:r>
          </a:p>
        </p:txBody>
      </p:sp>
      <p:sp>
        <p:nvSpPr>
          <p:cNvPr id="3" name="Suorakulmio 2"/>
          <p:cNvSpPr/>
          <p:nvPr/>
        </p:nvSpPr>
        <p:spPr>
          <a:xfrm>
            <a:off x="582805" y="5173903"/>
            <a:ext cx="3054697" cy="5078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900" b="0" i="0" u="none" strike="noStrike" kern="1200" cap="none" spc="0" normalizeH="0" baseline="0" noProof="0" dirty="0" smtClean="0">
                <a:ln>
                  <a:noFill/>
                </a:ln>
                <a:solidFill>
                  <a:srgbClr val="333333"/>
                </a:solidFill>
                <a:effectLst/>
                <a:uLnTx/>
                <a:uFillTx/>
                <a:latin typeface="Arial" panose="020B0604020202020204"/>
                <a:ea typeface="+mn-ea"/>
                <a:cs typeface="+mn-cs"/>
              </a:rPr>
              <a:t>Lähde: </a:t>
            </a:r>
            <a:r>
              <a:rPr kumimoji="0" lang="fi-FI" sz="900" b="0" i="0" u="none" strike="noStrike" kern="1200" cap="none" spc="0" normalizeH="0" baseline="0" noProof="0" dirty="0" err="1" smtClean="0">
                <a:ln>
                  <a:noFill/>
                </a:ln>
                <a:solidFill>
                  <a:srgbClr val="333333"/>
                </a:solidFill>
                <a:effectLst/>
                <a:uLnTx/>
                <a:uFillTx/>
                <a:latin typeface="Arial" panose="020B0604020202020204"/>
                <a:ea typeface="+mn-ea"/>
                <a:cs typeface="+mn-cs"/>
              </a:rPr>
              <a:t>STEAn</a:t>
            </a:r>
            <a:r>
              <a:rPr kumimoji="0" lang="fi-FI" sz="900" b="0" i="0" u="none" strike="noStrike" kern="1200" cap="none" spc="0" normalizeH="0" baseline="0" noProof="0" dirty="0" smtClean="0">
                <a:ln>
                  <a:noFill/>
                </a:ln>
                <a:solidFill>
                  <a:srgbClr val="333333"/>
                </a:solidFill>
                <a:effectLst/>
                <a:uLnTx/>
                <a:uFillTx/>
                <a:latin typeface="Arial" panose="020B0604020202020204"/>
                <a:ea typeface="+mn-ea"/>
                <a:cs typeface="+mn-cs"/>
              </a:rPr>
              <a:t> Arvokas-ohjelman koordinaatiohanke,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900" b="0" i="0" u="none" strike="noStrike" kern="1200" cap="none" spc="0" normalizeH="0" baseline="0" noProof="0" dirty="0" smtClean="0">
                <a:ln>
                  <a:noFill/>
                </a:ln>
                <a:solidFill>
                  <a:srgbClr val="333333"/>
                </a:solidFill>
                <a:effectLst/>
                <a:uLnTx/>
                <a:uFillTx/>
                <a:latin typeface="Arial" panose="020B0604020202020204"/>
                <a:ea typeface="+mn-ea"/>
                <a:cs typeface="+mn-cs"/>
              </a:rPr>
              <a:t>tutkija Pilvikki Heinonen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900" b="0" i="0" u="none" strike="noStrike" kern="1200" cap="none" spc="0" normalizeH="0" baseline="0" noProof="0" dirty="0" smtClean="0">
                <a:ln>
                  <a:noFill/>
                </a:ln>
                <a:solidFill>
                  <a:srgbClr val="333333"/>
                </a:solidFill>
                <a:effectLst/>
                <a:uLnTx/>
                <a:uFillTx/>
                <a:latin typeface="Arial" panose="020B0604020202020204"/>
                <a:ea typeface="+mn-ea"/>
                <a:cs typeface="+mn-cs"/>
              </a:rPr>
              <a:t>Suomen </a:t>
            </a:r>
            <a:r>
              <a:rPr kumimoji="0" lang="fi-FI" sz="900" b="0" i="0" u="none" strike="noStrike" kern="1200" cap="none" spc="0" normalizeH="0" baseline="0" noProof="0" dirty="0">
                <a:ln>
                  <a:noFill/>
                </a:ln>
                <a:solidFill>
                  <a:srgbClr val="333333"/>
                </a:solidFill>
                <a:effectLst/>
                <a:uLnTx/>
                <a:uFillTx/>
                <a:latin typeface="Arial" panose="020B0604020202020204"/>
                <a:ea typeface="+mn-ea"/>
                <a:cs typeface="+mn-cs"/>
              </a:rPr>
              <a:t>Setlementtiliitto ry</a:t>
            </a:r>
          </a:p>
        </p:txBody>
      </p:sp>
    </p:spTree>
    <p:extLst>
      <p:ext uri="{BB962C8B-B14F-4D97-AF65-F5344CB8AC3E}">
        <p14:creationId xmlns:p14="http://schemas.microsoft.com/office/powerpoint/2010/main" val="4026324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STEA-avustukset jaetaan neljään avustuskokonaisuuteen:</a:t>
            </a:r>
          </a:p>
        </p:txBody>
      </p:sp>
      <p:sp>
        <p:nvSpPr>
          <p:cNvPr id="3" name="Sisällön paikkamerkki 2"/>
          <p:cNvSpPr>
            <a:spLocks noGrp="1"/>
          </p:cNvSpPr>
          <p:nvPr>
            <p:ph idx="1"/>
          </p:nvPr>
        </p:nvSpPr>
        <p:spPr/>
        <p:txBody>
          <a:bodyPr>
            <a:normAutofit fontScale="77500" lnSpcReduction="20000"/>
          </a:bodyPr>
          <a:lstStyle/>
          <a:p>
            <a:pPr marL="0" indent="0">
              <a:buNone/>
            </a:pPr>
            <a:r>
              <a:rPr lang="fi-FI" b="1" dirty="0"/>
              <a:t>1. Järjestöjen toimintaedellytysten vahvistaminen</a:t>
            </a:r>
            <a:r>
              <a:rPr lang="fi-FI" dirty="0"/>
              <a:t/>
            </a:r>
            <a:br>
              <a:rPr lang="fi-FI" dirty="0"/>
            </a:br>
            <a:r>
              <a:rPr lang="fi-FI" dirty="0"/>
              <a:t>Avustuskokonaisuus sisältää järjestöjen ohjaavia ja vaikuttamiseen liittyviä toimintoja kuten viestintä ja vaikuttamistoiminta, edunvalvonta, kehittämistoiminta, arviointi ja tutkimus ja jäsenjärjestöjen tukeminen.</a:t>
            </a:r>
            <a:br>
              <a:rPr lang="fi-FI" dirty="0"/>
            </a:br>
            <a:r>
              <a:rPr lang="fi-FI" dirty="0"/>
              <a:t/>
            </a:r>
            <a:br>
              <a:rPr lang="fi-FI" dirty="0"/>
            </a:br>
            <a:r>
              <a:rPr lang="fi-FI" b="1" dirty="0"/>
              <a:t>2. Terveyden edistäminen sekä työ- ja toimintakyvyn vahvistaminen</a:t>
            </a:r>
            <a:r>
              <a:rPr lang="fi-FI" dirty="0"/>
              <a:t/>
            </a:r>
            <a:br>
              <a:rPr lang="fi-FI" dirty="0"/>
            </a:br>
            <a:r>
              <a:rPr lang="fi-FI" dirty="0"/>
              <a:t>Avustuskokonaisuus sisältää terveyttä, työ- ja toimintakykyä ja ihmisten itsenäistä elämänhallintaa edistävää toimintaa. Toimintaa suunniteltaessa on tärkeä ottaa huomioon ihmiset, joiden on vaikea saada tukea toimintakykynsä vajeisiin tai jotka eivät osaa itse ohjautua avun piiriin.</a:t>
            </a:r>
            <a:br>
              <a:rPr lang="fi-FI" dirty="0"/>
            </a:br>
            <a:r>
              <a:rPr lang="fi-FI" dirty="0"/>
              <a:t/>
            </a:r>
            <a:br>
              <a:rPr lang="fi-FI" dirty="0"/>
            </a:br>
            <a:r>
              <a:rPr lang="fi-FI" b="1" dirty="0"/>
              <a:t>3. Osallisuuden, toimijuuden ja arjenhallinnan tukeminen</a:t>
            </a:r>
            <a:r>
              <a:rPr lang="fi-FI" dirty="0"/>
              <a:t/>
            </a:r>
            <a:br>
              <a:rPr lang="fi-FI" dirty="0"/>
            </a:br>
            <a:r>
              <a:rPr lang="fi-FI" dirty="0"/>
              <a:t>Avustuskokonaisuus sisältää ihmisten kohtaamisen ja osallisuuden mahdollistamista sekä sosiaalisten taitojen vahvistamista.</a:t>
            </a:r>
            <a:br>
              <a:rPr lang="fi-FI" dirty="0"/>
            </a:br>
            <a:r>
              <a:rPr lang="fi-FI" dirty="0"/>
              <a:t/>
            </a:r>
            <a:br>
              <a:rPr lang="fi-FI" dirty="0"/>
            </a:br>
            <a:r>
              <a:rPr lang="fi-FI" b="1" dirty="0" smtClean="0"/>
              <a:t>4</a:t>
            </a:r>
            <a:r>
              <a:rPr lang="fi-FI" b="1" dirty="0"/>
              <a:t>. Kriisiauttaminen ja arjen turvallisuuden edistäminen</a:t>
            </a:r>
            <a:r>
              <a:rPr lang="fi-FI" dirty="0"/>
              <a:t/>
            </a:r>
            <a:br>
              <a:rPr lang="fi-FI" dirty="0"/>
            </a:br>
            <a:r>
              <a:rPr lang="fi-FI" dirty="0"/>
              <a:t>Avustuskokonaisuus sisältää toimintaa, jolla autetaan ihmisiä erilaisissa kriisitilanteissa ja ehkäistään arjen turvallisuutta uhkaavia ongelmia. Avustuskokonaisuuteen sisältyy myös vapaaehtoinen pelastuspalvelu ja siihen liittyvä vapaaehtoisten koulutus.</a:t>
            </a:r>
          </a:p>
          <a:p>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952692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4"/>
            <a:ext cx="9679743" cy="835603"/>
          </a:xfrm>
        </p:spPr>
        <p:txBody>
          <a:bodyPr>
            <a:normAutofit fontScale="90000"/>
          </a:bodyPr>
          <a:lstStyle/>
          <a:p>
            <a:r>
              <a:rPr lang="fi-FI" dirty="0"/>
              <a:t>Ohjelma</a:t>
            </a:r>
            <a:br>
              <a:rPr lang="fi-FI" dirty="0"/>
            </a:br>
            <a:endParaRPr lang="fi-FI" dirty="0"/>
          </a:p>
        </p:txBody>
      </p:sp>
      <p:sp>
        <p:nvSpPr>
          <p:cNvPr id="3" name="Sisällön paikkamerkki 2"/>
          <p:cNvSpPr>
            <a:spLocks noGrp="1"/>
          </p:cNvSpPr>
          <p:nvPr>
            <p:ph idx="1"/>
          </p:nvPr>
        </p:nvSpPr>
        <p:spPr>
          <a:xfrm>
            <a:off x="546652" y="1117600"/>
            <a:ext cx="10807148" cy="5028025"/>
          </a:xfrm>
        </p:spPr>
        <p:txBody>
          <a:bodyPr>
            <a:normAutofit fontScale="85000" lnSpcReduction="10000"/>
          </a:bodyPr>
          <a:lstStyle/>
          <a:p>
            <a:pPr>
              <a:spcBef>
                <a:spcPts val="1200"/>
              </a:spcBef>
            </a:pPr>
            <a:r>
              <a:rPr lang="fi-FI" sz="2600" b="1" i="1" dirty="0">
                <a:solidFill>
                  <a:srgbClr val="000000"/>
                </a:solidFill>
                <a:latin typeface="Arial" panose="020B0604020202020204" pitchFamily="34" charset="0"/>
                <a:ea typeface="Times New Roman" panose="02020603050405020304" pitchFamily="18" charset="0"/>
              </a:rPr>
              <a:t>Ruoka-aputoiminnan valtionapuhaku </a:t>
            </a:r>
            <a:r>
              <a:rPr lang="fi-FI" sz="2600" b="1" i="1" dirty="0" smtClean="0">
                <a:solidFill>
                  <a:srgbClr val="000000"/>
                </a:solidFill>
                <a:latin typeface="Arial" panose="020B0604020202020204" pitchFamily="34" charset="0"/>
                <a:ea typeface="Times New Roman" panose="02020603050405020304" pitchFamily="18" charset="0"/>
              </a:rPr>
              <a:t>uudistuu, </a:t>
            </a:r>
            <a:r>
              <a:rPr lang="fi-FI" sz="1900" dirty="0" smtClean="0">
                <a:solidFill>
                  <a:srgbClr val="000000"/>
                </a:solidFill>
                <a:latin typeface="Arial" panose="020B0604020202020204" pitchFamily="34" charset="0"/>
                <a:ea typeface="Times New Roman" panose="02020603050405020304" pitchFamily="18" charset="0"/>
              </a:rPr>
              <a:t>Ritva </a:t>
            </a:r>
            <a:r>
              <a:rPr lang="fi-FI" sz="1900" dirty="0">
                <a:solidFill>
                  <a:srgbClr val="000000"/>
                </a:solidFill>
                <a:latin typeface="Arial" panose="020B0604020202020204" pitchFamily="34" charset="0"/>
                <a:ea typeface="Times New Roman" panose="02020603050405020304" pitchFamily="18" charset="0"/>
              </a:rPr>
              <a:t>Liukonen ja Virva </a:t>
            </a:r>
            <a:r>
              <a:rPr lang="fi-FI" sz="1900" dirty="0" err="1">
                <a:solidFill>
                  <a:srgbClr val="000000"/>
                </a:solidFill>
                <a:latin typeface="Arial" panose="020B0604020202020204" pitchFamily="34" charset="0"/>
                <a:ea typeface="Times New Roman" panose="02020603050405020304" pitchFamily="18" charset="0"/>
              </a:rPr>
              <a:t>Juurikkala</a:t>
            </a:r>
            <a:r>
              <a:rPr lang="fi-FI" sz="1900" dirty="0">
                <a:solidFill>
                  <a:srgbClr val="000000"/>
                </a:solidFill>
                <a:latin typeface="Arial" panose="020B0604020202020204" pitchFamily="34" charset="0"/>
                <a:ea typeface="Times New Roman" panose="02020603050405020304" pitchFamily="18" charset="0"/>
              </a:rPr>
              <a:t>, </a:t>
            </a:r>
            <a:r>
              <a:rPr lang="fi-FI" sz="1900" dirty="0" err="1">
                <a:solidFill>
                  <a:srgbClr val="000000"/>
                </a:solidFill>
                <a:latin typeface="Arial" panose="020B0604020202020204" pitchFamily="34" charset="0"/>
                <a:ea typeface="Times New Roman" panose="02020603050405020304" pitchFamily="18" charset="0"/>
              </a:rPr>
              <a:t>Sosiaali</a:t>
            </a:r>
            <a:r>
              <a:rPr lang="fi-FI" sz="1900" dirty="0">
                <a:solidFill>
                  <a:srgbClr val="000000"/>
                </a:solidFill>
                <a:latin typeface="Arial" panose="020B0604020202020204" pitchFamily="34" charset="0"/>
                <a:ea typeface="Times New Roman" panose="02020603050405020304" pitchFamily="18" charset="0"/>
              </a:rPr>
              <a:t>- ja </a:t>
            </a:r>
            <a:r>
              <a:rPr lang="fi-FI" sz="1900" dirty="0" smtClean="0">
                <a:solidFill>
                  <a:srgbClr val="000000"/>
                </a:solidFill>
                <a:latin typeface="Arial" panose="020B0604020202020204" pitchFamily="34" charset="0"/>
                <a:ea typeface="Times New Roman" panose="02020603050405020304" pitchFamily="18" charset="0"/>
              </a:rPr>
              <a:t>terveysministeriö</a:t>
            </a:r>
            <a:endParaRPr lang="fi-FI" sz="2600" b="1" i="1" dirty="0">
              <a:solidFill>
                <a:srgbClr val="000000"/>
              </a:solidFill>
              <a:latin typeface="Arial" panose="020B0604020202020204" pitchFamily="34" charset="0"/>
              <a:ea typeface="Times New Roman" panose="02020603050405020304" pitchFamily="18" charset="0"/>
            </a:endParaRPr>
          </a:p>
          <a:p>
            <a:pPr marL="584100" lvl="1" indent="0">
              <a:spcBef>
                <a:spcPts val="1200"/>
              </a:spcBef>
              <a:buNone/>
            </a:pPr>
            <a:r>
              <a:rPr lang="fi-FI" sz="2200" b="1" i="1" dirty="0" smtClean="0">
                <a:solidFill>
                  <a:srgbClr val="000000"/>
                </a:solidFill>
                <a:latin typeface="Arial" panose="020B0604020202020204" pitchFamily="34" charset="0"/>
                <a:ea typeface="Times New Roman" panose="02020603050405020304" pitchFamily="18" charset="0"/>
              </a:rPr>
              <a:t>Kommenttipuheenvuorot:</a:t>
            </a:r>
          </a:p>
          <a:p>
            <a:pPr marL="584100" lvl="1" indent="0">
              <a:spcBef>
                <a:spcPts val="1200"/>
              </a:spcBef>
              <a:buNone/>
            </a:pPr>
            <a:r>
              <a:rPr lang="fi-FI" sz="2200" b="1" i="1" dirty="0" err="1" smtClean="0">
                <a:solidFill>
                  <a:srgbClr val="000000"/>
                </a:solidFill>
                <a:latin typeface="Arial" panose="020B0604020202020204" pitchFamily="34" charset="0"/>
                <a:ea typeface="Times New Roman" panose="02020603050405020304" pitchFamily="18" charset="0"/>
              </a:rPr>
              <a:t>STEA:n</a:t>
            </a:r>
            <a:r>
              <a:rPr lang="fi-FI" sz="2200" b="1" i="1" dirty="0" smtClean="0">
                <a:solidFill>
                  <a:srgbClr val="000000"/>
                </a:solidFill>
                <a:latin typeface="Arial" panose="020B0604020202020204" pitchFamily="34" charset="0"/>
                <a:ea typeface="Times New Roman" panose="02020603050405020304" pitchFamily="18" charset="0"/>
              </a:rPr>
              <a:t> puheenvuoro </a:t>
            </a:r>
            <a:r>
              <a:rPr lang="fi-FI" sz="2200" dirty="0" smtClean="0">
                <a:latin typeface="Arial" panose="020B0604020202020204" pitchFamily="34" charset="0"/>
                <a:ea typeface="Times New Roman" panose="02020603050405020304" pitchFamily="18" charset="0"/>
              </a:rPr>
              <a:t>Ari </a:t>
            </a:r>
            <a:r>
              <a:rPr lang="fi-FI" sz="2200" dirty="0">
                <a:latin typeface="Arial" panose="020B0604020202020204" pitchFamily="34" charset="0"/>
                <a:ea typeface="Times New Roman" panose="02020603050405020304" pitchFamily="18" charset="0"/>
              </a:rPr>
              <a:t>Mattila, </a:t>
            </a:r>
            <a:r>
              <a:rPr lang="fi-FI" sz="2200" dirty="0" err="1">
                <a:latin typeface="Arial" panose="020B0604020202020204" pitchFamily="34" charset="0"/>
                <a:ea typeface="Times New Roman" panose="02020603050405020304" pitchFamily="18" charset="0"/>
              </a:rPr>
              <a:t>Sosiaali</a:t>
            </a:r>
            <a:r>
              <a:rPr lang="fi-FI" sz="2200" dirty="0">
                <a:latin typeface="Arial" panose="020B0604020202020204" pitchFamily="34" charset="0"/>
                <a:ea typeface="Times New Roman" panose="02020603050405020304" pitchFamily="18" charset="0"/>
              </a:rPr>
              <a:t>- ja terveysministeriö</a:t>
            </a:r>
          </a:p>
          <a:p>
            <a:pPr marL="584100" lvl="1" indent="0">
              <a:spcBef>
                <a:spcPts val="1200"/>
              </a:spcBef>
              <a:buNone/>
            </a:pPr>
            <a:r>
              <a:rPr lang="fi-FI" sz="2200" b="1" i="1" dirty="0">
                <a:solidFill>
                  <a:srgbClr val="000000"/>
                </a:solidFill>
                <a:latin typeface="Arial" panose="020B0604020202020204" pitchFamily="34" charset="0"/>
                <a:ea typeface="Times New Roman" panose="02020603050405020304" pitchFamily="18" charset="0"/>
              </a:rPr>
              <a:t>Kunnan </a:t>
            </a:r>
            <a:r>
              <a:rPr lang="fi-FI" sz="2200" b="1" i="1" dirty="0" smtClean="0">
                <a:solidFill>
                  <a:srgbClr val="000000"/>
                </a:solidFill>
                <a:latin typeface="Arial" panose="020B0604020202020204" pitchFamily="34" charset="0"/>
                <a:ea typeface="Times New Roman" panose="02020603050405020304" pitchFamily="18" charset="0"/>
              </a:rPr>
              <a:t>puheenvuoro </a:t>
            </a:r>
            <a:r>
              <a:rPr lang="fi-FI" sz="2200" dirty="0" smtClean="0">
                <a:latin typeface="Arial" panose="020B0604020202020204" pitchFamily="34" charset="0"/>
                <a:ea typeface="Times New Roman" panose="02020603050405020304" pitchFamily="18" charset="0"/>
              </a:rPr>
              <a:t>Anni </a:t>
            </a:r>
            <a:r>
              <a:rPr lang="fi-FI" sz="2200" dirty="0" err="1" smtClean="0">
                <a:latin typeface="Arial" panose="020B0604020202020204" pitchFamily="34" charset="0"/>
                <a:ea typeface="Times New Roman" panose="02020603050405020304" pitchFamily="18" charset="0"/>
              </a:rPr>
              <a:t>Heinälä</a:t>
            </a:r>
            <a:r>
              <a:rPr lang="fi-FI" sz="2200" dirty="0" smtClean="0">
                <a:latin typeface="Arial" panose="020B0604020202020204" pitchFamily="34" charset="0"/>
                <a:ea typeface="Times New Roman" panose="02020603050405020304" pitchFamily="18" charset="0"/>
              </a:rPr>
              <a:t>, </a:t>
            </a:r>
            <a:r>
              <a:rPr lang="fi-FI" sz="2200" dirty="0">
                <a:latin typeface="Arial" panose="020B0604020202020204" pitchFamily="34" charset="0"/>
                <a:ea typeface="Times New Roman" panose="02020603050405020304" pitchFamily="18" charset="0"/>
              </a:rPr>
              <a:t>Helsingin kaupunki</a:t>
            </a:r>
          </a:p>
          <a:p>
            <a:pPr marL="584100" lvl="1" indent="0">
              <a:spcBef>
                <a:spcPts val="1200"/>
              </a:spcBef>
              <a:buNone/>
            </a:pPr>
            <a:r>
              <a:rPr lang="fi-FI" sz="2200" b="1" i="1" dirty="0">
                <a:solidFill>
                  <a:srgbClr val="000000"/>
                </a:solidFill>
                <a:latin typeface="Arial" panose="020B0604020202020204" pitchFamily="34" charset="0"/>
                <a:ea typeface="Times New Roman" panose="02020603050405020304" pitchFamily="18" charset="0"/>
              </a:rPr>
              <a:t>SPR:n ruoka-aputoiminnan koordinaatiohankkeen </a:t>
            </a:r>
            <a:r>
              <a:rPr lang="fi-FI" sz="2200" b="1" i="1" dirty="0" smtClean="0">
                <a:solidFill>
                  <a:srgbClr val="000000"/>
                </a:solidFill>
                <a:latin typeface="Arial" panose="020B0604020202020204" pitchFamily="34" charset="0"/>
                <a:ea typeface="Times New Roman" panose="02020603050405020304" pitchFamily="18" charset="0"/>
              </a:rPr>
              <a:t>puheenvuoro </a:t>
            </a:r>
            <a:r>
              <a:rPr lang="fi-FI" sz="2200" dirty="0" smtClean="0">
                <a:latin typeface="Arial" panose="020B0604020202020204" pitchFamily="34" charset="0"/>
                <a:ea typeface="Times New Roman" panose="02020603050405020304" pitchFamily="18" charset="0"/>
              </a:rPr>
              <a:t>Niklas </a:t>
            </a:r>
            <a:r>
              <a:rPr lang="fi-FI" sz="2200" dirty="0" err="1">
                <a:latin typeface="Arial" panose="020B0604020202020204" pitchFamily="34" charset="0"/>
                <a:ea typeface="Times New Roman" panose="02020603050405020304" pitchFamily="18" charset="0"/>
              </a:rPr>
              <a:t>Vaalgamaa</a:t>
            </a:r>
            <a:r>
              <a:rPr lang="fi-FI" sz="2200" dirty="0">
                <a:latin typeface="Arial" panose="020B0604020202020204" pitchFamily="34" charset="0"/>
                <a:ea typeface="Times New Roman" panose="02020603050405020304" pitchFamily="18" charset="0"/>
              </a:rPr>
              <a:t>, SPR</a:t>
            </a:r>
          </a:p>
          <a:p>
            <a:pPr>
              <a:spcBef>
                <a:spcPts val="1200"/>
              </a:spcBef>
            </a:pPr>
            <a:endParaRPr lang="fi-FI" sz="2600" b="1" i="1" dirty="0" smtClean="0">
              <a:solidFill>
                <a:srgbClr val="000000"/>
              </a:solidFill>
              <a:latin typeface="Arial" panose="020B0604020202020204" pitchFamily="34" charset="0"/>
              <a:ea typeface="Times New Roman" panose="02020603050405020304" pitchFamily="18" charset="0"/>
            </a:endParaRPr>
          </a:p>
          <a:p>
            <a:pPr>
              <a:spcBef>
                <a:spcPts val="1200"/>
              </a:spcBef>
            </a:pPr>
            <a:r>
              <a:rPr lang="fi-FI" sz="2600" b="1" i="1" dirty="0" smtClean="0">
                <a:solidFill>
                  <a:srgbClr val="000000"/>
                </a:solidFill>
                <a:latin typeface="Arial" panose="020B0604020202020204" pitchFamily="34" charset="0"/>
                <a:ea typeface="Times New Roman" panose="02020603050405020304" pitchFamily="18" charset="0"/>
              </a:rPr>
              <a:t>Valtionavustushankkeen </a:t>
            </a:r>
            <a:r>
              <a:rPr lang="fi-FI" sz="2600" b="1" i="1" dirty="0">
                <a:solidFill>
                  <a:srgbClr val="000000"/>
                </a:solidFill>
                <a:latin typeface="Arial" panose="020B0604020202020204" pitchFamily="34" charset="0"/>
                <a:ea typeface="Times New Roman" panose="02020603050405020304" pitchFamily="18" charset="0"/>
              </a:rPr>
              <a:t>yleiset ja yksityiskohtaiset ohjeistukset</a:t>
            </a:r>
          </a:p>
          <a:p>
            <a:pPr>
              <a:lnSpc>
                <a:spcPct val="115000"/>
              </a:lnSpc>
              <a:spcBef>
                <a:spcPts val="800"/>
              </a:spcBef>
            </a:pPr>
            <a:r>
              <a:rPr lang="fi-FI" sz="2600" b="1" i="1" dirty="0">
                <a:solidFill>
                  <a:srgbClr val="000000"/>
                </a:solidFill>
                <a:latin typeface="Arial" panose="020B0604020202020204" pitchFamily="34" charset="0"/>
                <a:ea typeface="Times New Roman" panose="02020603050405020304" pitchFamily="18" charset="0"/>
              </a:rPr>
              <a:t>Ennakkokysymysten</a:t>
            </a:r>
            <a:r>
              <a:rPr lang="fi-FI" sz="2600" b="1" i="1" dirty="0" smtClean="0">
                <a:latin typeface="Arial" panose="020B0604020202020204" pitchFamily="34" charset="0"/>
                <a:ea typeface="Times New Roman" panose="02020603050405020304" pitchFamily="18" charset="0"/>
              </a:rPr>
              <a:t> </a:t>
            </a:r>
            <a:r>
              <a:rPr lang="fi-FI" sz="2600" b="1" i="1" dirty="0">
                <a:solidFill>
                  <a:srgbClr val="000000"/>
                </a:solidFill>
                <a:latin typeface="Arial" panose="020B0604020202020204" pitchFamily="34" charset="0"/>
                <a:ea typeface="Times New Roman" panose="02020603050405020304" pitchFamily="18" charset="0"/>
              </a:rPr>
              <a:t>vastaukset</a:t>
            </a:r>
          </a:p>
          <a:p>
            <a:pPr>
              <a:spcBef>
                <a:spcPts val="1200"/>
              </a:spcBef>
            </a:pPr>
            <a:endParaRPr lang="fi-FI" sz="2600" b="1" i="1" dirty="0" smtClean="0">
              <a:solidFill>
                <a:srgbClr val="000000"/>
              </a:solidFill>
              <a:latin typeface="Arial" panose="020B0604020202020204" pitchFamily="34" charset="0"/>
              <a:ea typeface="Times New Roman" panose="02020603050405020304" pitchFamily="18" charset="0"/>
            </a:endParaRPr>
          </a:p>
          <a:p>
            <a:pPr>
              <a:spcBef>
                <a:spcPts val="1200"/>
              </a:spcBef>
            </a:pPr>
            <a:r>
              <a:rPr lang="fi-FI" sz="2600" b="1" i="1" dirty="0" smtClean="0">
                <a:solidFill>
                  <a:srgbClr val="000000"/>
                </a:solidFill>
                <a:latin typeface="Arial" panose="020B0604020202020204" pitchFamily="34" charset="0"/>
                <a:ea typeface="Times New Roman" panose="02020603050405020304" pitchFamily="18" charset="0"/>
              </a:rPr>
              <a:t>Keskustelua</a:t>
            </a:r>
            <a:r>
              <a:rPr lang="fi-FI" sz="2600" b="1" i="1" dirty="0">
                <a:solidFill>
                  <a:srgbClr val="000000"/>
                </a:solidFill>
                <a:latin typeface="Arial" panose="020B0604020202020204" pitchFamily="34" charset="0"/>
                <a:ea typeface="Times New Roman" panose="02020603050405020304" pitchFamily="18" charset="0"/>
              </a:rPr>
              <a:t>, kysymyksiä ja ajatuksia</a:t>
            </a:r>
          </a:p>
          <a:p>
            <a:pPr>
              <a:lnSpc>
                <a:spcPct val="115000"/>
              </a:lnSpc>
              <a:spcBef>
                <a:spcPts val="800"/>
              </a:spcBef>
            </a:pPr>
            <a:r>
              <a:rPr lang="fi-FI" b="1" dirty="0">
                <a:latin typeface="Arial" panose="020B0604020202020204" pitchFamily="34" charset="0"/>
                <a:ea typeface="Times New Roman" panose="02020603050405020304" pitchFamily="18" charset="0"/>
              </a:rPr>
              <a:t> </a:t>
            </a:r>
            <a:endParaRPr lang="fi-FI" dirty="0">
              <a:latin typeface="Arial" panose="020B0604020202020204" pitchFamily="34" charset="0"/>
              <a:ea typeface="Times New Roman" panose="02020603050405020304" pitchFamily="18" charset="0"/>
            </a:endParaRPr>
          </a:p>
          <a:p>
            <a:endParaRPr lang="fi-FI" dirty="0"/>
          </a:p>
        </p:txBody>
      </p:sp>
    </p:spTree>
    <p:extLst>
      <p:ext uri="{BB962C8B-B14F-4D97-AF65-F5344CB8AC3E}">
        <p14:creationId xmlns:p14="http://schemas.microsoft.com/office/powerpoint/2010/main" val="33994870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STEA-avustukset järjestöille aineellisen avun jakamisen rajapinnassa</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a:t>STEA-avustuksilla voidaan tarjota aineellista apua saaville ihmisille mahdollisuus osallistua vertaisryhmiin, </a:t>
            </a:r>
            <a:r>
              <a:rPr lang="fi-FI" dirty="0" smtClean="0"/>
              <a:t>kohtaamispaikkatoimintoihin, vapaaehtoistoimintaan </a:t>
            </a:r>
            <a:r>
              <a:rPr lang="fi-FI" dirty="0"/>
              <a:t>tai muihin kansalaisjärjestön toimintoihin. </a:t>
            </a:r>
          </a:p>
          <a:p>
            <a:r>
              <a:rPr lang="fi-FI" dirty="0"/>
              <a:t>Toiminnan sisältönä voi olla esimerkiksi ruoanlaittotaitojen, ravitsemustiedon ja terveyden edistäminen, </a:t>
            </a:r>
            <a:r>
              <a:rPr lang="fi-FI" dirty="0" smtClean="0"/>
              <a:t>osallistavat yhteisöruokailut, taloudenhallinta </a:t>
            </a:r>
            <a:r>
              <a:rPr lang="fi-FI" dirty="0"/>
              <a:t>tai päihde- ja mielenterveystyö.</a:t>
            </a:r>
          </a:p>
          <a:p>
            <a:r>
              <a:rPr lang="fi-FI" dirty="0"/>
              <a:t>Aineellisen avun tarjoamisen yhteydessä on mahdollista tehdä STEA-avusteista etsivää työtä ja ohjata elämänhallintaansa tukea tarvitsevia aineellista apua saavia henkilöitä yhteiskunnan palvelujen ja järjestöjen toiminnan piiriin.</a:t>
            </a:r>
          </a:p>
          <a:p>
            <a:r>
              <a:rPr lang="fi-FI" dirty="0"/>
              <a:t>Aineellista apua tarjoavien järjestöjen STEA-avustukset voivat kohdentua myös järjestön vapaaehtoistyön tukemiseen esimerkiksi vapaaehtoisten koordinoimisella ja kouluttamisella. </a:t>
            </a:r>
          </a:p>
          <a:p>
            <a:r>
              <a:rPr lang="fi-FI" dirty="0"/>
              <a:t>Avustukset voivat kohdistua myös vapaaehtoisten osallisuutta ja toimintakykyä vahvistavan toiminnan järjestämiseen.</a:t>
            </a:r>
          </a:p>
          <a:p>
            <a:endParaRPr lang="fi-FI" dirty="0"/>
          </a:p>
        </p:txBody>
      </p:sp>
      <p:sp>
        <p:nvSpPr>
          <p:cNvPr id="4" name="Dian numeron paikkamerkki 3"/>
          <p:cNvSpPr>
            <a:spLocks noGrp="1"/>
          </p:cNvSpPr>
          <p:nvPr>
            <p:ph type="sldNum" sz="quarter" idx="12"/>
          </p:nvPr>
        </p:nvSpPr>
        <p:spPr/>
        <p:txBody>
          <a:bodyPr/>
          <a:lstStyle/>
          <a:p>
            <a:fld id="{4A5902E6-C54A-9745-A6CA-6B67B09BB7A0}" type="slidenum">
              <a:rPr lang="en-US" smtClean="0"/>
              <a:pPr/>
              <a:t>20</a:t>
            </a:fld>
            <a:endParaRPr lang="en-US" dirty="0"/>
          </a:p>
        </p:txBody>
      </p:sp>
    </p:spTree>
    <p:extLst>
      <p:ext uri="{BB962C8B-B14F-4D97-AF65-F5344CB8AC3E}">
        <p14:creationId xmlns:p14="http://schemas.microsoft.com/office/powerpoint/2010/main" val="21537806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
        <p:nvSpPr>
          <p:cNvPr id="3" name="Sisällön paikkamerkki 2"/>
          <p:cNvSpPr>
            <a:spLocks noGrp="1"/>
          </p:cNvSpPr>
          <p:nvPr>
            <p:ph idx="1"/>
          </p:nvPr>
        </p:nvSpPr>
        <p:spPr>
          <a:xfrm>
            <a:off x="838200" y="1441593"/>
            <a:ext cx="10515600" cy="4987782"/>
          </a:xfrm>
        </p:spPr>
        <p:txBody>
          <a:bodyPr vert="horz" lIns="91440" tIns="45720" rIns="91440" bIns="45720" rtlCol="0" anchor="t">
            <a:normAutofit fontScale="85000" lnSpcReduction="20000"/>
          </a:bodyPr>
          <a:lstStyle/>
          <a:p>
            <a:pPr marL="0" indent="0">
              <a:buNone/>
            </a:pPr>
            <a:r>
              <a:rPr lang="fi-FI" b="1" dirty="0"/>
              <a:t>Hakuajat</a:t>
            </a:r>
          </a:p>
          <a:p>
            <a:pPr lvl="1"/>
            <a:r>
              <a:rPr lang="fi-FI" b="1" dirty="0"/>
              <a:t>Uusien avustusten hakuaika: 17.4.-31.5.2023 </a:t>
            </a:r>
            <a:r>
              <a:rPr lang="fi-FI" b="1" dirty="0" smtClean="0"/>
              <a:t>(klo 16.15 mennessä)</a:t>
            </a:r>
            <a:endParaRPr lang="fi-FI" b="1" dirty="0"/>
          </a:p>
          <a:p>
            <a:pPr lvl="1"/>
            <a:r>
              <a:rPr lang="fi-FI" dirty="0"/>
              <a:t>Jatkoavustusten hakuaika: 21.8.- 2.10.2023 </a:t>
            </a:r>
            <a:r>
              <a:rPr lang="fi-FI" dirty="0" smtClean="0"/>
              <a:t>(klo 16.15 mennessä)</a:t>
            </a:r>
            <a:endParaRPr lang="fi-FI" dirty="0">
              <a:cs typeface="Arial"/>
            </a:endParaRPr>
          </a:p>
          <a:p>
            <a:endParaRPr lang="fi-FI" dirty="0"/>
          </a:p>
          <a:p>
            <a:pPr marL="0" indent="0">
              <a:buNone/>
            </a:pPr>
            <a:r>
              <a:rPr lang="fi-FI" dirty="0"/>
              <a:t>Avustusta haetaan </a:t>
            </a:r>
            <a:r>
              <a:rPr lang="fi-FI" b="1" dirty="0">
                <a:hlinkClick r:id="rId2"/>
              </a:rPr>
              <a:t>verkkoasioinnissa</a:t>
            </a:r>
            <a:r>
              <a:rPr lang="fi-FI" b="1" dirty="0"/>
              <a:t>: </a:t>
            </a:r>
          </a:p>
          <a:p>
            <a:r>
              <a:rPr lang="fi-FI" dirty="0"/>
              <a:t>Uusi hakija saa verkkoasioinnin käyttöönsä ilmoittamalla järjestön tiedot verkkoasiointiin (asiointi.stea.fi -&gt; Ilmoita järjestö), jonka jälkeen hakemus on täytettävissä ja lähetettävissä ilman erillistä vahvistusta. </a:t>
            </a:r>
          </a:p>
          <a:p>
            <a:r>
              <a:rPr lang="fi-FI" dirty="0"/>
              <a:t>Ilmoitukseen tulee liittää Patentti-​ ja rekisterihallituksen yhdistysrekisteriote/ säätiörekisteriote tai kaupparekisteriote sekä hakijaorganisaation säännöt/yhtiöjärjestys.</a:t>
            </a:r>
          </a:p>
          <a:p>
            <a:r>
              <a:rPr lang="fi-FI" dirty="0"/>
              <a:t>Uusilta hakijoilta pyydetään muut tarvittavat dokumentit verkkoasioinnin kautta hakuajan päätyttyä</a:t>
            </a:r>
          </a:p>
          <a:p>
            <a:r>
              <a:rPr lang="fi-FI" dirty="0"/>
              <a:t>Hakukielet ovat suomi ja ruotsi</a:t>
            </a:r>
          </a:p>
          <a:p>
            <a:r>
              <a:rPr lang="fi-FI" dirty="0"/>
              <a:t>Tarkemmat ohjeet löytyvät </a:t>
            </a:r>
            <a:r>
              <a:rPr lang="fi-FI" dirty="0">
                <a:hlinkClick r:id="rId3"/>
              </a:rPr>
              <a:t>Avustusoppaasta</a:t>
            </a:r>
            <a:r>
              <a:rPr lang="fi-FI" dirty="0"/>
              <a:t> ja STEAn verkkosivujen </a:t>
            </a:r>
            <a:r>
              <a:rPr lang="fi-FI" dirty="0">
                <a:hlinkClick r:id="rId4"/>
              </a:rPr>
              <a:t>Verkkoasiointi</a:t>
            </a:r>
            <a:r>
              <a:rPr lang="fi-FI" dirty="0"/>
              <a:t>-osiosta</a:t>
            </a:r>
          </a:p>
          <a:p>
            <a:pPr lvl="1"/>
            <a:endParaRPr lang="fi-FI" dirty="0"/>
          </a:p>
          <a:p>
            <a:pPr marL="0" indent="0">
              <a:buNone/>
            </a:pPr>
            <a:r>
              <a:rPr lang="fi-FI" dirty="0"/>
              <a:t>STEA ei käsittele hakemuksia, joita ei ole lähetetty verkkoasioinnissa määräaikaan mennessä.</a:t>
            </a:r>
          </a:p>
          <a:p>
            <a:endParaRPr lang="fi-FI" b="1" dirty="0"/>
          </a:p>
          <a:p>
            <a:pPr marL="0" indent="0">
              <a:buNone/>
            </a:pPr>
            <a:endParaRPr lang="fi-FI" dirty="0"/>
          </a:p>
          <a:p>
            <a:pPr marL="0" indent="0">
              <a:buNone/>
            </a:pPr>
            <a:endParaRPr lang="fi-FI" dirty="0"/>
          </a:p>
        </p:txBody>
      </p:sp>
      <p:sp>
        <p:nvSpPr>
          <p:cNvPr id="2" name="Otsikko 1"/>
          <p:cNvSpPr>
            <a:spLocks noGrp="1"/>
          </p:cNvSpPr>
          <p:nvPr>
            <p:ph type="title"/>
          </p:nvPr>
        </p:nvSpPr>
        <p:spPr>
          <a:xfrm>
            <a:off x="838200" y="365127"/>
            <a:ext cx="9289716" cy="1076465"/>
          </a:xfrm>
        </p:spPr>
        <p:txBody>
          <a:bodyPr>
            <a:normAutofit fontScale="90000"/>
          </a:bodyPr>
          <a:lstStyle/>
          <a:p>
            <a:r>
              <a:rPr lang="fi-FI" dirty="0"/>
              <a:t>STEA-avustusten haku </a:t>
            </a:r>
            <a:r>
              <a:rPr lang="fi-FI" dirty="0" smtClean="0"/>
              <a:t>järjestöille vuodelle </a:t>
            </a:r>
            <a:r>
              <a:rPr lang="fi-FI" dirty="0"/>
              <a:t>2024</a:t>
            </a:r>
          </a:p>
        </p:txBody>
      </p:sp>
    </p:spTree>
    <p:extLst>
      <p:ext uri="{BB962C8B-B14F-4D97-AF65-F5344CB8AC3E}">
        <p14:creationId xmlns:p14="http://schemas.microsoft.com/office/powerpoint/2010/main" val="26921218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7"/>
            <a:ext cx="9792368" cy="1325563"/>
          </a:xfrm>
        </p:spPr>
        <p:txBody>
          <a:bodyPr>
            <a:normAutofit/>
          </a:bodyPr>
          <a:lstStyle/>
          <a:p>
            <a:r>
              <a:rPr lang="fi-FI" sz="2900" dirty="0" smtClean="0"/>
              <a:t>Uudet STEA-hankeavustukset myönnetään järjestöille kerralla koko hankekaudelle vuosille 2024-2026</a:t>
            </a:r>
            <a:endParaRPr lang="fi-FI" sz="2900" dirty="0"/>
          </a:p>
        </p:txBody>
      </p:sp>
      <p:sp>
        <p:nvSpPr>
          <p:cNvPr id="3" name="Sisällön paikkamerkki 2"/>
          <p:cNvSpPr>
            <a:spLocks noGrp="1"/>
          </p:cNvSpPr>
          <p:nvPr>
            <p:ph idx="1"/>
          </p:nvPr>
        </p:nvSpPr>
        <p:spPr/>
        <p:txBody>
          <a:bodyPr>
            <a:normAutofit/>
          </a:bodyPr>
          <a:lstStyle/>
          <a:p>
            <a:pPr fontAlgn="base"/>
            <a:r>
              <a:rPr lang="fi-FI" sz="2400" b="1" dirty="0" smtClean="0"/>
              <a:t>Uudet hankeavustukset </a:t>
            </a:r>
            <a:r>
              <a:rPr lang="fi-FI" sz="2400" dirty="0"/>
              <a:t>(C-avustus) </a:t>
            </a:r>
            <a:r>
              <a:rPr lang="fi-FI" sz="2400" dirty="0" smtClean="0"/>
              <a:t>vuosille 2024-2026 haetaan kerralla koko hankekaudelle</a:t>
            </a:r>
            <a:r>
              <a:rPr lang="fi-FI" sz="2400" dirty="0"/>
              <a:t> </a:t>
            </a:r>
            <a:r>
              <a:rPr lang="fi-FI" sz="2400" dirty="0" smtClean="0"/>
              <a:t>ja uudet hankkeet </a:t>
            </a:r>
            <a:r>
              <a:rPr lang="fi-FI" sz="2400" dirty="0"/>
              <a:t>myönnetään </a:t>
            </a:r>
            <a:r>
              <a:rPr lang="fi-FI" sz="2400" dirty="0" smtClean="0"/>
              <a:t>kerralla yhdellä avustuspäätöksellä enintään kolmivuotisille hankkeille.</a:t>
            </a:r>
            <a:r>
              <a:rPr lang="fi-FI" sz="2400" dirty="0"/>
              <a:t>  </a:t>
            </a:r>
            <a:endParaRPr lang="fi-FI" sz="2400" dirty="0" smtClean="0"/>
          </a:p>
          <a:p>
            <a:r>
              <a:rPr lang="fi-FI" sz="2400" dirty="0" err="1" smtClean="0"/>
              <a:t>STEAn</a:t>
            </a:r>
            <a:r>
              <a:rPr lang="fi-FI" sz="2400" dirty="0" smtClean="0"/>
              <a:t> </a:t>
            </a:r>
            <a:r>
              <a:rPr lang="fi-FI" sz="2400" dirty="0"/>
              <a:t>valmistelema avustusehdotus julkaistaan avustukset.stea.fi-sivulla joulukuussa </a:t>
            </a:r>
            <a:r>
              <a:rPr lang="fi-FI" sz="2400" dirty="0" smtClean="0"/>
              <a:t>2023. </a:t>
            </a:r>
            <a:endParaRPr lang="fi-FI" sz="2400" dirty="0"/>
          </a:p>
          <a:p>
            <a:r>
              <a:rPr lang="fi-FI" sz="2400" dirty="0" err="1"/>
              <a:t>Sosiaali</a:t>
            </a:r>
            <a:r>
              <a:rPr lang="fi-FI" sz="2400" dirty="0"/>
              <a:t>- ja terveysministeriö päättää avustuksista tammi-helmikuussa </a:t>
            </a:r>
            <a:r>
              <a:rPr lang="fi-FI" sz="2400" dirty="0" smtClean="0"/>
              <a:t>2024.</a:t>
            </a:r>
            <a:endParaRPr lang="fi-FI" sz="2400" dirty="0"/>
          </a:p>
          <a:p>
            <a:pPr lvl="0"/>
            <a:r>
              <a:rPr lang="fi-FI" sz="2400" dirty="0" smtClean="0"/>
              <a:t>STEA suosittelee uuden hakijan hakevan ensimmäiseksi STEA-avustukseksi hankeavustusta.</a:t>
            </a:r>
          </a:p>
          <a:p>
            <a:pPr marL="0" indent="0" fontAlgn="base">
              <a:buNone/>
            </a:pPr>
            <a:endParaRPr lang="fi-FI" dirty="0"/>
          </a:p>
          <a:p>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22324771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796758"/>
            <a:ext cx="9482221" cy="1052824"/>
          </a:xfrm>
        </p:spPr>
        <p:txBody>
          <a:bodyPr>
            <a:normAutofit/>
          </a:bodyPr>
          <a:lstStyle/>
          <a:p>
            <a:r>
              <a:rPr lang="fi-FI" sz="3200" dirty="0" err="1" smtClean="0"/>
              <a:t>STEAn</a:t>
            </a:r>
            <a:r>
              <a:rPr lang="fi-FI" sz="3200" dirty="0" smtClean="0"/>
              <a:t> ohjelmahaut käynnissä vuodelle 2024</a:t>
            </a:r>
            <a:endParaRPr lang="fi-FI" sz="3200" dirty="0"/>
          </a:p>
        </p:txBody>
      </p:sp>
      <p:sp>
        <p:nvSpPr>
          <p:cNvPr id="3" name="Tekstin paikkamerkki 2"/>
          <p:cNvSpPr>
            <a:spLocks noGrp="1"/>
          </p:cNvSpPr>
          <p:nvPr>
            <p:ph type="body" sz="quarter" idx="10"/>
          </p:nvPr>
        </p:nvSpPr>
        <p:spPr>
          <a:xfrm>
            <a:off x="838200" y="1918855"/>
            <a:ext cx="8287512" cy="741218"/>
          </a:xfrm>
        </p:spPr>
        <p:txBody>
          <a:bodyPr>
            <a:normAutofit fontScale="92500"/>
          </a:bodyPr>
          <a:lstStyle/>
          <a:p>
            <a:r>
              <a:rPr lang="fi-FI" dirty="0"/>
              <a:t>Hakuaika </a:t>
            </a:r>
            <a:r>
              <a:rPr lang="fi-FI" dirty="0" err="1" smtClean="0"/>
              <a:t>huhti</a:t>
            </a:r>
            <a:r>
              <a:rPr lang="fi-FI" dirty="0" smtClean="0"/>
              <a:t>-toukokuussa 17.4.-31.5.2023 klo 16:15 mennessä</a:t>
            </a:r>
            <a:endParaRPr lang="fi-FI" dirty="0"/>
          </a:p>
        </p:txBody>
      </p:sp>
    </p:spTree>
    <p:extLst>
      <p:ext uri="{BB962C8B-B14F-4D97-AF65-F5344CB8AC3E}">
        <p14:creationId xmlns:p14="http://schemas.microsoft.com/office/powerpoint/2010/main" val="2630886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7"/>
            <a:ext cx="8954729" cy="1325563"/>
          </a:xfrm>
        </p:spPr>
        <p:txBody>
          <a:bodyPr/>
          <a:lstStyle/>
          <a:p>
            <a:r>
              <a:rPr lang="fi-FI" dirty="0" smtClean="0"/>
              <a:t>Paikka auki 2024 – avustusohjelma järjestöille</a:t>
            </a:r>
            <a:endParaRPr lang="fi-FI" dirty="0"/>
          </a:p>
        </p:txBody>
      </p:sp>
      <p:sp>
        <p:nvSpPr>
          <p:cNvPr id="3" name="Sisällön paikkamerkki 2"/>
          <p:cNvSpPr>
            <a:spLocks noGrp="1"/>
          </p:cNvSpPr>
          <p:nvPr>
            <p:ph idx="1"/>
          </p:nvPr>
        </p:nvSpPr>
        <p:spPr/>
        <p:txBody>
          <a:bodyPr>
            <a:normAutofit fontScale="92500"/>
          </a:bodyPr>
          <a:lstStyle/>
          <a:p>
            <a:r>
              <a:rPr lang="fi-FI" dirty="0" err="1"/>
              <a:t>Sosiaali</a:t>
            </a:r>
            <a:r>
              <a:rPr lang="fi-FI" dirty="0"/>
              <a:t>- ja terveysalan järjestöt voivat </a:t>
            </a:r>
            <a:r>
              <a:rPr lang="fi-FI" dirty="0" smtClean="0"/>
              <a:t>ohjelmassa hakea </a:t>
            </a:r>
            <a:r>
              <a:rPr lang="fi-FI" dirty="0"/>
              <a:t>avustusta työntekijän palkkaamiseen järjestön yleishyödyllisiin työtehtäviin.</a:t>
            </a:r>
          </a:p>
          <a:p>
            <a:r>
              <a:rPr lang="fi-FI" dirty="0" smtClean="0"/>
              <a:t>Avustusta </a:t>
            </a:r>
            <a:r>
              <a:rPr lang="fi-FI" dirty="0"/>
              <a:t>haetaan kerrallaan 12 kuukauden pituiseen työsuhteeseen. </a:t>
            </a:r>
          </a:p>
          <a:p>
            <a:r>
              <a:rPr lang="fi-FI" dirty="0"/>
              <a:t>Työsuhteeseen on mahdollista yhdistää oppisopimuskoulutus. Tällöin avustusta haetaan ja se voidaan myöntää koko oppisopimuskoulutuksen keston </a:t>
            </a:r>
            <a:r>
              <a:rPr lang="fi-FI" dirty="0" smtClean="0"/>
              <a:t>ajaksi.</a:t>
            </a:r>
          </a:p>
          <a:p>
            <a:r>
              <a:rPr lang="fi-FI" dirty="0" smtClean="0"/>
              <a:t>Ohjelmassa </a:t>
            </a:r>
            <a:r>
              <a:rPr lang="fi-FI" dirty="0"/>
              <a:t>on kaksi kohderyhmää:</a:t>
            </a:r>
          </a:p>
          <a:p>
            <a:pPr lvl="1"/>
            <a:r>
              <a:rPr lang="fi-FI" dirty="0"/>
              <a:t>työttömät tai vailla opiskelupaikkaa olevat 18–29 -vuotiaat nuoret aikuiset</a:t>
            </a:r>
          </a:p>
          <a:p>
            <a:pPr lvl="1"/>
            <a:r>
              <a:rPr lang="fi-FI" dirty="0"/>
              <a:t>osatyökykyiset (ilman </a:t>
            </a:r>
            <a:r>
              <a:rPr lang="fi-FI" dirty="0" smtClean="0"/>
              <a:t>ikärajausta)</a:t>
            </a:r>
            <a:endParaRPr lang="fi-FI" dirty="0"/>
          </a:p>
          <a:p>
            <a:r>
              <a:rPr lang="fi-FI" dirty="0" smtClean="0"/>
              <a:t>Ohjelman </a:t>
            </a:r>
            <a:r>
              <a:rPr lang="fi-FI" dirty="0"/>
              <a:t>tavoitteena on tarjota vuosittain mahdollisimman monelle vaikeasti työllistyvälle henkilöille määräaikainen työsuhde </a:t>
            </a:r>
            <a:r>
              <a:rPr lang="fi-FI" dirty="0" err="1"/>
              <a:t>sosiaali</a:t>
            </a:r>
            <a:r>
              <a:rPr lang="fi-FI" dirty="0"/>
              <a:t>- ja terveysalan järjestössä ja samalla edistää vaikeasti työllistyvien henkilöiden työelämävalmiuksia ja </a:t>
            </a:r>
            <a:r>
              <a:rPr lang="fi-FI" dirty="0" smtClean="0"/>
              <a:t>jatkotyöllistymismahdollisuuksia</a:t>
            </a:r>
          </a:p>
          <a:p>
            <a:pPr marL="0" lvl="0" indent="0">
              <a:buNone/>
            </a:pPr>
            <a:endParaRPr lang="fi-FI" dirty="0"/>
          </a:p>
          <a:p>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10385387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Työntekijän palkkaaminen ja ohjaaminen Paikka auki -ohjelmassa</a:t>
            </a:r>
            <a:endParaRPr lang="fi-FI" dirty="0"/>
          </a:p>
        </p:txBody>
      </p:sp>
      <p:sp>
        <p:nvSpPr>
          <p:cNvPr id="3" name="Sisällön paikkamerkki 2"/>
          <p:cNvSpPr>
            <a:spLocks noGrp="1"/>
          </p:cNvSpPr>
          <p:nvPr>
            <p:ph idx="1"/>
          </p:nvPr>
        </p:nvSpPr>
        <p:spPr/>
        <p:txBody>
          <a:bodyPr/>
          <a:lstStyle/>
          <a:p>
            <a:r>
              <a:rPr lang="fi-FI" dirty="0"/>
              <a:t>Työllistävä järjestö vastaa lakisääteisistä työnantajavelvoitteista sekä palkattavien henkilöiden perehdytyksestä ja ohjauksesta.</a:t>
            </a:r>
          </a:p>
          <a:p>
            <a:pPr lvl="1"/>
            <a:r>
              <a:rPr lang="fi-FI" dirty="0"/>
              <a:t>Paikka auki –työntekijä </a:t>
            </a:r>
            <a:r>
              <a:rPr lang="fi-FI" b="1" dirty="0"/>
              <a:t>ei voi olla järjestön ainoa työntekijä.</a:t>
            </a:r>
          </a:p>
          <a:p>
            <a:pPr lvl="1"/>
            <a:r>
              <a:rPr lang="fi-FI" dirty="0"/>
              <a:t>Paikka auki –avustus </a:t>
            </a:r>
            <a:r>
              <a:rPr lang="fi-FI" b="1" dirty="0"/>
              <a:t>voi olla järjestön ainoa STEA-avustus</a:t>
            </a:r>
            <a:r>
              <a:rPr lang="fi-FI" dirty="0"/>
              <a:t>.</a:t>
            </a:r>
          </a:p>
          <a:p>
            <a:r>
              <a:rPr lang="fi-FI" dirty="0"/>
              <a:t>Järjestöllä tulee olla kokemusta työnantajana toimimisesta.</a:t>
            </a:r>
          </a:p>
          <a:p>
            <a:r>
              <a:rPr lang="fi-FI" dirty="0"/>
              <a:t>Ohjaamisen tarve, laajuus ja toteuttamistapa tulee kuvata hakemuksessa. </a:t>
            </a:r>
          </a:p>
          <a:p>
            <a:r>
              <a:rPr lang="fi-FI" dirty="0" smtClean="0"/>
              <a:t>Työntekijän </a:t>
            </a:r>
            <a:r>
              <a:rPr lang="fi-FI" dirty="0"/>
              <a:t>ei tarvitse eikä kannata olla etukäteen tiedossa avustusta haettaessa, koska avustuksen hakemisen ja avustuspäätöksen välinen aika on pitkä. </a:t>
            </a:r>
          </a:p>
          <a:p>
            <a:r>
              <a:rPr lang="fi-FI" dirty="0" smtClean="0"/>
              <a:t>Tehtävänkuvaan </a:t>
            </a:r>
            <a:r>
              <a:rPr lang="fi-FI" dirty="0"/>
              <a:t>on hyvä jättää harkittua väljyyttä, jotta sitä voidaan tarkentaa palkattavan henkilön kehittymistarpeiden ja vahvuuksien mukaan.</a:t>
            </a:r>
          </a:p>
          <a:p>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399997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err="1" smtClean="0"/>
              <a:t>Näkymättömät-avustusohjelma</a:t>
            </a:r>
            <a:r>
              <a:rPr lang="sv-FI" dirty="0" smtClean="0"/>
              <a:t> </a:t>
            </a:r>
            <a:r>
              <a:rPr lang="sv-FI" dirty="0" err="1" smtClean="0"/>
              <a:t>järjestöille</a:t>
            </a:r>
            <a:endParaRPr lang="sv-FI" dirty="0"/>
          </a:p>
        </p:txBody>
      </p:sp>
      <p:sp>
        <p:nvSpPr>
          <p:cNvPr id="3" name="Sisällön paikkamerkki 2"/>
          <p:cNvSpPr>
            <a:spLocks noGrp="1"/>
          </p:cNvSpPr>
          <p:nvPr>
            <p:ph idx="1"/>
          </p:nvPr>
        </p:nvSpPr>
        <p:spPr/>
        <p:txBody>
          <a:bodyPr vert="horz" lIns="91440" tIns="45720" rIns="91440" bIns="45720" rtlCol="0" anchor="t">
            <a:normAutofit fontScale="92500" lnSpcReduction="10000"/>
          </a:bodyPr>
          <a:lstStyle/>
          <a:p>
            <a:r>
              <a:rPr lang="fi-FI" dirty="0"/>
              <a:t>Näkymättömät-avustusohjelman (2024-2027) tavoitteena on vahvistaa haavoittuvassa asemassa olevien väestöryhmien arjen osallisuutta.</a:t>
            </a:r>
          </a:p>
          <a:p>
            <a:r>
              <a:rPr lang="fi-FI" dirty="0"/>
              <a:t>Avustusohjelma keskittyy kohderyhmien sosiaalisen hyvinvoinnin edistämiseen. Tällä voidaan tarkoittaa esimerkiksi osallisuuden, kuulumisen ja kiinnittymisen vahvistumista lähiyhteisöissä ja yhteiskunnassa tai sosiaalisten suhteiden ja verkostojen vahvistumista tai vaikkapa oman merkityksellisyyden kokemuksen vahvistumista.</a:t>
            </a:r>
          </a:p>
          <a:p>
            <a:r>
              <a:rPr lang="fi-FI" dirty="0"/>
              <a:t>Lähtökohtana on tavoittaa kohderyhmiä, joiden hyvinvointi on eri tavoin uhattuna, mutta jotka jäävät usein yhteiskunnallisessa keskustelussa sivuun eikä heidän äänensä tule kuuluviin. </a:t>
            </a:r>
          </a:p>
          <a:p>
            <a:pPr lvl="1"/>
            <a:r>
              <a:rPr lang="fi-FI" dirty="0"/>
              <a:t>Esimerkiksi mielenterveys-​ ja päihdekuntoutujat, pitkäaikaisasunnottomat, eri tavoin vammaiset henkilöt tai pitkäaikaissairaat on rajattu ohjelman pääkohderyhmien ulkopuolelle. Järjestöjen rooli on jo vahva edellä esitettyjen kohderyhmien etujen ja oikeuksien valvojana, ja erilaista tukea ja toimintaa näille kohderyhmille tarjotaan jo merkittävässä määrin STEA-​avustuksilla</a:t>
            </a:r>
            <a:r>
              <a:rPr lang="fi-FI" dirty="0">
                <a:cs typeface="Arial"/>
              </a:rPr>
              <a:t>.</a:t>
            </a:r>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2423541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7"/>
            <a:ext cx="8958179" cy="1325563"/>
          </a:xfrm>
        </p:spPr>
        <p:txBody>
          <a:bodyPr/>
          <a:lstStyle/>
          <a:p>
            <a:r>
              <a:rPr lang="sv-FI" dirty="0" err="1" smtClean="0"/>
              <a:t>Näkymättömät-avustusohjelman</a:t>
            </a:r>
            <a:r>
              <a:rPr lang="sv-FI" dirty="0" smtClean="0"/>
              <a:t> </a:t>
            </a:r>
            <a:r>
              <a:rPr lang="sv-FI" dirty="0" err="1" smtClean="0"/>
              <a:t>kohderyhmät</a:t>
            </a:r>
            <a:endParaRPr lang="sv-FI" dirty="0"/>
          </a:p>
        </p:txBody>
      </p:sp>
      <p:sp>
        <p:nvSpPr>
          <p:cNvPr id="3" name="Sisällön paikkamerkki 2"/>
          <p:cNvSpPr>
            <a:spLocks noGrp="1"/>
          </p:cNvSpPr>
          <p:nvPr>
            <p:ph idx="1"/>
          </p:nvPr>
        </p:nvSpPr>
        <p:spPr>
          <a:xfrm>
            <a:off x="838200" y="1394304"/>
            <a:ext cx="10515600" cy="4351338"/>
          </a:xfrm>
        </p:spPr>
        <p:txBody>
          <a:bodyPr>
            <a:normAutofit/>
          </a:bodyPr>
          <a:lstStyle/>
          <a:p>
            <a:endParaRPr lang="fi-FI" dirty="0"/>
          </a:p>
          <a:p>
            <a:r>
              <a:rPr lang="fi-FI" dirty="0"/>
              <a:t>Ohjelmaan valittavien hankkeiden mahdollisia kohderyhmiä ovat esimerkiksi:</a:t>
            </a:r>
          </a:p>
          <a:p>
            <a:pPr marL="685800" lvl="2">
              <a:spcBef>
                <a:spcPts val="1000"/>
              </a:spcBef>
            </a:pPr>
            <a:r>
              <a:rPr lang="fi-FI" sz="2000" dirty="0"/>
              <a:t>työttömänä eläköityvät</a:t>
            </a:r>
          </a:p>
          <a:p>
            <a:pPr marL="685800" lvl="2">
              <a:spcBef>
                <a:spcPts val="1000"/>
              </a:spcBef>
            </a:pPr>
            <a:r>
              <a:rPr lang="fi-FI" sz="2000" dirty="0"/>
              <a:t>henkilöt, joiden kiinnittyminen ja osallisuus yhteiskunnan eri tasoilla on heikentynyt ja jotka ovat siksi syrjäytymisvaarassa (esim. erakoituneet, digisyrjäytyneet)</a:t>
            </a:r>
          </a:p>
          <a:p>
            <a:pPr marL="685800" lvl="2">
              <a:spcBef>
                <a:spcPts val="1000"/>
              </a:spcBef>
            </a:pPr>
            <a:r>
              <a:rPr lang="fi-FI" sz="2000" dirty="0"/>
              <a:t>yksinasuvat, jotka tuntevat eristyneisyyttä, yksinäisyyttä ja/tai ulkopuolisuutta</a:t>
            </a:r>
          </a:p>
          <a:p>
            <a:pPr marL="685800" lvl="2">
              <a:spcBef>
                <a:spcPts val="1000"/>
              </a:spcBef>
            </a:pPr>
            <a:r>
              <a:rPr lang="fi-FI" sz="2000" dirty="0"/>
              <a:t>henkilöt, joiden elämäntilanteessa on tapahtunut äkillinen muutos tai kriisitilanne (esim. läheisen kuolema, työttömyys pitkän työuran jälkeen, avioero)</a:t>
            </a:r>
          </a:p>
          <a:p>
            <a:pPr marL="685800" lvl="2">
              <a:spcBef>
                <a:spcPts val="1000"/>
              </a:spcBef>
            </a:pPr>
            <a:r>
              <a:rPr lang="fi-FI" sz="2000" dirty="0"/>
              <a:t>yksinhuoltajaperheet ja erityisen elämäntilanteen vuoksi yksin perheestä huolehtivat (esim. vankiperheet tai perheet, joissa toinen vanhempi joutuu taloudellisen tilanteen vuoksi työskentelemään kaukana toisella paikkakunnalla)​</a:t>
            </a:r>
          </a:p>
          <a:p>
            <a:endParaRPr lang="fi-FI" b="1" dirty="0"/>
          </a:p>
          <a:p>
            <a:pPr marL="0" indent="0">
              <a:buNone/>
            </a:pPr>
            <a:endParaRPr lang="fi-FI" dirty="0"/>
          </a:p>
        </p:txBody>
      </p:sp>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Tree>
    <p:extLst>
      <p:ext uri="{BB962C8B-B14F-4D97-AF65-F5344CB8AC3E}">
        <p14:creationId xmlns:p14="http://schemas.microsoft.com/office/powerpoint/2010/main" val="26562805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5902E6-C54A-9745-A6CA-6B67B09BB7A0}" type="slidenum">
              <a:rPr kumimoji="0" lang="en-US" sz="1000" b="1" i="0" u="none" strike="noStrike" kern="1200" cap="none" spc="0" normalizeH="0" baseline="0" noProof="0" smtClean="0">
                <a:ln>
                  <a:noFill/>
                </a:ln>
                <a:solidFill>
                  <a:srgbClr val="FD5705"/>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000" b="1" i="0" u="none" strike="noStrike" kern="1200" cap="none" spc="0" normalizeH="0" baseline="0" noProof="0" dirty="0">
              <a:ln>
                <a:noFill/>
              </a:ln>
              <a:solidFill>
                <a:srgbClr val="FD5705"/>
              </a:solidFill>
              <a:effectLst/>
              <a:uLnTx/>
              <a:uFillTx/>
              <a:latin typeface="Arial"/>
              <a:ea typeface="+mn-ea"/>
              <a:cs typeface="+mn-cs"/>
            </a:endParaRPr>
          </a:p>
        </p:txBody>
      </p:sp>
      <p:sp>
        <p:nvSpPr>
          <p:cNvPr id="3" name="Sisällön paikkamerkki 2"/>
          <p:cNvSpPr>
            <a:spLocks noGrp="1"/>
          </p:cNvSpPr>
          <p:nvPr>
            <p:ph idx="1"/>
          </p:nvPr>
        </p:nvSpPr>
        <p:spPr>
          <a:xfrm>
            <a:off x="692043" y="886364"/>
            <a:ext cx="10728764" cy="4995535"/>
          </a:xfrm>
        </p:spPr>
        <p:txBody>
          <a:bodyPr vert="horz" lIns="91440" tIns="45720" rIns="91440" bIns="45720" rtlCol="0" anchor="t">
            <a:noAutofit/>
          </a:bodyPr>
          <a:lstStyle/>
          <a:p>
            <a:pPr marL="0" indent="0">
              <a:buNone/>
            </a:pPr>
            <a:endParaRPr lang="fi-FI" sz="1800" b="1" dirty="0"/>
          </a:p>
          <a:p>
            <a:pPr marL="0" indent="0">
              <a:buNone/>
            </a:pPr>
            <a:r>
              <a:rPr lang="fi-FI" sz="1800" b="1" dirty="0"/>
              <a:t>Verkkosivuilta</a:t>
            </a:r>
            <a:r>
              <a:rPr lang="fi-FI" sz="1800" b="1" dirty="0">
                <a:cs typeface="Arial"/>
              </a:rPr>
              <a:t>:</a:t>
            </a:r>
            <a:endParaRPr lang="fi-FI" dirty="0"/>
          </a:p>
          <a:p>
            <a:r>
              <a:rPr lang="fi-FI" sz="1800" dirty="0"/>
              <a:t>STEAn verkkosivut: </a:t>
            </a:r>
            <a:r>
              <a:rPr lang="fi-FI" sz="1800" dirty="0">
                <a:hlinkClick r:id="rId2"/>
              </a:rPr>
              <a:t>www.stea.fi</a:t>
            </a:r>
            <a:r>
              <a:rPr lang="fi-FI" sz="1800" dirty="0"/>
              <a:t> (avustusopas, koulutusmateriaalit ja yhteystiedot)</a:t>
            </a:r>
            <a:endParaRPr lang="fi-FI" sz="1800" dirty="0">
              <a:cs typeface="Arial"/>
            </a:endParaRPr>
          </a:p>
          <a:p>
            <a:r>
              <a:rPr lang="fi-FI" sz="1800" dirty="0"/>
              <a:t>STEAn avustustietokanta kaikista haetuista ja myönnetyistä avustuksista: </a:t>
            </a:r>
            <a:r>
              <a:rPr lang="fi-FI" sz="1800" dirty="0">
                <a:hlinkClick r:id="rId3"/>
              </a:rPr>
              <a:t>www.avustukset.stea.fi</a:t>
            </a:r>
            <a:endParaRPr lang="fi-FI" sz="1800" dirty="0">
              <a:cs typeface="Arial"/>
            </a:endParaRPr>
          </a:p>
          <a:p>
            <a:r>
              <a:rPr lang="fi-FI" sz="1800" dirty="0"/>
              <a:t>STEAn verkkoasiointi: </a:t>
            </a:r>
            <a:r>
              <a:rPr lang="fi-FI" sz="1800" dirty="0">
                <a:hlinkClick r:id="rId4"/>
              </a:rPr>
              <a:t>www.asiointi.stea.fi</a:t>
            </a:r>
            <a:endParaRPr lang="fi-FI" sz="1800" dirty="0">
              <a:cs typeface="Arial"/>
            </a:endParaRPr>
          </a:p>
          <a:p>
            <a:pPr marL="0" indent="0">
              <a:buNone/>
            </a:pPr>
            <a:endParaRPr lang="fi-FI" sz="1800" dirty="0">
              <a:solidFill>
                <a:srgbClr val="4D4F4F"/>
              </a:solidFill>
              <a:cs typeface="Arial"/>
            </a:endParaRPr>
          </a:p>
          <a:p>
            <a:pPr marL="0" indent="0">
              <a:buNone/>
            </a:pPr>
            <a:r>
              <a:rPr lang="fi-FI" sz="1800" b="1" dirty="0"/>
              <a:t>Yhteystiedot:</a:t>
            </a:r>
            <a:r>
              <a:rPr lang="fi-FI" sz="1800" b="1" dirty="0">
                <a:hlinkClick r:id="rId5"/>
              </a:rPr>
              <a:t> </a:t>
            </a:r>
            <a:endParaRPr lang="fi-FI" sz="1800" b="1" dirty="0">
              <a:cs typeface="Arial"/>
            </a:endParaRPr>
          </a:p>
          <a:p>
            <a:r>
              <a:rPr lang="fi-FI" sz="1800" dirty="0"/>
              <a:t>Sähköposti: </a:t>
            </a:r>
            <a:r>
              <a:rPr lang="fi-FI" sz="1800" dirty="0">
                <a:solidFill>
                  <a:srgbClr val="FF0000"/>
                </a:solidFill>
                <a:hlinkClick r:id="rId6"/>
              </a:rPr>
              <a:t>stea@gov.fi</a:t>
            </a:r>
            <a:r>
              <a:rPr lang="fi-FI" sz="1800" dirty="0">
                <a:solidFill>
                  <a:srgbClr val="FF0000"/>
                </a:solidFill>
              </a:rPr>
              <a:t> </a:t>
            </a:r>
            <a:r>
              <a:rPr lang="fi-FI" sz="1800" dirty="0">
                <a:solidFill>
                  <a:srgbClr val="4D4E4F"/>
                </a:solidFill>
              </a:rPr>
              <a:t>(etunimi.sukunimi@gov.fi)</a:t>
            </a:r>
            <a:endParaRPr lang="fi-FI" sz="1800" dirty="0">
              <a:solidFill>
                <a:srgbClr val="4D4E4F"/>
              </a:solidFill>
              <a:cs typeface="Arial"/>
            </a:endParaRPr>
          </a:p>
          <a:p>
            <a:pPr marL="0" indent="0">
              <a:buNone/>
            </a:pPr>
            <a:endParaRPr lang="fi-FI" sz="1800" b="1" dirty="0" smtClean="0"/>
          </a:p>
          <a:p>
            <a:pPr marL="0" indent="0">
              <a:buNone/>
            </a:pPr>
            <a:r>
              <a:rPr lang="fi-FI" sz="1800" b="1" dirty="0" smtClean="0"/>
              <a:t>Tilaa </a:t>
            </a:r>
            <a:r>
              <a:rPr lang="fi-FI" sz="1800" b="1" dirty="0"/>
              <a:t>STEAn uutiskirje sähköpostiisi </a:t>
            </a:r>
            <a:r>
              <a:rPr lang="fi-FI" sz="1800" b="1" dirty="0">
                <a:hlinkClick r:id="rId2"/>
              </a:rPr>
              <a:t>STEAn verkkosivuilta</a:t>
            </a:r>
            <a:endParaRPr lang="fi-FI" dirty="0"/>
          </a:p>
        </p:txBody>
      </p:sp>
      <p:sp>
        <p:nvSpPr>
          <p:cNvPr id="2" name="Otsikko 1"/>
          <p:cNvSpPr>
            <a:spLocks noGrp="1"/>
          </p:cNvSpPr>
          <p:nvPr>
            <p:ph type="title"/>
          </p:nvPr>
        </p:nvSpPr>
        <p:spPr>
          <a:xfrm>
            <a:off x="692042" y="186877"/>
            <a:ext cx="7215198" cy="894243"/>
          </a:xfrm>
        </p:spPr>
        <p:txBody>
          <a:bodyPr/>
          <a:lstStyle/>
          <a:p>
            <a:r>
              <a:rPr lang="fi-FI" dirty="0" smtClean="0"/>
              <a:t>Lisätietoja </a:t>
            </a:r>
            <a:r>
              <a:rPr lang="fi-FI" dirty="0" err="1" smtClean="0"/>
              <a:t>STEAsta</a:t>
            </a:r>
            <a:endParaRPr lang="fi-FI" dirty="0"/>
          </a:p>
        </p:txBody>
      </p:sp>
    </p:spTree>
    <p:extLst>
      <p:ext uri="{BB962C8B-B14F-4D97-AF65-F5344CB8AC3E}">
        <p14:creationId xmlns:p14="http://schemas.microsoft.com/office/powerpoint/2010/main" val="32179779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46651"/>
            <a:ext cx="9679743" cy="1325563"/>
          </a:xfrm>
        </p:spPr>
        <p:txBody>
          <a:bodyPr/>
          <a:lstStyle/>
          <a:p>
            <a:r>
              <a:rPr lang="fi-FI" dirty="0" smtClean="0"/>
              <a:t>Anni </a:t>
            </a:r>
            <a:r>
              <a:rPr lang="fi-FI" dirty="0" err="1" smtClean="0"/>
              <a:t>Heinälä</a:t>
            </a:r>
            <a:r>
              <a:rPr lang="fi-FI" dirty="0"/>
              <a:t> </a:t>
            </a:r>
            <a:r>
              <a:rPr lang="fi-FI" dirty="0" smtClean="0"/>
              <a:t>- Helsingin kaupunki – </a:t>
            </a:r>
            <a:r>
              <a:rPr lang="fi-FI" i="1" dirty="0" smtClean="0"/>
              <a:t>Stadin safka</a:t>
            </a:r>
            <a:endParaRPr lang="fi-FI" dirty="0"/>
          </a:p>
        </p:txBody>
      </p:sp>
      <p:sp>
        <p:nvSpPr>
          <p:cNvPr id="3" name="Sisällön paikkamerkki 2"/>
          <p:cNvSpPr>
            <a:spLocks noGrp="1"/>
          </p:cNvSpPr>
          <p:nvPr>
            <p:ph idx="1"/>
          </p:nvPr>
        </p:nvSpPr>
        <p:spPr>
          <a:xfrm>
            <a:off x="546652" y="1348510"/>
            <a:ext cx="10807148" cy="5347854"/>
          </a:xfrm>
        </p:spPr>
        <p:txBody>
          <a:bodyPr>
            <a:normAutofit fontScale="70000" lnSpcReduction="20000"/>
          </a:bodyPr>
          <a:lstStyle/>
          <a:p>
            <a:r>
              <a:rPr lang="fi-FI" b="1" dirty="0" smtClean="0"/>
              <a:t>KYSEESSÄ STM:N MUISTIINPANOT ANNIN PUHEENVUOROSTA  </a:t>
            </a:r>
          </a:p>
          <a:p>
            <a:r>
              <a:rPr lang="fi-FI" b="1" dirty="0" smtClean="0"/>
              <a:t>Positiivisia näkökulmia uudesta mallista:</a:t>
            </a:r>
          </a:p>
          <a:p>
            <a:pPr marL="342900" indent="-342900">
              <a:buFont typeface="Arial" panose="020B0604020202020204" pitchFamily="34" charset="0"/>
              <a:buChar char="•"/>
            </a:pPr>
            <a:r>
              <a:rPr lang="fi-FI" dirty="0" smtClean="0"/>
              <a:t>Yhteisvalmistelu eri toimijoiden välillä kannustaa yhteistyöhön.</a:t>
            </a:r>
          </a:p>
          <a:p>
            <a:pPr marL="342900" indent="-342900">
              <a:buFont typeface="Arial" panose="020B0604020202020204" pitchFamily="34" charset="0"/>
              <a:buChar char="•"/>
            </a:pPr>
            <a:r>
              <a:rPr lang="fi-FI" dirty="0" smtClean="0"/>
              <a:t>Uudet yhteistyö mahdollisuudet</a:t>
            </a:r>
          </a:p>
          <a:p>
            <a:pPr marL="342900" indent="-342900">
              <a:buFont typeface="Arial" panose="020B0604020202020204" pitchFamily="34" charset="0"/>
              <a:buChar char="•"/>
            </a:pPr>
            <a:r>
              <a:rPr lang="fi-FI" dirty="0" smtClean="0"/>
              <a:t>On todennäköistä, että eri ruoka-apu –toimijoiden yhdenvertaisuus paranee suhteessa valtionavustusten saavutettavuuteen. </a:t>
            </a:r>
          </a:p>
          <a:p>
            <a:pPr marL="342900" indent="-342900">
              <a:buFont typeface="Arial" panose="020B0604020202020204" pitchFamily="34" charset="0"/>
              <a:buChar char="•"/>
            </a:pPr>
            <a:r>
              <a:rPr lang="fi-FI" dirty="0" smtClean="0"/>
              <a:t>Mahdollistaa alueellisen näkökulman korostumisen avustuksissa. </a:t>
            </a:r>
          </a:p>
          <a:p>
            <a:pPr marL="342900" indent="-342900">
              <a:buFont typeface="Arial" panose="020B0604020202020204" pitchFamily="34" charset="0"/>
              <a:buChar char="•"/>
            </a:pPr>
            <a:endParaRPr lang="fi-FI" dirty="0"/>
          </a:p>
          <a:p>
            <a:r>
              <a:rPr lang="fi-FI" b="1" dirty="0" smtClean="0"/>
              <a:t>Mahdollisia haasteita: </a:t>
            </a:r>
          </a:p>
          <a:p>
            <a:pPr marL="342900" indent="-342900">
              <a:buFont typeface="Arial" panose="020B0604020202020204" pitchFamily="34" charset="0"/>
              <a:buChar char="•"/>
            </a:pPr>
            <a:r>
              <a:rPr lang="fi-FI" dirty="0" smtClean="0"/>
              <a:t>Uusi tapa käyttää kuntia avustusten jakajina voi aiheuttaa haasteita kunnan sisäisessä toiminnassa, esim. aikataulut, resurssit ym. </a:t>
            </a:r>
          </a:p>
          <a:p>
            <a:pPr marL="342900" indent="-342900">
              <a:buFont typeface="Arial" panose="020B0604020202020204" pitchFamily="34" charset="0"/>
              <a:buChar char="•"/>
            </a:pPr>
            <a:r>
              <a:rPr lang="fi-FI" dirty="0" smtClean="0"/>
              <a:t>Kunnat eivät ole toiminnassaan yhtä ketteriä kuin järjestöt – erilaiset kuntia sitovat hallinnolliset velvoitteet tekevät hallinnollisesta päätöksenteosta raskaampaa. </a:t>
            </a:r>
          </a:p>
          <a:p>
            <a:pPr marL="342900" indent="-342900">
              <a:buFont typeface="Arial" panose="020B0604020202020204" pitchFamily="34" charset="0"/>
              <a:buChar char="•"/>
            </a:pPr>
            <a:r>
              <a:rPr lang="fi-FI" dirty="0" smtClean="0"/>
              <a:t>On haastavaa hakuvaiheessa eritellä summia, joita eri toimijoille kohdennetaan, kun kunnilla ei tietoa siitä, millainen avustussumma tulee olemaan ja miten se on budjetoitu. </a:t>
            </a:r>
          </a:p>
          <a:p>
            <a:pPr marL="342900" indent="-342900">
              <a:buFont typeface="Arial" panose="020B0604020202020204" pitchFamily="34" charset="0"/>
              <a:buChar char="•"/>
            </a:pPr>
            <a:r>
              <a:rPr lang="fi-FI" dirty="0" smtClean="0"/>
              <a:t>Yhteistyövelvoite hyvä lähtökohta, mutta voi haastaa tällä aikataululla erityisesti hyvinvointialueilla, joissa enemmän eri kuntia. </a:t>
            </a:r>
          </a:p>
          <a:p>
            <a:pPr marL="342900" indent="-342900">
              <a:buFont typeface="Arial" panose="020B0604020202020204" pitchFamily="34" charset="0"/>
              <a:buChar char="•"/>
            </a:pPr>
            <a:r>
              <a:rPr lang="fi-FI" dirty="0" smtClean="0"/>
              <a:t>Osa kunnista ja hyvinvointialueista on jakanut aiemmin avustuksia ruoka-apu toimijoille. Miten tulevaisuudessa nämä tulevat suhteutumaan tähän valtionavustukseen?</a:t>
            </a:r>
          </a:p>
        </p:txBody>
      </p:sp>
    </p:spTree>
    <p:extLst>
      <p:ext uri="{BB962C8B-B14F-4D97-AF65-F5344CB8AC3E}">
        <p14:creationId xmlns:p14="http://schemas.microsoft.com/office/powerpoint/2010/main" val="464399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lstStyle/>
          <a:p>
            <a:r>
              <a:rPr lang="fi-FI" i="1" dirty="0">
                <a:solidFill>
                  <a:srgbClr val="000000"/>
                </a:solidFill>
                <a:latin typeface="Arial" panose="020B0604020202020204" pitchFamily="34" charset="0"/>
                <a:ea typeface="Times New Roman" panose="02020603050405020304" pitchFamily="18" charset="0"/>
              </a:rPr>
              <a:t>Ruoka-aputoiminnan valtionapuhaku uudistuu</a:t>
            </a:r>
            <a:endParaRPr lang="fi-FI" dirty="0"/>
          </a:p>
        </p:txBody>
      </p:sp>
    </p:spTree>
    <p:extLst>
      <p:ext uri="{BB962C8B-B14F-4D97-AF65-F5344CB8AC3E}">
        <p14:creationId xmlns:p14="http://schemas.microsoft.com/office/powerpoint/2010/main" val="6321598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normAutofit fontScale="92500" lnSpcReduction="10000"/>
          </a:bodyPr>
          <a:lstStyle/>
          <a:p>
            <a:r>
              <a:rPr lang="fi-FI" i="1" dirty="0">
                <a:solidFill>
                  <a:srgbClr val="000000"/>
                </a:solidFill>
                <a:latin typeface="Arial" panose="020B0604020202020204" pitchFamily="34" charset="0"/>
                <a:ea typeface="Times New Roman" panose="02020603050405020304" pitchFamily="18" charset="0"/>
              </a:rPr>
              <a:t>Valtionavustushankkeen yleiset ja yksityiskohtaiset ohjeistukset</a:t>
            </a:r>
          </a:p>
          <a:p>
            <a:endParaRPr lang="fi-FI" dirty="0"/>
          </a:p>
        </p:txBody>
      </p:sp>
    </p:spTree>
    <p:extLst>
      <p:ext uri="{BB962C8B-B14F-4D97-AF65-F5344CB8AC3E}">
        <p14:creationId xmlns:p14="http://schemas.microsoft.com/office/powerpoint/2010/main" val="24110945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Valtionavustuksesta </a:t>
            </a:r>
            <a:endParaRPr lang="fi-FI" dirty="0"/>
          </a:p>
        </p:txBody>
      </p:sp>
      <p:sp>
        <p:nvSpPr>
          <p:cNvPr id="3" name="Sisällön paikkamerkki 2"/>
          <p:cNvSpPr>
            <a:spLocks noGrp="1"/>
          </p:cNvSpPr>
          <p:nvPr>
            <p:ph idx="1"/>
          </p:nvPr>
        </p:nvSpPr>
        <p:spPr/>
        <p:txBody>
          <a:bodyPr>
            <a:normAutofit/>
          </a:bodyPr>
          <a:lstStyle/>
          <a:p>
            <a:pPr marL="342900" indent="-342900">
              <a:buFont typeface="Arial" panose="020B0604020202020204" pitchFamily="34" charset="0"/>
              <a:buChar char="•"/>
            </a:pPr>
            <a:r>
              <a:rPr lang="fi-FI" dirty="0" smtClean="0"/>
              <a:t>Jaettavissa noin 1,8 milj. euroa </a:t>
            </a:r>
          </a:p>
          <a:p>
            <a:pPr marL="342900" indent="-342900">
              <a:buFont typeface="Arial" panose="020B0604020202020204" pitchFamily="34" charset="0"/>
              <a:buChar char="•"/>
            </a:pPr>
            <a:r>
              <a:rPr lang="fi-FI" dirty="0" smtClean="0"/>
              <a:t>Kertaluontoinen erityisavustus </a:t>
            </a:r>
          </a:p>
          <a:p>
            <a:pPr marL="342900" indent="-342900">
              <a:buFont typeface="Arial" panose="020B0604020202020204" pitchFamily="34" charset="0"/>
              <a:buChar char="•"/>
            </a:pPr>
            <a:r>
              <a:rPr lang="fi-FI" dirty="0" smtClean="0"/>
              <a:t>Valtionavustuksella </a:t>
            </a:r>
            <a:r>
              <a:rPr lang="fi-FI" dirty="0"/>
              <a:t>voidaan kattaa 100 % hyväksyttävistä kustannuksista. </a:t>
            </a:r>
            <a:r>
              <a:rPr lang="fi-FI" dirty="0" smtClean="0"/>
              <a:t>Ei </a:t>
            </a:r>
            <a:r>
              <a:rPr lang="fi-FI" dirty="0"/>
              <a:t>edellytetä ns. omarahoitusosuutta / </a:t>
            </a:r>
            <a:r>
              <a:rPr lang="fi-FI" dirty="0" smtClean="0"/>
              <a:t>omavastuuta</a:t>
            </a:r>
          </a:p>
          <a:p>
            <a:pPr marL="342900" indent="-342900">
              <a:buFont typeface="Arial" panose="020B0604020202020204" pitchFamily="34" charset="0"/>
              <a:buChar char="•"/>
            </a:pPr>
            <a:r>
              <a:rPr lang="fi-FI" dirty="0" smtClean="0"/>
              <a:t>Avustukset ovat harkinnanvaraisia</a:t>
            </a:r>
          </a:p>
          <a:p>
            <a:pPr marL="342900" indent="-342900">
              <a:buFont typeface="Arial" panose="020B0604020202020204" pitchFamily="34" charset="0"/>
              <a:buChar char="•"/>
            </a:pPr>
            <a:r>
              <a:rPr lang="fi-FI" dirty="0"/>
              <a:t>Avustukseen sovelletaan valtionavustuslakia (688/2001</a:t>
            </a:r>
            <a:r>
              <a:rPr lang="fi-FI" dirty="0" smtClean="0"/>
              <a:t>)</a:t>
            </a:r>
          </a:p>
          <a:p>
            <a:pPr marL="342900" indent="-342900">
              <a:buFont typeface="Arial" panose="020B0604020202020204" pitchFamily="34" charset="0"/>
              <a:buChar char="•"/>
            </a:pPr>
            <a:r>
              <a:rPr lang="fi-FI" dirty="0"/>
              <a:t>H</a:t>
            </a:r>
            <a:r>
              <a:rPr lang="fi-FI" dirty="0" smtClean="0"/>
              <a:t>akuaika </a:t>
            </a:r>
            <a:r>
              <a:rPr lang="fi-FI" dirty="0"/>
              <a:t>on </a:t>
            </a:r>
            <a:r>
              <a:rPr lang="fi-FI" dirty="0" smtClean="0"/>
              <a:t>24.4. </a:t>
            </a:r>
            <a:r>
              <a:rPr lang="fi-FI" dirty="0"/>
              <a:t>– </a:t>
            </a:r>
            <a:r>
              <a:rPr lang="fi-FI" dirty="0" smtClean="0"/>
              <a:t>31.7.2023 </a:t>
            </a:r>
            <a:r>
              <a:rPr lang="fi-FI" dirty="0"/>
              <a:t>klo 16.15</a:t>
            </a:r>
          </a:p>
          <a:p>
            <a:pPr marL="342900" indent="-342900">
              <a:buFont typeface="Arial" panose="020B0604020202020204" pitchFamily="34" charset="0"/>
              <a:buChar char="•"/>
            </a:pPr>
            <a:endParaRPr lang="fi-FI" dirty="0" smtClean="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endParaRPr lang="fi-FI" dirty="0" smtClean="0"/>
          </a:p>
        </p:txBody>
      </p:sp>
    </p:spTree>
    <p:extLst>
      <p:ext uri="{BB962C8B-B14F-4D97-AF65-F5344CB8AC3E}">
        <p14:creationId xmlns:p14="http://schemas.microsoft.com/office/powerpoint/2010/main" val="20459041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Hankkeelta </a:t>
            </a:r>
            <a:r>
              <a:rPr lang="fi-FI" dirty="0" smtClean="0"/>
              <a:t>edellytetään</a:t>
            </a:r>
            <a:r>
              <a:rPr lang="fi-FI" dirty="0"/>
              <a:t/>
            </a:r>
            <a:br>
              <a:rPr lang="fi-FI" dirty="0"/>
            </a:br>
            <a:endParaRPr lang="fi-FI" dirty="0"/>
          </a:p>
        </p:txBody>
      </p:sp>
      <p:sp>
        <p:nvSpPr>
          <p:cNvPr id="3" name="Sisällön paikkamerkki 2"/>
          <p:cNvSpPr>
            <a:spLocks noGrp="1"/>
          </p:cNvSpPr>
          <p:nvPr>
            <p:ph idx="1"/>
          </p:nvPr>
        </p:nvSpPr>
        <p:spPr/>
        <p:txBody>
          <a:bodyPr>
            <a:normAutofit fontScale="92500" lnSpcReduction="10000"/>
          </a:bodyPr>
          <a:lstStyle/>
          <a:p>
            <a:pPr marL="342900" lvl="0" indent="-342900">
              <a:buFont typeface="Arial" panose="020B0604020202020204" pitchFamily="34" charset="0"/>
              <a:buChar char="•"/>
            </a:pPr>
            <a:r>
              <a:rPr lang="fi-FI" b="1" dirty="0" smtClean="0"/>
              <a:t>yhteistyötä </a:t>
            </a:r>
            <a:r>
              <a:rPr lang="fi-FI" dirty="0"/>
              <a:t>laajasti alueensa kuntien ja kuntayhtymien, seurakuntien, järjestöjen ja yritysten kanssa ruokahävikin vähentämiseksi ja osallisuutta ja hyvinvointia edistävän toiminnan vahvistamiseksi.  </a:t>
            </a:r>
          </a:p>
          <a:p>
            <a:pPr marL="342900" lvl="0" indent="-342900">
              <a:buFont typeface="Arial" panose="020B0604020202020204" pitchFamily="34" charset="0"/>
              <a:buChar char="•"/>
            </a:pPr>
            <a:r>
              <a:rPr lang="fi-FI" dirty="0"/>
              <a:t>yhteistyötä hyvinvointialueen kanssa </a:t>
            </a:r>
            <a:r>
              <a:rPr lang="fi-FI" dirty="0" err="1"/>
              <a:t>sosiaali</a:t>
            </a:r>
            <a:r>
              <a:rPr lang="fi-FI" dirty="0"/>
              <a:t>- ja terveydenhuollon apua tarvitsevien palveluihin ohjautumisen varmistamiseksi.</a:t>
            </a:r>
          </a:p>
          <a:p>
            <a:pPr marL="342900" lvl="0" indent="-342900">
              <a:buFont typeface="Arial" panose="020B0604020202020204" pitchFamily="34" charset="0"/>
              <a:buChar char="•"/>
            </a:pPr>
            <a:r>
              <a:rPr lang="fi-FI" dirty="0"/>
              <a:t>yhteistyötä valtakunnallisten ruoka-aputoimijoiden ja kehittämishankkeiden (kuten Kirkkopalvelut ja SPR) kanssa ruoka-aputoiminnan yleisen kehittämisen ja koordinoinnin vahvistamiseksi</a:t>
            </a:r>
          </a:p>
          <a:p>
            <a:pPr marL="342900" lvl="0" indent="-342900">
              <a:buFont typeface="Arial" panose="020B0604020202020204" pitchFamily="34" charset="0"/>
              <a:buChar char="•"/>
            </a:pPr>
            <a:r>
              <a:rPr lang="fi-FI" dirty="0"/>
              <a:t>avustusta saavan osatoimijan (ruoka-aputoimintaa harjoittavan avustuksen saajan) </a:t>
            </a:r>
            <a:r>
              <a:rPr lang="fi-FI" b="1" dirty="0"/>
              <a:t>riittävää asiantuntijuutta </a:t>
            </a:r>
            <a:r>
              <a:rPr lang="fi-FI" dirty="0"/>
              <a:t>ruoka-aputoiminnan sisällöistä sekä lain mukaisista vaatimuksista elintarvikkeiden käsittelemiseksi, säilyttämiseksi ja kuljettamiseksi. </a:t>
            </a:r>
          </a:p>
          <a:p>
            <a:pPr marL="342900" lvl="0" indent="-342900">
              <a:buFont typeface="Arial" panose="020B0604020202020204" pitchFamily="34" charset="0"/>
              <a:buChar char="•"/>
            </a:pPr>
            <a:r>
              <a:rPr lang="fi-FI" dirty="0"/>
              <a:t>hankesuunnitelmassa on kuvattu riittävällä selkeydellä ja tarkkuudella suunniteltu toiminta siten, että sen toteuttamiskelpoisuutta voidaan arvioida.</a:t>
            </a:r>
          </a:p>
          <a:p>
            <a:endParaRPr lang="fi-FI" dirty="0"/>
          </a:p>
        </p:txBody>
      </p:sp>
    </p:spTree>
    <p:extLst>
      <p:ext uri="{BB962C8B-B14F-4D97-AF65-F5344CB8AC3E}">
        <p14:creationId xmlns:p14="http://schemas.microsoft.com/office/powerpoint/2010/main" val="1134445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4"/>
            <a:ext cx="9679743" cy="891021"/>
          </a:xfrm>
        </p:spPr>
        <p:txBody>
          <a:bodyPr/>
          <a:lstStyle/>
          <a:p>
            <a:r>
              <a:rPr lang="fi-FI" dirty="0" smtClean="0"/>
              <a:t>Hyväksyttävät kustannukset</a:t>
            </a:r>
            <a:endParaRPr lang="fi-FI" dirty="0"/>
          </a:p>
        </p:txBody>
      </p:sp>
      <p:sp>
        <p:nvSpPr>
          <p:cNvPr id="3" name="Sisällön paikkamerkki 2"/>
          <p:cNvSpPr>
            <a:spLocks noGrp="1"/>
          </p:cNvSpPr>
          <p:nvPr>
            <p:ph idx="1"/>
          </p:nvPr>
        </p:nvSpPr>
        <p:spPr>
          <a:xfrm>
            <a:off x="546652" y="1256144"/>
            <a:ext cx="10807148" cy="5255491"/>
          </a:xfrm>
        </p:spPr>
        <p:txBody>
          <a:bodyPr>
            <a:normAutofit fontScale="85000" lnSpcReduction="20000"/>
          </a:bodyPr>
          <a:lstStyle/>
          <a:p>
            <a:r>
              <a:rPr lang="fi-FI" dirty="0"/>
              <a:t>Hankkeen hyväksyttäviksi kustannuksiksi luetaan ruoka-aputoiminnan järjestämisestä aiheutuvat </a:t>
            </a:r>
            <a:r>
              <a:rPr lang="fi-FI" u="sng" dirty="0"/>
              <a:t>välttämättömät ja kohtuulliset</a:t>
            </a:r>
            <a:r>
              <a:rPr lang="fi-FI" dirty="0"/>
              <a:t> kulut, kuten:</a:t>
            </a:r>
          </a:p>
          <a:p>
            <a:pPr marL="342900" lvl="0" indent="-342900">
              <a:buFont typeface="Arial" panose="020B0604020202020204" pitchFamily="34" charset="0"/>
              <a:buChar char="•"/>
            </a:pPr>
            <a:r>
              <a:rPr lang="fi-FI" dirty="0"/>
              <a:t>Vuokrat, sähkö- ja polttoainekustannukset, jotka liittyvät kuljetukseen, varastointiin ja jakeluun;</a:t>
            </a:r>
          </a:p>
          <a:p>
            <a:pPr marL="342900" lvl="0" indent="-342900">
              <a:buFont typeface="Arial" panose="020B0604020202020204" pitchFamily="34" charset="0"/>
              <a:buChar char="•"/>
            </a:pPr>
            <a:r>
              <a:rPr lang="fi-FI" dirty="0"/>
              <a:t>Ruoan valmistuskustannukset;</a:t>
            </a:r>
          </a:p>
          <a:p>
            <a:pPr marL="342900" lvl="0" indent="-342900">
              <a:buFont typeface="Arial" panose="020B0604020202020204" pitchFamily="34" charset="0"/>
              <a:buChar char="•"/>
            </a:pPr>
            <a:r>
              <a:rPr lang="fi-FI" dirty="0"/>
              <a:t>Materiaalien, tarvikkeiden ja vastaavien tuotteiden hankintakustannukset, jotka aiheutuvat suoraan hankkeesta;</a:t>
            </a:r>
          </a:p>
          <a:p>
            <a:pPr marL="342900" lvl="0" indent="-342900">
              <a:buFont typeface="Arial" panose="020B0604020202020204" pitchFamily="34" charset="0"/>
              <a:buChar char="•"/>
            </a:pPr>
            <a:r>
              <a:rPr lang="fi-FI" dirty="0"/>
              <a:t>Kylmäkuljetuskalusteiden ja jakeluautojen käyttökustannukset; </a:t>
            </a:r>
          </a:p>
          <a:p>
            <a:pPr marL="342900" lvl="0" indent="-342900">
              <a:buFont typeface="Arial" panose="020B0604020202020204" pitchFamily="34" charset="0"/>
              <a:buChar char="•"/>
            </a:pPr>
            <a:r>
              <a:rPr lang="fi-FI" u="sng" dirty="0"/>
              <a:t>Hankehallinnoijan</a:t>
            </a:r>
            <a:r>
              <a:rPr lang="fi-FI" dirty="0"/>
              <a:t> osalta erikseen perustellut hankkeen hallinnolliset henkilöstökulut (esim. koordinoijan palkkakuluja tai verottomat matkakustannusten korvaukset esim. kilometrikorvaukset) </a:t>
            </a:r>
          </a:p>
          <a:p>
            <a:pPr marL="342900" lvl="0" indent="-342900">
              <a:buFont typeface="Arial" panose="020B0604020202020204" pitchFamily="34" charset="0"/>
              <a:buChar char="•"/>
            </a:pPr>
            <a:r>
              <a:rPr lang="fi-FI" dirty="0"/>
              <a:t>Muut hankkeen välttämättömät toimintakustannukset</a:t>
            </a:r>
          </a:p>
          <a:p>
            <a:r>
              <a:rPr lang="fi-FI" dirty="0"/>
              <a:t> </a:t>
            </a:r>
          </a:p>
          <a:p>
            <a:r>
              <a:rPr lang="fi-FI" dirty="0"/>
              <a:t>Avustusta ei saa käyttää/ ei ole tarkoitettu</a:t>
            </a:r>
          </a:p>
          <a:p>
            <a:pPr marL="342900" lvl="0" indent="-342900">
              <a:buFont typeface="Arial" panose="020B0604020202020204" pitchFamily="34" charset="0"/>
              <a:buChar char="•"/>
            </a:pPr>
            <a:r>
              <a:rPr lang="fi-FI" dirty="0"/>
              <a:t>ruuan ostamiseen, </a:t>
            </a:r>
          </a:p>
          <a:p>
            <a:pPr marL="342900" lvl="0" indent="-342900">
              <a:buFont typeface="Arial" panose="020B0604020202020204" pitchFamily="34" charset="0"/>
              <a:buChar char="•"/>
            </a:pPr>
            <a:r>
              <a:rPr lang="fi-FI" dirty="0" smtClean="0"/>
              <a:t>uskonnolliseen </a:t>
            </a:r>
            <a:r>
              <a:rPr lang="fi-FI" dirty="0"/>
              <a:t>ja poliittiseen toimintaan, </a:t>
            </a:r>
          </a:p>
          <a:p>
            <a:pPr marL="342900" lvl="0" indent="-342900">
              <a:buFont typeface="Arial" panose="020B0604020202020204" pitchFamily="34" charset="0"/>
              <a:buChar char="•"/>
            </a:pPr>
            <a:r>
              <a:rPr lang="fi-FI" dirty="0"/>
              <a:t>muiden kuin hankehallinnoijan palkkakustannuksiin</a:t>
            </a:r>
          </a:p>
          <a:p>
            <a:pPr marL="342900" lvl="0" indent="-342900">
              <a:buFont typeface="Arial" panose="020B0604020202020204" pitchFamily="34" charset="0"/>
              <a:buChar char="•"/>
            </a:pPr>
            <a:r>
              <a:rPr lang="fi-FI" dirty="0"/>
              <a:t>koulutus- tai kehittämistoimintaan</a:t>
            </a:r>
          </a:p>
          <a:p>
            <a:endParaRPr lang="fi-FI" dirty="0"/>
          </a:p>
        </p:txBody>
      </p:sp>
    </p:spTree>
    <p:extLst>
      <p:ext uri="{BB962C8B-B14F-4D97-AF65-F5344CB8AC3E}">
        <p14:creationId xmlns:p14="http://schemas.microsoft.com/office/powerpoint/2010/main" val="42199730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Hakemuksen tulee sisältää: </a:t>
            </a:r>
          </a:p>
        </p:txBody>
      </p:sp>
      <p:sp>
        <p:nvSpPr>
          <p:cNvPr id="3" name="Sisällön paikkamerkki 2"/>
          <p:cNvSpPr>
            <a:spLocks noGrp="1"/>
          </p:cNvSpPr>
          <p:nvPr>
            <p:ph idx="1"/>
          </p:nvPr>
        </p:nvSpPr>
        <p:spPr>
          <a:xfrm>
            <a:off x="546652" y="1825624"/>
            <a:ext cx="10807148" cy="4870739"/>
          </a:xfrm>
        </p:spPr>
        <p:txBody>
          <a:bodyPr>
            <a:normAutofit fontScale="85000" lnSpcReduction="20000"/>
          </a:bodyPr>
          <a:lstStyle/>
          <a:p>
            <a:pPr marL="342900" lvl="0" indent="-342900">
              <a:buFont typeface="Arial" panose="020B0604020202020204" pitchFamily="34" charset="0"/>
              <a:buChar char="•"/>
            </a:pPr>
            <a:r>
              <a:rPr lang="fi-FI" dirty="0" smtClean="0"/>
              <a:t>täytetty </a:t>
            </a:r>
            <a:r>
              <a:rPr lang="fi-FI" dirty="0"/>
              <a:t>hakulomake (</a:t>
            </a:r>
            <a:r>
              <a:rPr lang="fi-FI" u="sng" dirty="0">
                <a:hlinkClick r:id="rId2"/>
              </a:rPr>
              <a:t>Valtionavustuksiin liittyvät lomakkeet - </a:t>
            </a:r>
            <a:r>
              <a:rPr lang="fi-FI" u="sng" dirty="0" err="1">
                <a:hlinkClick r:id="rId2"/>
              </a:rPr>
              <a:t>Sosiaali</a:t>
            </a:r>
            <a:r>
              <a:rPr lang="fi-FI" u="sng" dirty="0">
                <a:hlinkClick r:id="rId2"/>
              </a:rPr>
              <a:t>- ja terveysministeriö (stm.fi)</a:t>
            </a:r>
            <a:endParaRPr lang="fi-FI" dirty="0"/>
          </a:p>
          <a:p>
            <a:pPr marL="342900" lvl="0" indent="-342900">
              <a:buFont typeface="Arial" panose="020B0604020202020204" pitchFamily="34" charset="0"/>
              <a:buChar char="•"/>
            </a:pPr>
            <a:r>
              <a:rPr lang="fi-FI" dirty="0"/>
              <a:t>liitteenä erittely hankkeessa avustuksen käyttäjäksi ehdotetuista toimijoista sisältäen avustusta hakevien yhdistysrekisterin rekisterinumerot sekä varmistus ruoka-apu.fi -palvelun käytöstä</a:t>
            </a:r>
          </a:p>
          <a:p>
            <a:pPr marL="342900" lvl="0" indent="-342900">
              <a:buFont typeface="Arial" panose="020B0604020202020204" pitchFamily="34" charset="0"/>
              <a:buChar char="•"/>
            </a:pPr>
            <a:r>
              <a:rPr lang="fi-FI" dirty="0"/>
              <a:t>aiesopimus hyvinvointialueen kanssa tehtävästä yhteistyöstä ja sen toteuttamistavasta (esim. hyvinvointialueen etsivän työn tai yhteisösosiaalityön kautta)</a:t>
            </a:r>
          </a:p>
          <a:p>
            <a:pPr marL="342900" lvl="0" indent="-342900">
              <a:buFont typeface="Arial" panose="020B0604020202020204" pitchFamily="34" charset="0"/>
              <a:buChar char="•"/>
            </a:pPr>
            <a:r>
              <a:rPr lang="fi-FI" dirty="0"/>
              <a:t>hankkeen talousarvio (</a:t>
            </a:r>
            <a:r>
              <a:rPr lang="fi-FI" u="sng" dirty="0">
                <a:hlinkClick r:id="rId2"/>
              </a:rPr>
              <a:t>Valtionavustuksiin liittyvät lomakkeet - </a:t>
            </a:r>
            <a:r>
              <a:rPr lang="fi-FI" u="sng" dirty="0" err="1">
                <a:hlinkClick r:id="rId2"/>
              </a:rPr>
              <a:t>Sosiaali</a:t>
            </a:r>
            <a:r>
              <a:rPr lang="fi-FI" u="sng" dirty="0">
                <a:hlinkClick r:id="rId2"/>
              </a:rPr>
              <a:t>- ja terveysministeriö (stm.fi)</a:t>
            </a:r>
            <a:r>
              <a:rPr lang="fi-FI" dirty="0"/>
              <a:t> )</a:t>
            </a:r>
          </a:p>
          <a:p>
            <a:pPr marL="342900" lvl="0" indent="-342900">
              <a:buFont typeface="Arial" panose="020B0604020202020204" pitchFamily="34" charset="0"/>
              <a:buChar char="•"/>
            </a:pPr>
            <a:r>
              <a:rPr lang="fi-FI" dirty="0"/>
              <a:t>vapaamuotoinen hankesuunnitelma (enintään 10 sivua), joka sisältää seuraavat asiat: </a:t>
            </a:r>
          </a:p>
          <a:p>
            <a:pPr marL="1143000" lvl="1" indent="-342900"/>
            <a:r>
              <a:rPr lang="fi-FI" dirty="0"/>
              <a:t>suunnitelma avustuksen käytöstä ja tavoitellut aikaansaannokset </a:t>
            </a:r>
          </a:p>
          <a:p>
            <a:pPr marL="1143000" lvl="1" indent="-342900"/>
            <a:r>
              <a:rPr lang="fi-FI" dirty="0"/>
              <a:t>kuvaus alueen hyvinvointialueen kanssa tehtävästä yhteistyöstä </a:t>
            </a:r>
            <a:r>
              <a:rPr lang="fi-FI" dirty="0" err="1"/>
              <a:t>sosiaali</a:t>
            </a:r>
            <a:r>
              <a:rPr lang="fi-FI" dirty="0"/>
              <a:t>- ja terveydenhuollon apua tarvitsevien ohjaamiseksi palvelujen piiriin </a:t>
            </a:r>
          </a:p>
          <a:p>
            <a:pPr marL="1143000" lvl="1" indent="-342900"/>
            <a:r>
              <a:rPr lang="fi-FI" dirty="0"/>
              <a:t>selvitys yhteistyöstä hankekonsortioon kuuluvien kuntien ja kuntayhtymien ja muiden toimijoiden kesken</a:t>
            </a:r>
          </a:p>
          <a:p>
            <a:pPr marL="1143000" lvl="1" indent="-342900"/>
            <a:r>
              <a:rPr lang="fi-FI" dirty="0"/>
              <a:t>yhteistyö valtakunnallisten ruoka-avun kehittämishankkeiden (SPR ja Kirkkohallitus) kanssa</a:t>
            </a:r>
          </a:p>
          <a:p>
            <a:pPr marL="1143000" lvl="1" indent="-342900"/>
            <a:r>
              <a:rPr lang="fi-FI" dirty="0"/>
              <a:t>luettelo kunnista, joiden alueella avustuksen saajat järjestävät toimintaa </a:t>
            </a:r>
          </a:p>
          <a:p>
            <a:pPr marL="1143000" lvl="1" indent="-342900"/>
            <a:r>
              <a:rPr lang="fi-FI" dirty="0"/>
              <a:t>selvitys toiminnan suunnitellusta seurannasta ja valvonnasta </a:t>
            </a:r>
          </a:p>
          <a:p>
            <a:endParaRPr lang="fi-FI" dirty="0"/>
          </a:p>
        </p:txBody>
      </p:sp>
    </p:spTree>
    <p:extLst>
      <p:ext uri="{BB962C8B-B14F-4D97-AF65-F5344CB8AC3E}">
        <p14:creationId xmlns:p14="http://schemas.microsoft.com/office/powerpoint/2010/main" val="745158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Valtionavustuksen hakeminen – huomioita  </a:t>
            </a:r>
            <a:endParaRPr lang="fi-FI" dirty="0"/>
          </a:p>
        </p:txBody>
      </p:sp>
      <p:sp>
        <p:nvSpPr>
          <p:cNvPr id="3" name="Sisällön paikkamerkki 2"/>
          <p:cNvSpPr>
            <a:spLocks noGrp="1"/>
          </p:cNvSpPr>
          <p:nvPr>
            <p:ph idx="1"/>
          </p:nvPr>
        </p:nvSpPr>
        <p:spPr/>
        <p:txBody>
          <a:bodyPr>
            <a:normAutofit/>
          </a:bodyPr>
          <a:lstStyle/>
          <a:p>
            <a:pPr marL="342900" indent="-342900">
              <a:buFont typeface="Arial" panose="020B0604020202020204" pitchFamily="34" charset="0"/>
              <a:buChar char="•"/>
            </a:pPr>
            <a:r>
              <a:rPr lang="fi-FI" dirty="0" smtClean="0"/>
              <a:t>Aloita asiakirjojen valmistelu hyvissä ajoin.</a:t>
            </a:r>
          </a:p>
          <a:p>
            <a:pPr marL="1143000" lvl="1" indent="-342900"/>
            <a:r>
              <a:rPr lang="fi-FI" dirty="0" smtClean="0"/>
              <a:t>Lue hakuilmoitus ja lomakkeiden täyttöohjeet huolellisesti ja toimi niiden mukaan. </a:t>
            </a:r>
          </a:p>
          <a:p>
            <a:pPr marL="1143000" lvl="1" indent="-342900"/>
            <a:r>
              <a:rPr lang="fi-FI" dirty="0" smtClean="0"/>
              <a:t>Huolehdi, että hakemus saapuu perille määräaikaan mennessä. </a:t>
            </a:r>
          </a:p>
          <a:p>
            <a:pPr marL="342900" indent="-342900">
              <a:buFont typeface="Arial" panose="020B0604020202020204" pitchFamily="34" charset="0"/>
              <a:buChar char="•"/>
            </a:pPr>
            <a:r>
              <a:rPr lang="fi-FI" dirty="0" smtClean="0"/>
              <a:t>Päätökset pyritään tekemään kevään aikana. Päätöksestä ilmoitetaan kirjallisesti. </a:t>
            </a:r>
          </a:p>
          <a:p>
            <a:pPr marL="342900" indent="-342900">
              <a:buFont typeface="Arial" panose="020B0604020202020204" pitchFamily="34" charset="0"/>
              <a:buChar char="•"/>
            </a:pPr>
            <a:r>
              <a:rPr lang="fi-FI" dirty="0" smtClean="0"/>
              <a:t>Valtionavustuspäätös keskeinen asiakirja – lue huolellisesti, jaa organisaatiossa eteenpäin (mm. talousihmiset) ja kysy jos epäselvää. </a:t>
            </a:r>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endParaRPr lang="fi-FI" dirty="0" smtClean="0"/>
          </a:p>
        </p:txBody>
      </p:sp>
    </p:spTree>
    <p:extLst>
      <p:ext uri="{BB962C8B-B14F-4D97-AF65-F5344CB8AC3E}">
        <p14:creationId xmlns:p14="http://schemas.microsoft.com/office/powerpoint/2010/main" val="26424127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lstStyle/>
          <a:p>
            <a:r>
              <a:rPr lang="fi-FI" i="1" dirty="0">
                <a:solidFill>
                  <a:srgbClr val="000000"/>
                </a:solidFill>
                <a:latin typeface="Arial" panose="020B0604020202020204" pitchFamily="34" charset="0"/>
                <a:ea typeface="Times New Roman" panose="02020603050405020304" pitchFamily="18" charset="0"/>
              </a:rPr>
              <a:t>Ennakkokysymysten</a:t>
            </a:r>
            <a:r>
              <a:rPr lang="fi-FI" i="1" dirty="0">
                <a:latin typeface="Arial" panose="020B0604020202020204" pitchFamily="34" charset="0"/>
                <a:ea typeface="Times New Roman" panose="02020603050405020304" pitchFamily="18" charset="0"/>
              </a:rPr>
              <a:t> </a:t>
            </a:r>
            <a:r>
              <a:rPr lang="fi-FI" i="1" dirty="0">
                <a:solidFill>
                  <a:srgbClr val="000000"/>
                </a:solidFill>
                <a:latin typeface="Arial" panose="020B0604020202020204" pitchFamily="34" charset="0"/>
                <a:ea typeface="Times New Roman" panose="02020603050405020304" pitchFamily="18" charset="0"/>
              </a:rPr>
              <a:t>vastaukset</a:t>
            </a:r>
          </a:p>
          <a:p>
            <a:endParaRPr lang="fi-FI" dirty="0"/>
          </a:p>
        </p:txBody>
      </p:sp>
    </p:spTree>
    <p:extLst>
      <p:ext uri="{BB962C8B-B14F-4D97-AF65-F5344CB8AC3E}">
        <p14:creationId xmlns:p14="http://schemas.microsoft.com/office/powerpoint/2010/main" val="23291174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43453" y="314036"/>
            <a:ext cx="10841783" cy="6437746"/>
          </a:xfrm>
        </p:spPr>
        <p:txBody>
          <a:bodyPr>
            <a:noAutofit/>
          </a:bodyPr>
          <a:lstStyle/>
          <a:p>
            <a:r>
              <a:rPr lang="fi-FI" b="1" dirty="0" smtClean="0"/>
              <a:t>Mistä juuri tässä haussa on kyse?</a:t>
            </a:r>
            <a:r>
              <a:rPr lang="fi-FI" b="1" dirty="0"/>
              <a:t> </a:t>
            </a:r>
            <a:endParaRPr lang="fi-FI" dirty="0"/>
          </a:p>
          <a:p>
            <a:r>
              <a:rPr lang="fi-FI" dirty="0" smtClean="0"/>
              <a:t>Ruoka-avun </a:t>
            </a:r>
            <a:r>
              <a:rPr lang="fi-FI" dirty="0"/>
              <a:t>valtioavustuksen koordinointi alueellisille ruoka-aputoimijoille on kunnille ja hyvinvointialueelle kokonaan uusi tehtävä, osoittaako STM tähän itse koordinaatiotehtävään rahoitusta? Miten markkinointi on tehty esim. hyvinvointialueelle</a:t>
            </a:r>
          </a:p>
          <a:p>
            <a:pPr marL="285750" indent="-285750">
              <a:buFont typeface="Arial" panose="020B0604020202020204" pitchFamily="34" charset="0"/>
              <a:buChar char="•"/>
            </a:pPr>
            <a:r>
              <a:rPr lang="fi-FI" sz="1800" dirty="0"/>
              <a:t>K</a:t>
            </a:r>
            <a:r>
              <a:rPr lang="fi-FI" sz="1800" dirty="0" smtClean="0"/>
              <a:t>yseessä </a:t>
            </a:r>
            <a:r>
              <a:rPr lang="fi-FI" sz="1800" dirty="0"/>
              <a:t>ei ole lakisääteinen tehtävä, jota rahoitettaisiin muuta kautta. Tehtävä ei siis velvoita kuntatoimijoita, vaan tarjoaa sille vapaaehtoisuuteen perustuvan mahdollisuuden osallistua tällaiseen yhteiskunnallisesti tärkeäksi koettuun, kuntalaisten hyvinvointia </a:t>
            </a:r>
            <a:r>
              <a:rPr lang="fi-FI" sz="1800" dirty="0" smtClean="0"/>
              <a:t>edistävään </a:t>
            </a:r>
            <a:r>
              <a:rPr lang="fi-FI" sz="1800" dirty="0"/>
              <a:t>toimintaan. </a:t>
            </a:r>
          </a:p>
          <a:p>
            <a:pPr marL="285750" indent="-285750">
              <a:buFont typeface="Arial" panose="020B0604020202020204" pitchFamily="34" charset="0"/>
              <a:buChar char="•"/>
            </a:pPr>
            <a:r>
              <a:rPr lang="fi-FI" sz="1800" dirty="0"/>
              <a:t>N</a:t>
            </a:r>
            <a:r>
              <a:rPr lang="fi-FI" sz="1800" dirty="0" smtClean="0"/>
              <a:t>yt </a:t>
            </a:r>
            <a:r>
              <a:rPr lang="fi-FI" sz="1800" dirty="0"/>
              <a:t>jaettavasta kertaluonteisesta valtionavusta voidaan jonkin verran osoittaa hankehallinnoijan </a:t>
            </a:r>
            <a:r>
              <a:rPr lang="fi-FI" sz="1800" dirty="0" smtClean="0"/>
              <a:t>hallintokustannuksiin</a:t>
            </a:r>
            <a:endParaRPr lang="fi-FI" sz="1800" dirty="0"/>
          </a:p>
          <a:p>
            <a:pPr marL="285750" indent="-285750">
              <a:buFont typeface="Arial" panose="020B0604020202020204" pitchFamily="34" charset="0"/>
              <a:buChar char="•"/>
            </a:pPr>
            <a:r>
              <a:rPr lang="fi-FI" sz="1800" dirty="0" smtClean="0"/>
              <a:t>Käytettävissä on ollut yleinen </a:t>
            </a:r>
            <a:r>
              <a:rPr lang="fi-FI" sz="1800" dirty="0" err="1" smtClean="0"/>
              <a:t>STM:n</a:t>
            </a:r>
            <a:r>
              <a:rPr lang="fi-FI" sz="1800" dirty="0" smtClean="0"/>
              <a:t> valtionavustuksia koskeva tiedotuslinja ja sen kanavat. Lisäksi hausta on ennakkotietoa jaettu eri yhteyksissä erityisesti </a:t>
            </a:r>
            <a:r>
              <a:rPr lang="fi-FI" sz="1800" dirty="0"/>
              <a:t>järjestötoimijoille. </a:t>
            </a:r>
            <a:endParaRPr lang="fi-FI" sz="1800" dirty="0" smtClean="0"/>
          </a:p>
          <a:p>
            <a:pPr marL="285750" indent="-285750">
              <a:buFont typeface="Arial" panose="020B0604020202020204" pitchFamily="34" charset="0"/>
              <a:buChar char="•"/>
            </a:pPr>
            <a:r>
              <a:rPr lang="fi-FI" sz="1800" dirty="0" smtClean="0"/>
              <a:t>Avustus </a:t>
            </a:r>
            <a:r>
              <a:rPr lang="fi-FI" sz="1800" dirty="0"/>
              <a:t>on kohdennettu ensisijassa järjestötoimijoiden kustannuksiin ja avustuksen koordinointitahoksi toivotaan ensisijassa alueen keskuskuntia tai muita kuntatoimijoiden yhdessä sopimaa alueellista tahoa. Hyvinvointialueen vastuulla tai roolina olisi </a:t>
            </a:r>
            <a:r>
              <a:rPr lang="fi-FI" sz="1800" dirty="0" smtClean="0"/>
              <a:t>ensisijassa </a:t>
            </a:r>
            <a:r>
              <a:rPr lang="fi-FI" sz="1800" dirty="0"/>
              <a:t>varmistaa, että </a:t>
            </a:r>
            <a:r>
              <a:rPr lang="fi-FI" sz="1800" dirty="0" err="1"/>
              <a:t>sosiaali</a:t>
            </a:r>
            <a:r>
              <a:rPr lang="fi-FI" sz="1800" dirty="0"/>
              <a:t>- ja terveydenhuollon apua tarvitsevat pääsisivät palvelujen piiriin. Siksi markkinointia ei ole myöskään ensisijaisesti kohdennettu hyvinvointialueille.</a:t>
            </a:r>
          </a:p>
          <a:p>
            <a:r>
              <a:rPr lang="fi-FI" sz="1800" dirty="0"/>
              <a:t> </a:t>
            </a:r>
          </a:p>
          <a:p>
            <a:endParaRPr lang="fi-FI" sz="1200" dirty="0" smtClean="0"/>
          </a:p>
          <a:p>
            <a:endParaRPr lang="fi-FI" sz="1200" dirty="0"/>
          </a:p>
        </p:txBody>
      </p:sp>
    </p:spTree>
    <p:extLst>
      <p:ext uri="{BB962C8B-B14F-4D97-AF65-F5344CB8AC3E}">
        <p14:creationId xmlns:p14="http://schemas.microsoft.com/office/powerpoint/2010/main" val="387849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452582"/>
            <a:ext cx="10807148" cy="5693043"/>
          </a:xfrm>
        </p:spPr>
        <p:txBody>
          <a:bodyPr/>
          <a:lstStyle/>
          <a:p>
            <a:r>
              <a:rPr lang="fi-FI" sz="2000" dirty="0"/>
              <a:t>Korvaako tämä ruoka-aputoiminnan valtionapu EU-ruokakassiavun, jota STM oli aiemmin jakanut ruoka-aputoimijoille? Tämä olisi ehdottomasti pitänyt yhdistää ruokakorttien jakeluhakuun. Nyt syntyy päällekkäisyyttä ja kaksi erillistä hanketta.</a:t>
            </a:r>
          </a:p>
          <a:p>
            <a:pPr marL="285750" indent="-285750">
              <a:buFont typeface="Arial" panose="020B0604020202020204" pitchFamily="34" charset="0"/>
              <a:buChar char="•"/>
            </a:pPr>
            <a:r>
              <a:rPr lang="fi-FI" sz="1800" dirty="0"/>
              <a:t>STM ei ole aiemminkaan jakanut ns. EU –ruokaa, vaan se on ollut Ruokaviraston organisoimaa toimintaa (MMM:n ja </a:t>
            </a:r>
            <a:r>
              <a:rPr lang="fi-FI" sz="1800" dirty="0" err="1"/>
              <a:t>TEMin</a:t>
            </a:r>
            <a:r>
              <a:rPr lang="fi-FI" sz="1800" dirty="0"/>
              <a:t> hallinnonaloilla).</a:t>
            </a:r>
          </a:p>
          <a:p>
            <a:pPr marL="285750" indent="-285750">
              <a:buFont typeface="Arial" panose="020B0604020202020204" pitchFamily="34" charset="0"/>
              <a:buChar char="•"/>
            </a:pPr>
            <a:r>
              <a:rPr lang="fi-FI" sz="1800" dirty="0"/>
              <a:t>Tässä avustuskokonaisuudessa pyritään tavoittamaan erityisesti pieniä yhdistyksiä ja järjestöjä, joille ruokakorttien jako ei toimintana välttämättä soveltuisikaan. Ruokakorttien jakeluun liittyvä haku on eri rahoituskokonaisuutta, eikä sitä voi teknisesti yhdistää tähän kertaluonteiseen, vain tälle vuodelle käytettävissä olevaan avustukseen. </a:t>
            </a:r>
          </a:p>
          <a:p>
            <a:endParaRPr lang="fi-FI" sz="2000" dirty="0"/>
          </a:p>
          <a:p>
            <a:r>
              <a:rPr lang="fi-FI" sz="2000" dirty="0"/>
              <a:t> Miksi viime vuonna Suomen Punainen Risti sai niin ison summan verrattuna muihin toimijoihin</a:t>
            </a:r>
            <a:r>
              <a:rPr lang="fi-FI" sz="2000" dirty="0" smtClean="0"/>
              <a:t>?</a:t>
            </a:r>
            <a:endParaRPr lang="fi-FI" sz="2000" dirty="0"/>
          </a:p>
          <a:p>
            <a:pPr marL="285750" lvl="1" indent="-285750"/>
            <a:r>
              <a:rPr lang="fi-FI" sz="1800" dirty="0"/>
              <a:t>Jokainen valtionavustushaku on oma erillinen kokonaisuutensa ja siihen liittyvät ratkaisut tehdään juuri siihen hakukokonaisuuteen liittyvien olosuhteiden ja hakulinjausten mukaisesti.  Eri avustushakujen lopputuloksia ei siten voi verrata keskenään. Lisäksi on huomioitava, että ruoka-avun järjestämisen lisäksi SPR sai viime vuonna avustusta ruoka-avun kansalliseen koordinaatioon. Jatkossa tämä toiminta on </a:t>
            </a:r>
            <a:r>
              <a:rPr lang="fi-FI" sz="1800" dirty="0" err="1"/>
              <a:t>STEA:n</a:t>
            </a:r>
            <a:r>
              <a:rPr lang="fi-FI" sz="1800" dirty="0"/>
              <a:t> rahoittamaa</a:t>
            </a:r>
          </a:p>
          <a:p>
            <a:endParaRPr lang="fi-FI" dirty="0"/>
          </a:p>
        </p:txBody>
      </p:sp>
    </p:spTree>
    <p:extLst>
      <p:ext uri="{BB962C8B-B14F-4D97-AF65-F5344CB8AC3E}">
        <p14:creationId xmlns:p14="http://schemas.microsoft.com/office/powerpoint/2010/main" val="18996332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341744"/>
            <a:ext cx="10807148" cy="6437747"/>
          </a:xfrm>
        </p:spPr>
        <p:txBody>
          <a:bodyPr>
            <a:normAutofit fontScale="92500" lnSpcReduction="10000"/>
          </a:bodyPr>
          <a:lstStyle/>
          <a:p>
            <a:r>
              <a:rPr lang="fi-FI" b="1" dirty="0" smtClean="0"/>
              <a:t>Mitä </a:t>
            </a:r>
            <a:r>
              <a:rPr lang="fi-FI" b="1" dirty="0"/>
              <a:t>voidaan tukea?</a:t>
            </a:r>
          </a:p>
          <a:p>
            <a:r>
              <a:rPr lang="fi-FI" dirty="0"/>
              <a:t>Voiko avustusta käyttää kylmäkalustohankintoihin tai muihin tarvikehankintoihin (esim. pakkausmateriaalit)? Hyväksyttävissä kustannuksissa mainitaan hankintakustannukset, jotka johtuvat ”suoraan hankkeesta</a:t>
            </a:r>
            <a:r>
              <a:rPr lang="fi-FI" dirty="0" smtClean="0"/>
              <a:t>". </a:t>
            </a:r>
            <a:r>
              <a:rPr lang="fi-FI" dirty="0"/>
              <a:t>Mitä se käytännössä tarkoittaa? Saammeko avustusta </a:t>
            </a:r>
            <a:r>
              <a:rPr lang="fi-FI" dirty="0" smtClean="0"/>
              <a:t>vuokraan </a:t>
            </a:r>
            <a:r>
              <a:rPr lang="fi-FI" dirty="0"/>
              <a:t>ja kuljetuskuluihin sekä työnjohtokoulutukseen</a:t>
            </a:r>
            <a:r>
              <a:rPr lang="fi-FI" dirty="0" smtClean="0"/>
              <a:t>?</a:t>
            </a:r>
            <a:endParaRPr lang="fi-FI" dirty="0"/>
          </a:p>
          <a:p>
            <a:pPr lvl="1"/>
            <a:r>
              <a:rPr lang="fi-FI" dirty="0"/>
              <a:t>Tarkoittaa siis käytännössä niitä välittömiä kustannuksia, joita ruoka-avun jakamisesta aiheutuu sen järjestäjälle. Tavanomaisesti tällaisia ovat juuri mahdolliset pakkauskulut, kuljetuskustannukset, kylmäkalusteiden hankinta yms. Vuokraan ja kuljetuskuluihin voidaan kyllä hakea ja kohdentaa avustusta, mutta työnjohtokoulutus ei </a:t>
            </a:r>
            <a:r>
              <a:rPr lang="fi-FI" dirty="0" smtClean="0"/>
              <a:t>vaikuta </a:t>
            </a:r>
            <a:r>
              <a:rPr lang="fi-FI" dirty="0"/>
              <a:t>lähtökohtaisesti avustushaussa </a:t>
            </a:r>
            <a:r>
              <a:rPr lang="fi-FI" dirty="0" smtClean="0"/>
              <a:t>tarkoitetulta kuluerältä</a:t>
            </a:r>
            <a:endParaRPr lang="fi-FI" dirty="0"/>
          </a:p>
          <a:p>
            <a:r>
              <a:rPr lang="fi-FI" dirty="0"/>
              <a:t>Millaista tukea alueellisten ruokaterminaalien on mahdollista saada ja voiko avustusta hakea terminaalille, joka on suunnitteilla, mutta toiminta ei ole vielä alkanut?</a:t>
            </a:r>
          </a:p>
          <a:p>
            <a:pPr lvl="1"/>
            <a:r>
              <a:rPr lang="fi-FI" dirty="0"/>
              <a:t>Avustus on ensisijassa tarkoitettu alueen ruoka-aputoiminnassa mukana oleville vapaaehtoistoimijoille, eli järjestöille ja yhdistyksille, mutta mikäli alueen toimijat katsovat tarkoituksenmukaiseksi, niin avustusta voi kohdentaa jonkin verran (</a:t>
            </a:r>
            <a:r>
              <a:rPr lang="fi-FI" dirty="0" err="1"/>
              <a:t>max</a:t>
            </a:r>
            <a:r>
              <a:rPr lang="fi-FI" dirty="0"/>
              <a:t> 30 %) myös tämän kaltaisiin isompiin hankkeisiin. </a:t>
            </a:r>
            <a:endParaRPr lang="fi-FI" sz="900" dirty="0">
              <a:solidFill>
                <a:srgbClr val="53565A"/>
              </a:solidFill>
            </a:endParaRPr>
          </a:p>
          <a:p>
            <a:pPr lvl="0"/>
            <a:r>
              <a:rPr lang="fi-FI" sz="2100" dirty="0"/>
              <a:t>Voiko avustettavan toimijan ruoka-apu (esim. lounas) olla maksullinen? Jos voi, onko jokin euro-määräinen raja, jonka ylittävää ei enää lasketa ruoka-avuksi?</a:t>
            </a:r>
          </a:p>
          <a:p>
            <a:pPr marL="342900" indent="-342900">
              <a:buFont typeface="Arial" panose="020B0604020202020204" pitchFamily="34" charset="0"/>
              <a:buChar char="•"/>
            </a:pPr>
            <a:r>
              <a:rPr lang="fi-FI" sz="2100" dirty="0"/>
              <a:t>Valtionavustuksella avustettava toiminta ei voi olla maksullista. Toimijan muulla rahoituksella tekemään toimintaan ei kuitenkaan puututa valtionavustuksen ehdoilla. </a:t>
            </a:r>
          </a:p>
          <a:p>
            <a:pPr lvl="1"/>
            <a:endParaRPr lang="fi-FI" dirty="0"/>
          </a:p>
          <a:p>
            <a:endParaRPr lang="fi-FI" dirty="0"/>
          </a:p>
        </p:txBody>
      </p:sp>
    </p:spTree>
    <p:extLst>
      <p:ext uri="{BB962C8B-B14F-4D97-AF65-F5344CB8AC3E}">
        <p14:creationId xmlns:p14="http://schemas.microsoft.com/office/powerpoint/2010/main" val="616314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5"/>
            <a:ext cx="9679743" cy="1220788"/>
          </a:xfrm>
        </p:spPr>
        <p:txBody>
          <a:bodyPr>
            <a:normAutofit/>
          </a:bodyPr>
          <a:lstStyle/>
          <a:p>
            <a:r>
              <a:rPr lang="fi-FI" dirty="0" smtClean="0"/>
              <a:t>Ruoka-avun järjestämiseen liittyvien valtionavustusten taustaa </a:t>
            </a:r>
            <a:endParaRPr lang="fi-FI" dirty="0"/>
          </a:p>
        </p:txBody>
      </p:sp>
      <p:sp>
        <p:nvSpPr>
          <p:cNvPr id="3" name="Sisällön paikkamerkki 2"/>
          <p:cNvSpPr>
            <a:spLocks noGrp="1"/>
          </p:cNvSpPr>
          <p:nvPr>
            <p:ph idx="1"/>
          </p:nvPr>
        </p:nvSpPr>
        <p:spPr>
          <a:xfrm>
            <a:off x="177197" y="1585912"/>
            <a:ext cx="10807148" cy="5092412"/>
          </a:xfrm>
        </p:spPr>
        <p:txBody>
          <a:bodyPr>
            <a:normAutofit fontScale="85000" lnSpcReduction="20000"/>
          </a:bodyPr>
          <a:lstStyle/>
          <a:p>
            <a:pPr marL="342900" indent="-342900">
              <a:buFont typeface="Arial" panose="020B0604020202020204" pitchFamily="34" charset="0"/>
              <a:buChar char="•"/>
            </a:pPr>
            <a:r>
              <a:rPr lang="fi-FI" dirty="0" err="1" smtClean="0"/>
              <a:t>STM:n</a:t>
            </a:r>
            <a:r>
              <a:rPr lang="fi-FI" dirty="0" smtClean="0"/>
              <a:t> kertaluonteisia avustuksia myönnetty vuodesta 2016 alkaen lähes vuosittain.</a:t>
            </a:r>
          </a:p>
          <a:p>
            <a:pPr marL="342900" indent="-342900">
              <a:buFont typeface="Arial" panose="020B0604020202020204" pitchFamily="34" charset="0"/>
              <a:buChar char="•"/>
            </a:pPr>
            <a:r>
              <a:rPr lang="fi-FI" dirty="0" smtClean="0"/>
              <a:t>Rahoitus on pääosin perustunut ns. eduskunnan joululahjarahoihin, eli kertaluonteiseen summaan </a:t>
            </a:r>
            <a:r>
              <a:rPr lang="fi-FI" dirty="0" err="1" smtClean="0"/>
              <a:t>STM:n</a:t>
            </a:r>
            <a:r>
              <a:rPr lang="fi-FI" dirty="0" smtClean="0"/>
              <a:t> eräät erityishankkeet -momentilla</a:t>
            </a:r>
          </a:p>
          <a:p>
            <a:pPr marL="342900" indent="-342900">
              <a:buFont typeface="Arial" panose="020B0604020202020204" pitchFamily="34" charset="0"/>
              <a:buChar char="•"/>
            </a:pPr>
            <a:r>
              <a:rPr lang="fi-FI" dirty="0" smtClean="0"/>
              <a:t>Pääosa ruoka-apuun liittyvästä rahoituksesta on myönnetty ruoka-avun järjestämisen kustannuksiin (= bensa, toimitilojen vuokrat, pienhankinnat yms.)  avoimen valtionavustushaun perusteella.  </a:t>
            </a:r>
          </a:p>
          <a:p>
            <a:pPr marL="342900" indent="-342900">
              <a:buFont typeface="Arial" panose="020B0604020202020204" pitchFamily="34" charset="0"/>
              <a:buChar char="•"/>
            </a:pPr>
            <a:r>
              <a:rPr lang="fi-FI" dirty="0" smtClean="0"/>
              <a:t>Aiemmin on jossain määrin rahoitettu myös ruoka-aputoiminnan kehittämistä.</a:t>
            </a:r>
          </a:p>
          <a:p>
            <a:pPr marL="342900" indent="-342900">
              <a:buFont typeface="Arial" panose="020B0604020202020204" pitchFamily="34" charset="0"/>
              <a:buChar char="•"/>
            </a:pPr>
            <a:r>
              <a:rPr lang="fi-FI" dirty="0" smtClean="0"/>
              <a:t>Hakijoina on ollut  järjestöjä, yhdistyksiä ja muilta yleishyödyllisiä yhteisöjä. Myöntämisperusteissa on ollut tiettyjä vaatimuksia esim. vakiintuneen ruoka-aputoiminnan,  kansallisen yhteistyöhön osallistumisen ja maantieteellinen kattavuuden osalta. </a:t>
            </a:r>
          </a:p>
          <a:p>
            <a:pPr marL="342900" indent="-342900">
              <a:buFont typeface="Arial" panose="020B0604020202020204" pitchFamily="34" charset="0"/>
              <a:buChar char="•"/>
            </a:pPr>
            <a:r>
              <a:rPr lang="fi-FI" dirty="0"/>
              <a:t>A</a:t>
            </a:r>
            <a:r>
              <a:rPr lang="fi-FI" dirty="0" smtClean="0"/>
              <a:t>vustuksen saajina on pääsääntöisesti ollut  usean pienen toimijan yhteenliittymä, jossa osatoimijoina ollut jopa useita kymmeniä järjestöjä/yhdistyksiä. Vastuu avustuksen käytöstä, valvonnasta ja raportoinnista on ollut yhdellä nimetyllä päähakijalla. Valtakunnallisten keskusjärjestöjen rooli on ollut aiemmissa hauissa keskeinen.</a:t>
            </a:r>
            <a:endParaRPr lang="fi-FI" dirty="0"/>
          </a:p>
          <a:p>
            <a:pPr marL="342900" indent="-342900">
              <a:buFont typeface="Arial" panose="020B0604020202020204" pitchFamily="34" charset="0"/>
              <a:buChar char="•"/>
            </a:pPr>
            <a:r>
              <a:rPr lang="fi-FI" dirty="0" smtClean="0"/>
              <a:t>Kaikkien hanketoteuttajien on pitänyt täyttää valtionavustukselle asetetut lakisääteiset ehdot. Pienet toimijat kokeneet tämän hankalaksi ja työlääksi. Malli on työllistänyt myös keskusjärjestöjä</a:t>
            </a:r>
          </a:p>
          <a:p>
            <a:pPr marL="342900" indent="-342900">
              <a:buFont typeface="Arial" panose="020B0604020202020204" pitchFamily="34" charset="0"/>
              <a:buChar char="•"/>
            </a:pPr>
            <a:r>
              <a:rPr lang="fi-FI" dirty="0" smtClean="0"/>
              <a:t>Avustuksissa ei  ole pystytty riittävästi huomioimaan alueellista näkökulmaa tai tarpeita </a:t>
            </a:r>
            <a:r>
              <a:rPr lang="fi-FI" dirty="0" smtClean="0">
                <a:sym typeface="Wingdings" panose="05000000000000000000" pitchFamily="2" charset="2"/>
              </a:rPr>
              <a:t> ratkaisut ovat voineet olla alueiden kannalta epätarkoituksenmukaisia</a:t>
            </a:r>
            <a:endParaRPr lang="fi-FI" dirty="0" smtClean="0"/>
          </a:p>
        </p:txBody>
      </p:sp>
    </p:spTree>
    <p:extLst>
      <p:ext uri="{BB962C8B-B14F-4D97-AF65-F5344CB8AC3E}">
        <p14:creationId xmlns:p14="http://schemas.microsoft.com/office/powerpoint/2010/main" val="9305042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37309" y="471055"/>
            <a:ext cx="10002982" cy="6096000"/>
          </a:xfrm>
        </p:spPr>
        <p:txBody>
          <a:bodyPr>
            <a:normAutofit fontScale="25000" lnSpcReduction="20000"/>
          </a:bodyPr>
          <a:lstStyle/>
          <a:p>
            <a:pPr lvl="0">
              <a:lnSpc>
                <a:spcPct val="120000"/>
              </a:lnSpc>
            </a:pPr>
            <a:r>
              <a:rPr lang="fi-FI" sz="6200" b="1" dirty="0"/>
              <a:t>Kuka voi toimia hakijana?</a:t>
            </a:r>
          </a:p>
          <a:p>
            <a:pPr lvl="0">
              <a:lnSpc>
                <a:spcPct val="120000"/>
              </a:lnSpc>
            </a:pPr>
            <a:r>
              <a:rPr lang="fi-FI" sz="6200" dirty="0"/>
              <a:t>Olen ymmärtänyt, että avustuksen hakija ei voi olla ruoka-apua järjestävä toimija, meidän tapauksessa Punaisen Ristin osasto. Kiinnostaa saada tietoa, mikä taho voi olla hakijana. Kunta vaiko seudullinen </a:t>
            </a:r>
            <a:r>
              <a:rPr lang="fi-FI" sz="6200" dirty="0" err="1"/>
              <a:t>sote</a:t>
            </a:r>
            <a:r>
              <a:rPr lang="fi-FI" sz="6200" dirty="0"/>
              <a:t>? Voiko yhdistys hakea itsenäisesti tätä tukea? Jos ei, miksi? </a:t>
            </a:r>
          </a:p>
          <a:p>
            <a:pPr lvl="1">
              <a:lnSpc>
                <a:spcPct val="120000"/>
              </a:lnSpc>
            </a:pPr>
            <a:r>
              <a:rPr lang="fi-FI" sz="6200" dirty="0"/>
              <a:t>Hakijana voi toimia joku hyvinvointialueen kunta, joka ottaa koordinoidakseen koko alueen toimintaa, hyvinvointialue tai maakuntaliitto</a:t>
            </a:r>
          </a:p>
          <a:p>
            <a:pPr lvl="1">
              <a:lnSpc>
                <a:spcPct val="120000"/>
              </a:lnSpc>
            </a:pPr>
            <a:r>
              <a:rPr lang="fi-FI" sz="6200" dirty="0"/>
              <a:t>Eduskunnan toiveesta hakumenettelyn muutosta </a:t>
            </a:r>
            <a:r>
              <a:rPr lang="fi-FI" sz="6200" dirty="0" err="1"/>
              <a:t>pilotoidaan</a:t>
            </a:r>
            <a:r>
              <a:rPr lang="fi-FI" sz="6200" dirty="0"/>
              <a:t> ja julkiset toimijat on otettu vahvemmin mukaan koordinoimaan </a:t>
            </a:r>
            <a:r>
              <a:rPr lang="fi-FI" sz="6200" dirty="0" smtClean="0"/>
              <a:t>hakua</a:t>
            </a:r>
            <a:endParaRPr lang="fi-FI" sz="6200" dirty="0"/>
          </a:p>
          <a:p>
            <a:pPr>
              <a:lnSpc>
                <a:spcPct val="120000"/>
              </a:lnSpc>
            </a:pPr>
            <a:r>
              <a:rPr lang="fi-FI" sz="6200" b="1" dirty="0"/>
              <a:t>Riskit</a:t>
            </a:r>
          </a:p>
          <a:p>
            <a:pPr>
              <a:lnSpc>
                <a:spcPct val="120000"/>
              </a:lnSpc>
            </a:pPr>
            <a:r>
              <a:rPr lang="fi-FI" sz="6200" dirty="0"/>
              <a:t>Hakuilmoituksessa kuvataan: Avustuksen tarkoitus on tukea ruoka-aputoiminnan järjestämistä mahdollisimman laajasti koko maassa sekä vahvistaa kuntien ja alueella toimivien ruoka-aputoimijoiden tavoitteellista yhteistyötä. </a:t>
            </a:r>
          </a:p>
          <a:p>
            <a:pPr>
              <a:lnSpc>
                <a:spcPct val="120000"/>
              </a:lnSpc>
            </a:pPr>
            <a:r>
              <a:rPr lang="fi-FI" sz="6200" dirty="0"/>
              <a:t>Kysymys: Onko olemassa riski, että valtionavustusta käytetään korvaamaan kuntien ja hv-alueiden ruoka-apuun budjetoitavaa rahoitusta vuodelle 2024, tai siitä eteenpäin? Miten tähän mahdolliseen riskiin varaudutaan niin, että ruoka-aputoiminnan järjestäminen todella vahvistuu?</a:t>
            </a:r>
          </a:p>
          <a:p>
            <a:pPr marL="342900" indent="-342900">
              <a:lnSpc>
                <a:spcPct val="120000"/>
              </a:lnSpc>
              <a:buFont typeface="Arial" panose="020B0604020202020204" pitchFamily="34" charset="0"/>
              <a:buChar char="•"/>
            </a:pPr>
            <a:r>
              <a:rPr lang="fi-FI" sz="6200" dirty="0"/>
              <a:t>Paras tapa varautua tai ehkäistä tätä riskiä on keskustella riittävän avoimesti haun tarkoituksesta. Rahoitus ei ole tarkoitettu korvaamaan olemassa olevia rahoituskanavia, vaan täydentämään niitä. Esimerkiksi seurakunnat (jotka saavat rahoitusta kirkollisverosta) eivät voi olla avustuksen saajia tässä valtioavustuksessa, mutta kunnat tai hv alue voivat puolestaan suunnata omaa avustustaan heille. Lisäksi EU-aineellisen avun hakijat ovat valikoituneita ja myös tämä kannattaa kokonaisuudessa ottaa huomioon. Toivottavasti alueellinen tarkoituksenmukaisuus näin vahvistuu ja avustusta saaneiden toimijoiden piiri pysyy ennallaan tai jopa laajenee.  </a:t>
            </a:r>
          </a:p>
          <a:p>
            <a:pPr>
              <a:lnSpc>
                <a:spcPct val="120000"/>
              </a:lnSpc>
            </a:pPr>
            <a:r>
              <a:rPr lang="fi-FI" sz="6200" dirty="0"/>
              <a:t> </a:t>
            </a:r>
          </a:p>
          <a:p>
            <a:pPr>
              <a:lnSpc>
                <a:spcPct val="120000"/>
              </a:lnSpc>
            </a:pPr>
            <a:r>
              <a:rPr lang="fi-FI" sz="6200" dirty="0"/>
              <a:t> </a:t>
            </a:r>
          </a:p>
          <a:p>
            <a:pPr>
              <a:lnSpc>
                <a:spcPct val="120000"/>
              </a:lnSpc>
            </a:pPr>
            <a:r>
              <a:rPr lang="fi-FI" sz="6200" dirty="0"/>
              <a:t> </a:t>
            </a:r>
          </a:p>
          <a:p>
            <a:r>
              <a:rPr lang="fi-FI" dirty="0"/>
              <a:t> </a:t>
            </a:r>
          </a:p>
          <a:p>
            <a:endParaRPr lang="fi-FI" dirty="0"/>
          </a:p>
          <a:p>
            <a:endParaRPr lang="fi-FI" dirty="0"/>
          </a:p>
        </p:txBody>
      </p:sp>
    </p:spTree>
    <p:extLst>
      <p:ext uri="{BB962C8B-B14F-4D97-AF65-F5344CB8AC3E}">
        <p14:creationId xmlns:p14="http://schemas.microsoft.com/office/powerpoint/2010/main" val="34944367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lstStyle/>
          <a:p>
            <a:r>
              <a:rPr lang="fi-FI" i="1" dirty="0">
                <a:solidFill>
                  <a:srgbClr val="000000"/>
                </a:solidFill>
                <a:latin typeface="Arial" panose="020B0604020202020204" pitchFamily="34" charset="0"/>
                <a:ea typeface="Times New Roman" panose="02020603050405020304" pitchFamily="18" charset="0"/>
              </a:rPr>
              <a:t>Keskustelua, kysymyksiä ja ajatuksia</a:t>
            </a:r>
          </a:p>
          <a:p>
            <a:endParaRPr lang="fi-FI" dirty="0"/>
          </a:p>
        </p:txBody>
      </p:sp>
    </p:spTree>
    <p:extLst>
      <p:ext uri="{BB962C8B-B14F-4D97-AF65-F5344CB8AC3E}">
        <p14:creationId xmlns:p14="http://schemas.microsoft.com/office/powerpoint/2010/main" val="30834901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310896"/>
            <a:ext cx="10807148" cy="6227065"/>
          </a:xfrm>
        </p:spPr>
        <p:txBody>
          <a:bodyPr>
            <a:normAutofit fontScale="32500" lnSpcReduction="20000"/>
          </a:bodyPr>
          <a:lstStyle/>
          <a:p>
            <a:pPr lvl="0">
              <a:lnSpc>
                <a:spcPct val="120000"/>
              </a:lnSpc>
            </a:pPr>
            <a:r>
              <a:rPr lang="fi-FI" sz="6200" b="1" dirty="0"/>
              <a:t>”Rahan hallinointiin liittyen, onko hallinnointi tarkoitus toteuttaa </a:t>
            </a:r>
            <a:r>
              <a:rPr lang="fi-FI" sz="6200" b="1" dirty="0" smtClean="0"/>
              <a:t>osatoteuttaja -sopimuksilla</a:t>
            </a:r>
            <a:r>
              <a:rPr lang="fi-FI" sz="6200" b="1" dirty="0"/>
              <a:t>? Jos ei, miten valvonta käytäntö on sitten tarkoituksenmukaisesti tarkoitus toteuttaa?”</a:t>
            </a:r>
            <a:endParaRPr lang="fi-FI" sz="6200" dirty="0"/>
          </a:p>
          <a:p>
            <a:pPr lvl="1">
              <a:lnSpc>
                <a:spcPct val="120000"/>
              </a:lnSpc>
            </a:pPr>
            <a:r>
              <a:rPr lang="fi-FI" sz="6200" dirty="0" smtClean="0"/>
              <a:t>Osatoteuttaja - sopimukset </a:t>
            </a:r>
            <a:r>
              <a:rPr lang="fi-FI" sz="6200" dirty="0"/>
              <a:t>pitää olla kaikkien </a:t>
            </a:r>
            <a:r>
              <a:rPr lang="fi-FI" sz="6200" dirty="0" smtClean="0"/>
              <a:t>toteuttajien/toteuttavien toimijoiden </a:t>
            </a:r>
            <a:r>
              <a:rPr lang="fi-FI" sz="6200" dirty="0"/>
              <a:t>kanssa ja ne pitää olla olemassa ennen rahan jakamista. </a:t>
            </a:r>
          </a:p>
          <a:p>
            <a:pPr lvl="0">
              <a:lnSpc>
                <a:spcPct val="120000"/>
              </a:lnSpc>
            </a:pPr>
            <a:r>
              <a:rPr lang="fi-FI" sz="6200" b="1" dirty="0"/>
              <a:t>”Voiko avustusta hankesuunnitelmaan sisällyttäen käyttää auton hankintaan?”</a:t>
            </a:r>
            <a:endParaRPr lang="fi-FI" sz="6200" dirty="0"/>
          </a:p>
          <a:p>
            <a:pPr lvl="1">
              <a:lnSpc>
                <a:spcPct val="120000"/>
              </a:lnSpc>
            </a:pPr>
            <a:r>
              <a:rPr lang="fi-FI" sz="6200" dirty="0"/>
              <a:t>Leasing voidaan huomioida, mutta varsinaista autonhankintaa ei. Tämä ollut käytäntö ja todennäköisimmin jatkumassa näin. </a:t>
            </a:r>
          </a:p>
          <a:p>
            <a:pPr lvl="0">
              <a:lnSpc>
                <a:spcPct val="120000"/>
              </a:lnSpc>
            </a:pPr>
            <a:r>
              <a:rPr lang="fi-FI" sz="6200" b="1" dirty="0" smtClean="0"/>
              <a:t>”Uuden mallin </a:t>
            </a:r>
            <a:r>
              <a:rPr lang="fi-FI" sz="6200" b="1" dirty="0"/>
              <a:t>arvioinnista ja jatkokehittämisestä, miten ja milloin arvioidaan?”</a:t>
            </a:r>
            <a:endParaRPr lang="fi-FI" sz="6200" dirty="0"/>
          </a:p>
          <a:p>
            <a:pPr lvl="1">
              <a:lnSpc>
                <a:spcPct val="120000"/>
              </a:lnSpc>
            </a:pPr>
            <a:r>
              <a:rPr lang="fi-FI" sz="6200" dirty="0"/>
              <a:t>R</a:t>
            </a:r>
            <a:r>
              <a:rPr lang="fi-FI" sz="6200" dirty="0" smtClean="0"/>
              <a:t>uoka-apuun </a:t>
            </a:r>
            <a:r>
              <a:rPr lang="fi-FI" sz="6200" dirty="0"/>
              <a:t>suuntautuvien avustusten kokonaisuutta olisi hyvä </a:t>
            </a:r>
            <a:r>
              <a:rPr lang="fi-FI" sz="6200" dirty="0" smtClean="0"/>
              <a:t>arvioida </a:t>
            </a:r>
            <a:r>
              <a:rPr lang="fi-FI" sz="6200" dirty="0"/>
              <a:t>ja tästä on keskusteltu. Tällä hetkellä ei tarkempaa tietoa, miten ja milloin. Mutta syy arviointiin on tunnistettu. </a:t>
            </a:r>
          </a:p>
          <a:p>
            <a:pPr lvl="0">
              <a:lnSpc>
                <a:spcPct val="120000"/>
              </a:lnSpc>
            </a:pPr>
            <a:r>
              <a:rPr lang="fi-FI" sz="6200" b="1" dirty="0"/>
              <a:t>”</a:t>
            </a:r>
            <a:r>
              <a:rPr lang="fi-FI" sz="6200" b="1" dirty="0" smtClean="0"/>
              <a:t>Mikä taho </a:t>
            </a:r>
            <a:r>
              <a:rPr lang="fi-FI" sz="6200" b="1" dirty="0"/>
              <a:t>milläkin hyvinvointialueella koordinoi tätä avustuksen jakoa ja </a:t>
            </a:r>
            <a:r>
              <a:rPr lang="fi-FI" sz="6200" b="1" dirty="0" smtClean="0"/>
              <a:t>hankesuunnittelua</a:t>
            </a:r>
            <a:r>
              <a:rPr lang="fi-FI" sz="6200" b="1" dirty="0"/>
              <a:t>?</a:t>
            </a:r>
            <a:r>
              <a:rPr lang="fi-FI" sz="6200" b="1" dirty="0" smtClean="0"/>
              <a:t> </a:t>
            </a:r>
            <a:r>
              <a:rPr lang="fi-FI" sz="6200" b="1" dirty="0"/>
              <a:t>Miten saada tieto siitä, kehen ottaa alueella yhteyttä?”</a:t>
            </a:r>
            <a:endParaRPr lang="fi-FI" sz="6200" dirty="0"/>
          </a:p>
          <a:p>
            <a:pPr lvl="1">
              <a:lnSpc>
                <a:spcPct val="120000"/>
              </a:lnSpc>
            </a:pPr>
            <a:r>
              <a:rPr lang="fi-FI" sz="6200" dirty="0"/>
              <a:t>Aktiivisuus alueiden suuntaan keskeistä. Ministeriötasolla ei tällaista </a:t>
            </a:r>
            <a:r>
              <a:rPr lang="fi-FI" sz="6200" dirty="0" smtClean="0"/>
              <a:t>alustaa/tietoa </a:t>
            </a:r>
            <a:r>
              <a:rPr lang="fi-FI" sz="6200" dirty="0"/>
              <a:t>ole tällä </a:t>
            </a:r>
            <a:r>
              <a:rPr lang="fi-FI" sz="6200" dirty="0" smtClean="0"/>
              <a:t>hetkellä. Yhteydenotoissa voi olla hyvä lähteä liikkeelle suuntaamalla yhteydenotot </a:t>
            </a:r>
            <a:r>
              <a:rPr lang="fi-FI" sz="6200" dirty="0"/>
              <a:t>ensisijaisesti alueiden keskuskuntiin. </a:t>
            </a:r>
          </a:p>
          <a:p>
            <a:endParaRPr lang="fi-FI" dirty="0"/>
          </a:p>
        </p:txBody>
      </p:sp>
    </p:spTree>
    <p:extLst>
      <p:ext uri="{BB962C8B-B14F-4D97-AF65-F5344CB8AC3E}">
        <p14:creationId xmlns:p14="http://schemas.microsoft.com/office/powerpoint/2010/main" val="4123588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544945"/>
            <a:ext cx="10807148" cy="5929746"/>
          </a:xfrm>
        </p:spPr>
        <p:txBody>
          <a:bodyPr/>
          <a:lstStyle/>
          <a:p>
            <a:pPr lvl="0">
              <a:lnSpc>
                <a:spcPct val="120000"/>
              </a:lnSpc>
            </a:pPr>
            <a:r>
              <a:rPr lang="fi-FI" sz="1800" b="1" dirty="0">
                <a:solidFill>
                  <a:srgbClr val="53565A"/>
                </a:solidFill>
              </a:rPr>
              <a:t>”Miten palkkaratkaisuissa, jos löytyisi kuntien alueella hyvä henkilötoimijataho. Onko avustusta mahdollisuutta käyttää palkkakustannuksina koordinaation edustajaan?”</a:t>
            </a:r>
            <a:endParaRPr lang="fi-FI" sz="1800" dirty="0">
              <a:solidFill>
                <a:srgbClr val="53565A"/>
              </a:solidFill>
            </a:endParaRPr>
          </a:p>
          <a:p>
            <a:pPr lvl="1">
              <a:lnSpc>
                <a:spcPct val="120000"/>
              </a:lnSpc>
            </a:pPr>
            <a:r>
              <a:rPr lang="fi-FI" sz="1800" dirty="0">
                <a:solidFill>
                  <a:srgbClr val="53565A"/>
                </a:solidFill>
              </a:rPr>
              <a:t>On jossain mittasuhteissa mahdollista. Hallinnointikustannukset eivät voi olla pääpainossa. Esimerkiksi noin 10% avustussummasta palkkakustannuksiin on mahdollinen. </a:t>
            </a:r>
          </a:p>
          <a:p>
            <a:pPr lvl="0">
              <a:lnSpc>
                <a:spcPct val="120000"/>
              </a:lnSpc>
            </a:pPr>
            <a:r>
              <a:rPr lang="fi-FI" sz="1800" b="1" dirty="0">
                <a:solidFill>
                  <a:srgbClr val="53565A"/>
                </a:solidFill>
              </a:rPr>
              <a:t>”Vastuussa olevan kunnan tehtävä olisi käydä keskustelut ja yhteistyö muiden hyvinvointialueen kuntien kanssa?”</a:t>
            </a:r>
            <a:endParaRPr lang="fi-FI" sz="1800" dirty="0">
              <a:solidFill>
                <a:srgbClr val="53565A"/>
              </a:solidFill>
            </a:endParaRPr>
          </a:p>
          <a:p>
            <a:pPr lvl="1">
              <a:lnSpc>
                <a:spcPct val="120000"/>
              </a:lnSpc>
            </a:pPr>
            <a:r>
              <a:rPr lang="fi-FI" sz="1800" dirty="0">
                <a:solidFill>
                  <a:srgbClr val="53565A"/>
                </a:solidFill>
              </a:rPr>
              <a:t>Kyllä. </a:t>
            </a:r>
          </a:p>
          <a:p>
            <a:pPr lvl="0">
              <a:lnSpc>
                <a:spcPct val="120000"/>
              </a:lnSpc>
            </a:pPr>
            <a:r>
              <a:rPr lang="fi-FI" sz="1800" b="1" dirty="0">
                <a:solidFill>
                  <a:srgbClr val="53565A"/>
                </a:solidFill>
              </a:rPr>
              <a:t>”Tällä rahalla ei ole mahdollista hankkia elintarvikkeita?”</a:t>
            </a:r>
            <a:endParaRPr lang="fi-FI" sz="1800" dirty="0">
              <a:solidFill>
                <a:srgbClr val="53565A"/>
              </a:solidFill>
            </a:endParaRPr>
          </a:p>
          <a:p>
            <a:pPr lvl="1">
              <a:lnSpc>
                <a:spcPct val="120000"/>
              </a:lnSpc>
            </a:pPr>
            <a:r>
              <a:rPr lang="fi-FI" sz="1800" dirty="0">
                <a:solidFill>
                  <a:srgbClr val="53565A"/>
                </a:solidFill>
              </a:rPr>
              <a:t>Lähtökohtaisesti ei. Jos kyse on esimerkiksi siitä, että hävikkielintarvikkeista valmistetaan ruokaa, ruuan valmistamiseen liittyviin </a:t>
            </a:r>
            <a:r>
              <a:rPr lang="fi-FI" sz="1800" dirty="0" smtClean="0">
                <a:solidFill>
                  <a:srgbClr val="53565A"/>
                </a:solidFill>
              </a:rPr>
              <a:t>kuluihin (esimerkiksi mausteet) </a:t>
            </a:r>
            <a:r>
              <a:rPr lang="fi-FI" sz="1800" dirty="0">
                <a:solidFill>
                  <a:srgbClr val="53565A"/>
                </a:solidFill>
              </a:rPr>
              <a:t>voi </a:t>
            </a:r>
            <a:r>
              <a:rPr lang="fi-FI" sz="1800" dirty="0" smtClean="0">
                <a:solidFill>
                  <a:srgbClr val="53565A"/>
                </a:solidFill>
              </a:rPr>
              <a:t>esittää </a:t>
            </a:r>
            <a:r>
              <a:rPr lang="fi-FI" sz="1800" dirty="0">
                <a:solidFill>
                  <a:srgbClr val="53565A"/>
                </a:solidFill>
              </a:rPr>
              <a:t>avustuksen varoja hankesuunnitelman mukaisesti. </a:t>
            </a:r>
          </a:p>
          <a:p>
            <a:pPr lvl="0">
              <a:lnSpc>
                <a:spcPct val="120000"/>
              </a:lnSpc>
            </a:pPr>
            <a:r>
              <a:rPr lang="fi-FI" sz="1800" b="1" dirty="0">
                <a:solidFill>
                  <a:srgbClr val="53565A"/>
                </a:solidFill>
              </a:rPr>
              <a:t>”Ateriapalvelujen hyötyhävikkejä voidaan ottaa huomioon?”</a:t>
            </a:r>
            <a:endParaRPr lang="fi-FI" sz="1800" dirty="0">
              <a:solidFill>
                <a:srgbClr val="53565A"/>
              </a:solidFill>
            </a:endParaRPr>
          </a:p>
          <a:p>
            <a:pPr lvl="1">
              <a:lnSpc>
                <a:spcPct val="120000"/>
              </a:lnSpc>
            </a:pPr>
            <a:r>
              <a:rPr lang="fi-FI" sz="1800" dirty="0">
                <a:solidFill>
                  <a:srgbClr val="53565A"/>
                </a:solidFill>
              </a:rPr>
              <a:t>Kyllä. Hävikkien </a:t>
            </a:r>
            <a:r>
              <a:rPr lang="fi-FI" sz="1800" dirty="0" smtClean="0">
                <a:solidFill>
                  <a:srgbClr val="53565A"/>
                </a:solidFill>
              </a:rPr>
              <a:t>käyttöönottoon </a:t>
            </a:r>
            <a:r>
              <a:rPr lang="fi-FI" sz="1800" dirty="0">
                <a:solidFill>
                  <a:srgbClr val="53565A"/>
                </a:solidFill>
              </a:rPr>
              <a:t>liittyvien kulujen huomioiminen avustuksessa on mahdollista ja suotavaakin. </a:t>
            </a:r>
          </a:p>
          <a:p>
            <a:endParaRPr lang="fi-FI" dirty="0"/>
          </a:p>
        </p:txBody>
      </p:sp>
    </p:spTree>
    <p:extLst>
      <p:ext uri="{BB962C8B-B14F-4D97-AF65-F5344CB8AC3E}">
        <p14:creationId xmlns:p14="http://schemas.microsoft.com/office/powerpoint/2010/main" val="6536924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p:txBody>
          <a:bodyPr>
            <a:normAutofit/>
          </a:bodyPr>
          <a:lstStyle/>
          <a:p>
            <a:r>
              <a:rPr lang="fi-FI" i="1" dirty="0" smtClean="0">
                <a:solidFill>
                  <a:schemeClr val="tx1"/>
                </a:solidFill>
                <a:latin typeface="Arial" panose="020B0604020202020204" pitchFamily="34" charset="0"/>
                <a:cs typeface="Arial" panose="020B0604020202020204" pitchFamily="34" charset="0"/>
              </a:rPr>
              <a:t>Kysymyksiä</a:t>
            </a:r>
            <a:r>
              <a:rPr lang="fi-FI" i="1" dirty="0" smtClean="0">
                <a:solidFill>
                  <a:schemeClr val="tx1"/>
                </a:solidFill>
              </a:rPr>
              <a:t> ja keskustelua </a:t>
            </a:r>
            <a:r>
              <a:rPr lang="fi-FI" i="1" dirty="0" err="1" smtClean="0">
                <a:solidFill>
                  <a:schemeClr val="tx1"/>
                </a:solidFill>
              </a:rPr>
              <a:t>webinaarin</a:t>
            </a:r>
            <a:r>
              <a:rPr lang="fi-FI" i="1" dirty="0" smtClean="0">
                <a:solidFill>
                  <a:schemeClr val="tx1"/>
                </a:solidFill>
              </a:rPr>
              <a:t> keskustelukentästä</a:t>
            </a:r>
            <a:endParaRPr lang="fi-FI" i="1" dirty="0">
              <a:solidFill>
                <a:schemeClr val="tx1"/>
              </a:solidFill>
            </a:endParaRPr>
          </a:p>
        </p:txBody>
      </p:sp>
      <p:sp>
        <p:nvSpPr>
          <p:cNvPr id="3" name="Tekstin paikkamerkki 2"/>
          <p:cNvSpPr>
            <a:spLocks noGrp="1"/>
          </p:cNvSpPr>
          <p:nvPr>
            <p:ph type="body" sz="quarter" idx="13"/>
          </p:nvPr>
        </p:nvSpPr>
        <p:spPr/>
        <p:txBody>
          <a:bodyPr/>
          <a:lstStyle/>
          <a:p>
            <a:endParaRPr lang="fi-FI"/>
          </a:p>
        </p:txBody>
      </p:sp>
    </p:spTree>
    <p:extLst>
      <p:ext uri="{BB962C8B-B14F-4D97-AF65-F5344CB8AC3E}">
        <p14:creationId xmlns:p14="http://schemas.microsoft.com/office/powerpoint/2010/main" val="32013586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299764" y="466159"/>
            <a:ext cx="11267396" cy="5796095"/>
          </a:xfrm>
        </p:spPr>
        <p:txBody>
          <a:bodyPr>
            <a:noAutofit/>
          </a:bodyPr>
          <a:lstStyle/>
          <a:p>
            <a:r>
              <a:rPr lang="fi-FI" sz="1800" dirty="0"/>
              <a:t>”Mistä voi tarkistaa onko tätä STM rahaa, mitä nyt halutaan saadaan ”vastuukunnille”, tullut alueen kuntaan jollekin järjestötoimijalle aiemmin? Jotta voi arvioida mistä nyt on kyse ja sitä taloudellista puolta hahmottaa.  Kunnissa paljon </a:t>
            </a:r>
            <a:r>
              <a:rPr lang="fi-FI" sz="1800" dirty="0" err="1"/>
              <a:t>hyteen</a:t>
            </a:r>
            <a:r>
              <a:rPr lang="fi-FI" sz="1800" dirty="0"/>
              <a:t> liittyvää kokonaisuutta </a:t>
            </a:r>
            <a:r>
              <a:rPr lang="fi-FI" sz="1800" dirty="0" err="1"/>
              <a:t>handlattavana</a:t>
            </a:r>
            <a:r>
              <a:rPr lang="fi-FI" sz="1800" dirty="0"/>
              <a:t> pienillä resursseilla ja tämä oli hieman puskista tullut asia</a:t>
            </a:r>
            <a:r>
              <a:rPr lang="fi-FI" sz="1800" dirty="0" smtClean="0"/>
              <a:t>.”</a:t>
            </a:r>
          </a:p>
          <a:p>
            <a:pPr marL="342900" indent="-342900">
              <a:buFont typeface="Arial" panose="020B0604020202020204" pitchFamily="34" charset="0"/>
              <a:buChar char="•"/>
            </a:pPr>
            <a:r>
              <a:rPr lang="fi-FI" sz="1800" dirty="0" smtClean="0"/>
              <a:t>Kyseessä </a:t>
            </a:r>
            <a:r>
              <a:rPr lang="fi-FI" sz="1800" dirty="0" smtClean="0"/>
              <a:t>ei ole kunnille pakollinen uusi tehtävä. Hallinnointiin voi myös osoittaa jonkin verran hankerahoitusta. </a:t>
            </a:r>
            <a:endParaRPr lang="fi-FI" sz="1800" dirty="0" smtClean="0"/>
          </a:p>
          <a:p>
            <a:pPr marL="342900" indent="-342900">
              <a:buFont typeface="Arial" panose="020B0604020202020204" pitchFamily="34" charset="0"/>
              <a:buChar char="•"/>
            </a:pPr>
            <a:r>
              <a:rPr lang="fi-FI" sz="1800" dirty="0"/>
              <a:t>Kuntakohtaista tietoa ei ole saatavilla. </a:t>
            </a:r>
            <a:r>
              <a:rPr lang="fi-FI" sz="1800" dirty="0" smtClean="0"/>
              <a:t>Avustusta </a:t>
            </a:r>
            <a:r>
              <a:rPr lang="fi-FI" sz="1800" dirty="0"/>
              <a:t>saaneet järjestötoimijat löytyvät </a:t>
            </a:r>
            <a:r>
              <a:rPr lang="fi-FI" sz="1800" dirty="0" err="1"/>
              <a:t>STM:n</a:t>
            </a:r>
            <a:r>
              <a:rPr lang="fi-FI" sz="1800" dirty="0"/>
              <a:t> sivuilta, mutta osatoteuttajien listat löytyvät vain kyseisen päätöksen liitemateriaaleista, eikä kuntakuntakohtaista tietoa ole niissäkään välttämättä. Paras alueellinen tieto lienee avustusta saaneilla keskusjärjestöillä. </a:t>
            </a:r>
            <a:endParaRPr lang="fi-FI" sz="1800" dirty="0"/>
          </a:p>
          <a:p>
            <a:r>
              <a:rPr lang="fi-FI" sz="1800" dirty="0"/>
              <a:t>”Ruoka-apua jakavat yhdistykset kysyvät seuraavaa. 1. Onko mahdollista että tämä avustus menee vain yhdelle toimijalle, esimerkiksi hävikkiterminaalin kustannuksiin?  2.  Jos, niin voiko hävikkiterminaali joka rahoitusta saa,  olla kunnan ja </a:t>
            </a:r>
            <a:r>
              <a:rPr lang="fi-FI" sz="1800" dirty="0" err="1"/>
              <a:t>ev.lut</a:t>
            </a:r>
            <a:r>
              <a:rPr lang="fi-FI" sz="1800" dirty="0"/>
              <a:t> seurakunnan ylläpitämä? Eli ei järjestölähtöinen”</a:t>
            </a:r>
          </a:p>
          <a:p>
            <a:pPr marL="342900" indent="-342900">
              <a:buFont typeface="Arial" panose="020B0604020202020204" pitchFamily="34" charset="0"/>
              <a:buChar char="•"/>
            </a:pPr>
            <a:r>
              <a:rPr lang="fi-FI" sz="1800" dirty="0"/>
              <a:t>Nina kysyi avustuksen kohdentamisesta hävikkiterminaaleihin. Helsingin osalta voin sanoa, että täällä avustusta ei haeta kaupungin ja seurakuntayhtymän ylläpitämän terminaalin toimintaan, vaan koko avustuspotti menee helsinkiläisille ruoka-aputoimijoille</a:t>
            </a:r>
            <a:r>
              <a:rPr lang="fi-FI" sz="1800" dirty="0" smtClean="0"/>
              <a:t>.</a:t>
            </a:r>
          </a:p>
          <a:p>
            <a:pPr marL="342900" indent="-342900">
              <a:buFont typeface="Arial" panose="020B0604020202020204" pitchFamily="34" charset="0"/>
              <a:buChar char="•"/>
            </a:pPr>
            <a:r>
              <a:rPr lang="fi-FI" sz="1800" dirty="0" smtClean="0"/>
              <a:t>Lähtökohtaisesti tavoitteena on tukea kunkin alueen toimijoita. Jos jollain alueella ei ole kuin yksi toimija, voi näin käydä. Hävikkiterminaali ei kuitenkaan alustavan arvion mukaan voisi olla ainoa kokonaisuus, jota tuetaan.</a:t>
            </a:r>
          </a:p>
          <a:p>
            <a:pPr marL="342900" indent="-342900">
              <a:buFont typeface="Arial" panose="020B0604020202020204" pitchFamily="34" charset="0"/>
              <a:buChar char="•"/>
            </a:pPr>
            <a:r>
              <a:rPr lang="fi-FI" sz="1800" dirty="0" smtClean="0"/>
              <a:t>Kirkollisveroa saava seurakunta ei tässä haussa voi olla osatoteuttajana</a:t>
            </a:r>
            <a:endParaRPr lang="fi-FI" sz="1800" dirty="0"/>
          </a:p>
          <a:p>
            <a:endParaRPr lang="fi-FI" sz="2000" dirty="0"/>
          </a:p>
          <a:p>
            <a:endParaRPr lang="fi-FI" sz="1050" dirty="0"/>
          </a:p>
        </p:txBody>
      </p:sp>
    </p:spTree>
    <p:extLst>
      <p:ext uri="{BB962C8B-B14F-4D97-AF65-F5344CB8AC3E}">
        <p14:creationId xmlns:p14="http://schemas.microsoft.com/office/powerpoint/2010/main" val="30021952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369455"/>
            <a:ext cx="10807148" cy="5776170"/>
          </a:xfrm>
        </p:spPr>
        <p:txBody>
          <a:bodyPr>
            <a:normAutofit/>
          </a:bodyPr>
          <a:lstStyle/>
          <a:p>
            <a:r>
              <a:rPr lang="fi-FI" dirty="0"/>
              <a:t>Onko niin, että yksi kunta ei voi hakea vain oman kuntansa ruoka-aputoimintaan</a:t>
            </a:r>
            <a:r>
              <a:rPr lang="fi-FI" dirty="0" smtClean="0"/>
              <a:t>?”</a:t>
            </a:r>
          </a:p>
          <a:p>
            <a:pPr marL="342900" indent="-342900">
              <a:buFont typeface="Arial" panose="020B0604020202020204" pitchFamily="34" charset="0"/>
              <a:buChar char="•"/>
            </a:pPr>
            <a:r>
              <a:rPr lang="fi-FI" dirty="0"/>
              <a:t>Avustus on tarkoitettu koko hyvinvointialueen alueella toimiville järjestötoimijoille. Raha jakautuu alueellisesti sen mukaan miten alueen toimijat siitä yhdessä sopivat. </a:t>
            </a:r>
            <a:endParaRPr lang="fi-FI" dirty="0" smtClean="0"/>
          </a:p>
          <a:p>
            <a:pPr marL="342900" indent="-342900">
              <a:buFont typeface="Arial" panose="020B0604020202020204" pitchFamily="34" charset="0"/>
              <a:buChar char="•"/>
            </a:pPr>
            <a:r>
              <a:rPr lang="fi-FI" dirty="0" smtClean="0"/>
              <a:t>Ruoka-aputoiminta </a:t>
            </a:r>
            <a:r>
              <a:rPr lang="fi-FI" dirty="0" smtClean="0"/>
              <a:t>ei rajaudu kuntalaisuuden mukaan, joten naapurikuntien asukkaat voivat käyttää </a:t>
            </a:r>
            <a:r>
              <a:rPr lang="fi-FI" dirty="0" smtClean="0"/>
              <a:t>jakoja joustavasti </a:t>
            </a:r>
            <a:r>
              <a:rPr lang="fi-FI" dirty="0" smtClean="0"/>
              <a:t>hyväkseen. Hakemusta ei siis voi rajata vain omaan kuntaan, vaikka olisi selvitetty, ettei muiden kuntien alueella ole lainkaan toimintaa. </a:t>
            </a:r>
            <a:endParaRPr lang="fi-FI" dirty="0"/>
          </a:p>
          <a:p>
            <a:endParaRPr lang="fi-FI" dirty="0"/>
          </a:p>
          <a:p>
            <a:r>
              <a:rPr lang="fi-FI" dirty="0"/>
              <a:t>”Voiko avustusta käyttää vapaaehtoistoimijoiden/yhdistyksen henkilöstön palkkakustannuksiin, jotka huolehtivat ruoka-avun jakamisesta, voivatko he toimia koordinoijina?”</a:t>
            </a:r>
          </a:p>
          <a:p>
            <a:pPr marL="342900" indent="-342900">
              <a:buFont typeface="Arial" panose="020B0604020202020204" pitchFamily="34" charset="0"/>
              <a:buChar char="•"/>
            </a:pPr>
            <a:r>
              <a:rPr lang="fi-FI" dirty="0" smtClean="0"/>
              <a:t>Tässä haussa hallinnointikustannuksia hyväksytään vain hankehallinnoijan osalta, ei osatoteuttajien osalta.</a:t>
            </a:r>
            <a:endParaRPr lang="fi-FI" dirty="0"/>
          </a:p>
        </p:txBody>
      </p:sp>
    </p:spTree>
    <p:extLst>
      <p:ext uri="{BB962C8B-B14F-4D97-AF65-F5344CB8AC3E}">
        <p14:creationId xmlns:p14="http://schemas.microsoft.com/office/powerpoint/2010/main" val="886929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461818"/>
            <a:ext cx="10807148" cy="5683807"/>
          </a:xfrm>
        </p:spPr>
        <p:txBody>
          <a:bodyPr>
            <a:normAutofit fontScale="92500" lnSpcReduction="20000"/>
          </a:bodyPr>
          <a:lstStyle/>
          <a:p>
            <a:endParaRPr lang="fi-FI" dirty="0"/>
          </a:p>
          <a:p>
            <a:r>
              <a:rPr lang="fi-FI" dirty="0"/>
              <a:t>”Mikä on kunnan rooli, muu kuin hakija? Onko meillä oikeasti omaa resurssia lähetä koordinoimaan alueellista ruoka-apua, mikäli avustusta ei voi käyttää koordinointihenkilöstön palkkaan. (Kolmas kysymys koskee kuntien velvollisuutta yhteistyön tekemiseen. Koska avustuksen saanti vaatii melko laajaa yhteistyötä, niin onko mietitty millä mahdollistetaan yhteistyön velvoite, tarkoitettaan sitä että koska yksi velvoite on yhteistyö kunnan kanssa, onko kunnilla velvoite toimia järjestöjen kanssa yhteistyössä. )”</a:t>
            </a:r>
          </a:p>
          <a:p>
            <a:pPr marL="342900" indent="-342900">
              <a:buFont typeface="Arial" panose="020B0604020202020204" pitchFamily="34" charset="0"/>
              <a:buChar char="•"/>
            </a:pPr>
            <a:r>
              <a:rPr lang="fi-FI" dirty="0"/>
              <a:t>Kuntien yhteistyövelvoitteesta alueensa toimijoiden kanssa on säädetty esim. sosiaali- ja terveydenhuollon järjestämislain 6 §:</a:t>
            </a:r>
            <a:r>
              <a:rPr lang="fi-FI" dirty="0" err="1"/>
              <a:t>ssä</a:t>
            </a:r>
            <a:r>
              <a:rPr lang="fi-FI" dirty="0"/>
              <a:t>, jossa on mm. näin (ote):Kunnan on toimittava hyvinvoinnin ja terveyden edistämisessä yhteistyössä hyvinvointialueen kanssa ja tuettava sitä asiantuntemuksellaan. Lisäksi kunnan on tehtävä hyvinvoinnin ja terveyden edistämisessä yhteistyötä kunnassa hyvinvoinnin ja terveyden edistämistyötä tekevien muiden julkisten toimijoiden, yksityisten yritysten ja yleishyödyllisten yhteisöjen kanssa. Kunnan on myös edistettävä hyvinvoinnin ja terveyden edistämistyötä tekevien järjestöjen toimintaedellytyksiä ja vaikutusmahdollisuuksia hyvinvoinnin ja terveyden edistämisessä. </a:t>
            </a:r>
            <a:endParaRPr lang="fi-FI" dirty="0" smtClean="0"/>
          </a:p>
          <a:p>
            <a:pPr marL="342900" indent="-342900">
              <a:buFont typeface="Arial" panose="020B0604020202020204" pitchFamily="34" charset="0"/>
              <a:buChar char="•"/>
            </a:pPr>
            <a:r>
              <a:rPr lang="fi-FI" dirty="0" smtClean="0"/>
              <a:t>Hankehallinnoija voi käyttää avustusta kohtuullisessa määrin myös hallinnointikustannuksiin</a:t>
            </a:r>
            <a:endParaRPr lang="fi-FI" dirty="0"/>
          </a:p>
          <a:p>
            <a:r>
              <a:rPr lang="fi-FI" dirty="0"/>
              <a:t> </a:t>
            </a:r>
          </a:p>
        </p:txBody>
      </p:sp>
    </p:spTree>
    <p:extLst>
      <p:ext uri="{BB962C8B-B14F-4D97-AF65-F5344CB8AC3E}">
        <p14:creationId xmlns:p14="http://schemas.microsoft.com/office/powerpoint/2010/main" val="13731198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6652" y="729672"/>
            <a:ext cx="10807148" cy="5763491"/>
          </a:xfrm>
        </p:spPr>
        <p:txBody>
          <a:bodyPr>
            <a:normAutofit fontScale="92500" lnSpcReduction="20000"/>
          </a:bodyPr>
          <a:lstStyle/>
          <a:p>
            <a:r>
              <a:rPr lang="fi-FI" dirty="0"/>
              <a:t>”Mitä ovat ruoan valmistuskustannuksia?”</a:t>
            </a:r>
          </a:p>
          <a:p>
            <a:pPr marL="342900" indent="-342900">
              <a:buFont typeface="Arial" panose="020B0604020202020204" pitchFamily="34" charset="0"/>
              <a:buChar char="•"/>
            </a:pPr>
            <a:r>
              <a:rPr lang="fi-FI" dirty="0"/>
              <a:t>Ruoan valmistuskustannukset ovat keittiökustannukset pois lukien varsinaisen ruoan ostaminen.</a:t>
            </a:r>
          </a:p>
          <a:p>
            <a:r>
              <a:rPr lang="fi-FI" dirty="0"/>
              <a:t> </a:t>
            </a:r>
          </a:p>
          <a:p>
            <a:r>
              <a:rPr lang="fi-FI" dirty="0"/>
              <a:t>”Pysyykö toiminnan </a:t>
            </a:r>
            <a:r>
              <a:rPr lang="fi-FI" dirty="0" smtClean="0"/>
              <a:t>päätäntävalta </a:t>
            </a:r>
            <a:r>
              <a:rPr lang="fi-FI" dirty="0"/>
              <a:t>ruokajakavilla yhdistyksillä jos esimerkiksi on hyvinvointi alue rahoitus jakaja vai saneleeko rahoittaja mallia miten toimia?”</a:t>
            </a:r>
          </a:p>
          <a:p>
            <a:pPr marL="342900" indent="-342900">
              <a:buFont typeface="Arial" panose="020B0604020202020204" pitchFamily="34" charset="0"/>
              <a:buChar char="•"/>
            </a:pPr>
            <a:r>
              <a:rPr lang="fi-FI" dirty="0" smtClean="0"/>
              <a:t>Valtionavustuksen myöntäjä asettaa </a:t>
            </a:r>
            <a:r>
              <a:rPr lang="fi-FI" dirty="0"/>
              <a:t>tiettyjä </a:t>
            </a:r>
            <a:r>
              <a:rPr lang="fi-FI" dirty="0" smtClean="0"/>
              <a:t>aika yleisiä raameja</a:t>
            </a:r>
            <a:r>
              <a:rPr lang="fi-FI" dirty="0"/>
              <a:t>. Varsinaisen </a:t>
            </a:r>
            <a:r>
              <a:rPr lang="fi-FI" dirty="0" smtClean="0"/>
              <a:t>hankehallinnoijan </a:t>
            </a:r>
            <a:r>
              <a:rPr lang="fi-FI" dirty="0"/>
              <a:t>roolin ja toiminnan tarkoituksenmukaisuuden tulisi ilmetä myös hankesuunnitelmassa. </a:t>
            </a:r>
            <a:endParaRPr lang="fi-FI" dirty="0" smtClean="0"/>
          </a:p>
          <a:p>
            <a:endParaRPr lang="fi-FI" dirty="0" smtClean="0"/>
          </a:p>
          <a:p>
            <a:r>
              <a:rPr lang="fi-FI" dirty="0" smtClean="0"/>
              <a:t>”En </a:t>
            </a:r>
            <a:r>
              <a:rPr lang="fi-FI" dirty="0"/>
              <a:t>löytänyt hakuilmoituksesta tai valtionavustuslaista oikein mitään linjauksia avustettavan toiminnan yhdenvertaisuudesta</a:t>
            </a:r>
            <a:r>
              <a:rPr lang="fi-FI" dirty="0" smtClean="0"/>
              <a:t>. Viime </a:t>
            </a:r>
            <a:r>
              <a:rPr lang="fi-FI" dirty="0"/>
              <a:t>vuonna oli esim. puhetta siitä, saako ukrainalaisia sulkea avustuksen </a:t>
            </a:r>
            <a:r>
              <a:rPr lang="fi-FI" dirty="0" smtClean="0"/>
              <a:t>ulkopuolelle. ”</a:t>
            </a:r>
          </a:p>
          <a:p>
            <a:pPr marL="342900" indent="-342900">
              <a:buFont typeface="Arial" panose="020B0604020202020204" pitchFamily="34" charset="0"/>
              <a:buChar char="•"/>
            </a:pPr>
            <a:r>
              <a:rPr lang="fi-FI" dirty="0"/>
              <a:t>Avustuksen saajan tulee toiminnassaan edistää tasa-arvoa ja yhdenvertaisuutta, sekä noudattaa tasa-arvolaissa (laki naisten ja miesten välisestä tasa-arvosta 609/1986) ja yhdenvertaisuuslaissa (1325/2014) säädettyjä </a:t>
            </a:r>
            <a:r>
              <a:rPr lang="fi-FI" dirty="0" smtClean="0"/>
              <a:t>työnantajavelvoitteita. Ei siis </a:t>
            </a:r>
            <a:r>
              <a:rPr lang="fi-FI" dirty="0"/>
              <a:t>olisi yhdenvertaisuuslain mukaista sulkea tällaista yhtä henkilöryhmää pois meidän avustettavassa toiminnassa. </a:t>
            </a:r>
            <a:r>
              <a:rPr lang="fi-FI" dirty="0" smtClean="0"/>
              <a:t>Tästä tulee maininta päätökseen, joka on toimintaa ohjaava asiakirja. </a:t>
            </a:r>
            <a:endParaRPr lang="fi-FI" dirty="0"/>
          </a:p>
        </p:txBody>
      </p:sp>
    </p:spTree>
    <p:extLst>
      <p:ext uri="{BB962C8B-B14F-4D97-AF65-F5344CB8AC3E}">
        <p14:creationId xmlns:p14="http://schemas.microsoft.com/office/powerpoint/2010/main" val="11967450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344C24-DD50-F64A-9543-58A65879D04A}"/>
              </a:ext>
            </a:extLst>
          </p:cNvPr>
          <p:cNvSpPr>
            <a:spLocks noGrp="1"/>
          </p:cNvSpPr>
          <p:nvPr>
            <p:ph type="title"/>
          </p:nvPr>
        </p:nvSpPr>
        <p:spPr/>
        <p:txBody>
          <a:bodyPr/>
          <a:lstStyle/>
          <a:p>
            <a:r>
              <a:rPr lang="fi-FI" dirty="0" smtClean="0"/>
              <a:t>Kiitos!</a:t>
            </a:r>
            <a:endParaRPr lang="fi-FI" dirty="0"/>
          </a:p>
        </p:txBody>
      </p:sp>
      <p:sp>
        <p:nvSpPr>
          <p:cNvPr id="7" name="Text Placeholder 6">
            <a:extLst>
              <a:ext uri="{FF2B5EF4-FFF2-40B4-BE49-F238E27FC236}">
                <a16:creationId xmlns:a16="http://schemas.microsoft.com/office/drawing/2014/main" id="{F4838527-463C-5D44-9D33-4029C00DA808}"/>
              </a:ext>
            </a:extLst>
          </p:cNvPr>
          <p:cNvSpPr>
            <a:spLocks noGrp="1"/>
          </p:cNvSpPr>
          <p:nvPr>
            <p:ph type="body" sz="quarter" idx="13"/>
          </p:nvPr>
        </p:nvSpPr>
        <p:spPr/>
        <p:txBody>
          <a:bodyPr/>
          <a:lstStyle/>
          <a:p>
            <a:r>
              <a:rPr lang="fi-FI" dirty="0">
                <a:hlinkClick r:id="rId2"/>
              </a:rPr>
              <a:t>https://</a:t>
            </a:r>
            <a:r>
              <a:rPr lang="fi-FI" dirty="0" smtClean="0">
                <a:hlinkClick r:id="rId2"/>
              </a:rPr>
              <a:t>stm.fi/vuoden-2023-valtionavustushaut</a:t>
            </a:r>
            <a:endParaRPr lang="fi-FI" dirty="0" smtClean="0"/>
          </a:p>
          <a:p>
            <a:endParaRPr lang="fi-FI" dirty="0"/>
          </a:p>
        </p:txBody>
      </p:sp>
      <p:sp>
        <p:nvSpPr>
          <p:cNvPr id="8" name="Text Placeholder 7">
            <a:extLst>
              <a:ext uri="{FF2B5EF4-FFF2-40B4-BE49-F238E27FC236}">
                <a16:creationId xmlns:a16="http://schemas.microsoft.com/office/drawing/2014/main" id="{1F779176-936E-DB41-B70E-8A663F868C86}"/>
              </a:ext>
            </a:extLst>
          </p:cNvPr>
          <p:cNvSpPr>
            <a:spLocks noGrp="1"/>
          </p:cNvSpPr>
          <p:nvPr>
            <p:ph type="body" sz="quarter" idx="14"/>
          </p:nvPr>
        </p:nvSpPr>
        <p:spPr/>
        <p:txBody>
          <a:bodyPr/>
          <a:lstStyle/>
          <a:p>
            <a:r>
              <a:rPr lang="fi-FI" dirty="0" smtClean="0"/>
              <a:t>Lisätietoa:</a:t>
            </a:r>
            <a:endParaRPr lang="fi-FI" dirty="0"/>
          </a:p>
        </p:txBody>
      </p:sp>
      <p:sp>
        <p:nvSpPr>
          <p:cNvPr id="5" name="Text Placeholder 4">
            <a:extLst>
              <a:ext uri="{FF2B5EF4-FFF2-40B4-BE49-F238E27FC236}">
                <a16:creationId xmlns:a16="http://schemas.microsoft.com/office/drawing/2014/main" id="{9D81782A-8F58-114F-A749-FF9614C33989}"/>
              </a:ext>
            </a:extLst>
          </p:cNvPr>
          <p:cNvSpPr>
            <a:spLocks noGrp="1"/>
          </p:cNvSpPr>
          <p:nvPr>
            <p:ph type="body" sz="quarter" idx="17"/>
          </p:nvPr>
        </p:nvSpPr>
        <p:spPr/>
        <p:txBody>
          <a:bodyPr/>
          <a:lstStyle/>
          <a:p>
            <a:r>
              <a:rPr lang="fi-FI" dirty="0" err="1"/>
              <a:t>stm.fi</a:t>
            </a:r>
            <a:r>
              <a:rPr lang="fi-FI" dirty="0"/>
              <a:t> › </a:t>
            </a:r>
            <a:br>
              <a:rPr lang="fi-FI" dirty="0"/>
            </a:br>
            <a:r>
              <a:rPr lang="fi-FI" dirty="0"/>
              <a:t>@</a:t>
            </a:r>
            <a:r>
              <a:rPr lang="fi-FI" dirty="0" err="1"/>
              <a:t>STM_Uutiset</a:t>
            </a:r>
            <a:r>
              <a:rPr lang="fi-FI" dirty="0"/>
              <a:t> › </a:t>
            </a:r>
          </a:p>
        </p:txBody>
      </p:sp>
    </p:spTree>
    <p:extLst>
      <p:ext uri="{BB962C8B-B14F-4D97-AF65-F5344CB8AC3E}">
        <p14:creationId xmlns:p14="http://schemas.microsoft.com/office/powerpoint/2010/main" val="1362886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02952D-5302-1241-8D1B-5669C8C27E76}"/>
              </a:ext>
            </a:extLst>
          </p:cNvPr>
          <p:cNvSpPr>
            <a:spLocks noGrp="1"/>
          </p:cNvSpPr>
          <p:nvPr>
            <p:ph type="title"/>
          </p:nvPr>
        </p:nvSpPr>
        <p:spPr>
          <a:xfrm>
            <a:off x="546651" y="365125"/>
            <a:ext cx="9679743" cy="1075748"/>
          </a:xfrm>
        </p:spPr>
        <p:txBody>
          <a:bodyPr/>
          <a:lstStyle/>
          <a:p>
            <a:r>
              <a:rPr lang="fi-FI" dirty="0" smtClean="0"/>
              <a:t>Ruoka-avun jatkoon liittyvä selvitys v. 2021</a:t>
            </a:r>
          </a:p>
        </p:txBody>
      </p:sp>
      <p:sp>
        <p:nvSpPr>
          <p:cNvPr id="3" name="Content Placeholder 2">
            <a:extLst>
              <a:ext uri="{FF2B5EF4-FFF2-40B4-BE49-F238E27FC236}">
                <a16:creationId xmlns:a16="http://schemas.microsoft.com/office/drawing/2014/main" id="{5615A40C-4FB1-6241-B7FB-59C04965D44F}"/>
              </a:ext>
            </a:extLst>
          </p:cNvPr>
          <p:cNvSpPr>
            <a:spLocks noGrp="1"/>
          </p:cNvSpPr>
          <p:nvPr>
            <p:ph idx="1"/>
          </p:nvPr>
        </p:nvSpPr>
        <p:spPr>
          <a:xfrm>
            <a:off x="212437" y="1440872"/>
            <a:ext cx="11141364" cy="5264727"/>
          </a:xfrm>
        </p:spPr>
        <p:txBody>
          <a:bodyPr>
            <a:normAutofit fontScale="92500" lnSpcReduction="10000"/>
          </a:bodyPr>
          <a:lstStyle/>
          <a:p>
            <a:pPr marL="342900" indent="-342900">
              <a:buFont typeface="Arial" panose="020B0604020202020204" pitchFamily="34" charset="0"/>
              <a:buChar char="•"/>
            </a:pPr>
            <a:r>
              <a:rPr lang="fi-FI" dirty="0" smtClean="0"/>
              <a:t>STM tilasi selvityksen ruoka-avun toteuttamistavoista ja tulevaisuuden näkymistä (</a:t>
            </a:r>
            <a:r>
              <a:rPr lang="fi-FI" dirty="0" err="1" smtClean="0"/>
              <a:t>Socca</a:t>
            </a:r>
            <a:r>
              <a:rPr lang="fi-FI" dirty="0"/>
              <a:t>)</a:t>
            </a:r>
            <a:endParaRPr lang="fi-FI" dirty="0" smtClean="0"/>
          </a:p>
          <a:p>
            <a:pPr marL="1143000" lvl="1" indent="-342900"/>
            <a:r>
              <a:rPr lang="fi-FI" dirty="0" smtClean="0"/>
              <a:t>Ruoka-avun järjestämisessä kuntien, järjestöjen, seurakuntien, uskonnollisten yhteisöjen ja osittain myös valtion (</a:t>
            </a:r>
            <a:r>
              <a:rPr lang="fi-FI" dirty="0" err="1" smtClean="0"/>
              <a:t>STM:n</a:t>
            </a:r>
            <a:r>
              <a:rPr lang="fi-FI" dirty="0" smtClean="0"/>
              <a:t> valtionapu + STEA) roolit risteävät ja muodostavat vaikeasti hahmotettavan kokonaisuuden.</a:t>
            </a:r>
          </a:p>
          <a:p>
            <a:pPr marL="1143000" lvl="1" indent="-342900"/>
            <a:r>
              <a:rPr lang="fi-FI" dirty="0"/>
              <a:t>Selvityksen mukaan ruoka-apu on paljon muutakin kuin leipäjonoja. Toiminta on monipuolistunut etenkin 2010-luvulla. Toiminta kattaa esimerkiksi yhteisruokailuja, hävikkiterminaaleja, hävikkimarketin </a:t>
            </a:r>
            <a:r>
              <a:rPr lang="fi-FI" dirty="0" smtClean="0"/>
              <a:t>sekä </a:t>
            </a:r>
            <a:r>
              <a:rPr lang="fi-FI" dirty="0" err="1" smtClean="0"/>
              <a:t>työllistämis</a:t>
            </a:r>
            <a:r>
              <a:rPr lang="fi-FI" dirty="0" smtClean="0"/>
              <a:t>- ja kuntoutustoimenpiteitä.</a:t>
            </a:r>
            <a:r>
              <a:rPr lang="fi-FI" dirty="0"/>
              <a:t> Ilman laajaa vapaaehtoistyötä ruoka-apu olisi jäänyt huomattavasti lyhytaikaisemmaksi ja tavoittanut vähemmän ihmisiä. Vapaaehtoisuus on toiminnan keskeinen kantava tekijä. </a:t>
            </a:r>
            <a:endParaRPr lang="fi-FI" dirty="0" smtClean="0"/>
          </a:p>
          <a:p>
            <a:pPr marL="1143000" lvl="1" indent="-342900"/>
            <a:r>
              <a:rPr lang="fi-FI" dirty="0"/>
              <a:t>Kentällä on paljon alueellisia eroja, päällekkäisyyttä ja monia eri tapoja järjestää </a:t>
            </a:r>
            <a:r>
              <a:rPr lang="fi-FI" dirty="0" smtClean="0"/>
              <a:t>ruoka-apua. Tavat ovat kaikkea organisoituneen ja epävirallisemman avun välillä, keskitetyistä hävikkiterminaaleista </a:t>
            </a:r>
            <a:r>
              <a:rPr lang="fi-FI" dirty="0" err="1" smtClean="0"/>
              <a:t>whatsapp</a:t>
            </a:r>
            <a:r>
              <a:rPr lang="fi-FI" dirty="0" smtClean="0"/>
              <a:t>-ryhmiin. </a:t>
            </a:r>
          </a:p>
          <a:p>
            <a:pPr marL="1143000" lvl="1" indent="-342900"/>
            <a:r>
              <a:rPr lang="fi-FI" dirty="0" smtClean="0"/>
              <a:t>Kentän </a:t>
            </a:r>
            <a:r>
              <a:rPr lang="fi-FI" dirty="0"/>
              <a:t>sirpaleisuus ja itsenäisten toimijoiden suuri määrä tekee yhteistoiminnan haastavaksi, toisaalta monet itsenäiset toimijat haluavatkin toimia omilla ehdoillaan. </a:t>
            </a:r>
            <a:endParaRPr lang="fi-FI" dirty="0" smtClean="0"/>
          </a:p>
          <a:p>
            <a:pPr marL="1143000" lvl="1" indent="-342900"/>
            <a:r>
              <a:rPr lang="fi-FI" dirty="0" smtClean="0"/>
              <a:t>Linkki selvitykseen: </a:t>
            </a:r>
            <a:r>
              <a:rPr lang="fi-FI" dirty="0" smtClean="0">
                <a:hlinkClick r:id="rId2"/>
              </a:rPr>
              <a:t>https</a:t>
            </a:r>
            <a:r>
              <a:rPr lang="fi-FI" dirty="0">
                <a:hlinkClick r:id="rId2"/>
              </a:rPr>
              <a:t>://stm.fi/documents/1271139/48496181/Selvitys+ruoka-avusta.pdf/501a0182-4e8e-f943-9bd3-afc40e10332f/Selvitys+ruoka-avusta.pdf?t=1612953452113</a:t>
            </a:r>
            <a:endParaRPr lang="fi-FI" dirty="0"/>
          </a:p>
          <a:p>
            <a:pPr marL="342900" indent="-342900">
              <a:buFont typeface="Arial" panose="020B0604020202020204" pitchFamily="34" charset="0"/>
              <a:buChar char="•"/>
            </a:pPr>
            <a:endParaRPr lang="fi-FI" dirty="0" smtClean="0"/>
          </a:p>
        </p:txBody>
      </p:sp>
    </p:spTree>
    <p:extLst>
      <p:ext uri="{BB962C8B-B14F-4D97-AF65-F5344CB8AC3E}">
        <p14:creationId xmlns:p14="http://schemas.microsoft.com/office/powerpoint/2010/main" val="376921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4"/>
            <a:ext cx="9679743" cy="1251240"/>
          </a:xfrm>
        </p:spPr>
        <p:txBody>
          <a:bodyPr>
            <a:normAutofit/>
          </a:bodyPr>
          <a:lstStyle/>
          <a:p>
            <a:r>
              <a:rPr lang="fi-FI" dirty="0" err="1" smtClean="0"/>
              <a:t>Soccan</a:t>
            </a:r>
            <a:r>
              <a:rPr lang="fi-FI" dirty="0" smtClean="0"/>
              <a:t>  selvityksen ehdotukset vaihtoehdoiksi jatkoon:</a:t>
            </a:r>
            <a:endParaRPr lang="fi-FI" dirty="0"/>
          </a:p>
        </p:txBody>
      </p:sp>
      <p:pic>
        <p:nvPicPr>
          <p:cNvPr id="4" name="Sisällön paikkamerkki 3"/>
          <p:cNvPicPr>
            <a:picLocks noGrp="1" noChangeAspect="1"/>
          </p:cNvPicPr>
          <p:nvPr>
            <p:ph idx="1"/>
          </p:nvPr>
        </p:nvPicPr>
        <p:blipFill>
          <a:blip r:embed="rId2"/>
          <a:stretch>
            <a:fillRect/>
          </a:stretch>
        </p:blipFill>
        <p:spPr>
          <a:xfrm>
            <a:off x="822036" y="1616363"/>
            <a:ext cx="9864437" cy="4858327"/>
          </a:xfrm>
          <a:prstGeom prst="rect">
            <a:avLst/>
          </a:prstGeom>
        </p:spPr>
      </p:pic>
    </p:spTree>
    <p:extLst>
      <p:ext uri="{BB962C8B-B14F-4D97-AF65-F5344CB8AC3E}">
        <p14:creationId xmlns:p14="http://schemas.microsoft.com/office/powerpoint/2010/main" val="3919476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err="1" smtClean="0"/>
              <a:t>STM:n</a:t>
            </a:r>
            <a:r>
              <a:rPr lang="fi-FI" dirty="0" smtClean="0"/>
              <a:t> ruoka-avun valtionavustusten toimintamallia kehitetään poliittisten linjausten mukaisesti</a:t>
            </a:r>
            <a:endParaRPr lang="fi-FI" dirty="0"/>
          </a:p>
        </p:txBody>
      </p:sp>
      <p:sp>
        <p:nvSpPr>
          <p:cNvPr id="3" name="Sisällön paikkamerkki 2"/>
          <p:cNvSpPr>
            <a:spLocks noGrp="1"/>
          </p:cNvSpPr>
          <p:nvPr>
            <p:ph idx="1"/>
          </p:nvPr>
        </p:nvSpPr>
        <p:spPr>
          <a:xfrm>
            <a:off x="546652" y="1825625"/>
            <a:ext cx="10807148" cy="4639830"/>
          </a:xfrm>
        </p:spPr>
        <p:txBody>
          <a:bodyPr>
            <a:normAutofit/>
          </a:bodyPr>
          <a:lstStyle/>
          <a:p>
            <a:pPr marL="342900" lvl="0" indent="-342900">
              <a:buFont typeface="Arial" panose="020B0604020202020204" pitchFamily="34" charset="0"/>
              <a:buChar char="•"/>
            </a:pPr>
            <a:r>
              <a:rPr lang="fi-FI" dirty="0" smtClean="0"/>
              <a:t>Taustalla </a:t>
            </a:r>
            <a:r>
              <a:rPr lang="fi-FI" dirty="0" err="1" smtClean="0"/>
              <a:t>pilotoitavalle</a:t>
            </a:r>
            <a:r>
              <a:rPr lang="fi-FI" dirty="0" smtClean="0"/>
              <a:t>  haulle  ovat toisaalta pitkään järjestöjen puheenvuoroissa esillä ollut toive saada ruoka-aputoiminnan tuki pysyvämpiin rakenteisiin sekä  valtiovarainvaliokunnan muistiot, jossa toistuvasti on tuotu esiin tarve löytää rahoitukselle ja toiminnalle kestävämpiä toimintamalleja.</a:t>
            </a:r>
          </a:p>
          <a:p>
            <a:pPr marL="342900" lvl="0" indent="-342900">
              <a:buFont typeface="Arial" panose="020B0604020202020204" pitchFamily="34" charset="0"/>
              <a:buChar char="•"/>
            </a:pPr>
            <a:r>
              <a:rPr lang="fi-FI" dirty="0" smtClean="0"/>
              <a:t>Valtiovarainvaliokunnan muistiossa </a:t>
            </a:r>
            <a:r>
              <a:rPr lang="fi-FI" dirty="0" err="1" smtClean="0"/>
              <a:t>VaVM</a:t>
            </a:r>
            <a:r>
              <a:rPr lang="fi-FI" dirty="0" smtClean="0"/>
              <a:t> 37/2022 vp v</a:t>
            </a:r>
            <a:r>
              <a:rPr lang="fi-FI" dirty="0" smtClean="0">
                <a:solidFill>
                  <a:srgbClr val="404040"/>
                </a:solidFill>
                <a:latin typeface="Calibri" panose="020F0502020204030204"/>
              </a:rPr>
              <a:t>aliokunta</a:t>
            </a:r>
            <a:r>
              <a:rPr lang="fi-FI" i="1" dirty="0" smtClean="0">
                <a:solidFill>
                  <a:srgbClr val="404040"/>
                </a:solidFill>
                <a:latin typeface="Calibri" panose="020F0502020204030204"/>
              </a:rPr>
              <a:t> </a:t>
            </a:r>
            <a:r>
              <a:rPr lang="fi-FI" dirty="0">
                <a:solidFill>
                  <a:srgbClr val="404040"/>
                </a:solidFill>
                <a:latin typeface="Calibri" panose="020F0502020204030204"/>
              </a:rPr>
              <a:t>piti </a:t>
            </a:r>
            <a:r>
              <a:rPr lang="fi-FI" i="1" dirty="0" smtClean="0">
                <a:solidFill>
                  <a:srgbClr val="404040"/>
                </a:solidFill>
                <a:latin typeface="Calibri" panose="020F0502020204030204"/>
              </a:rPr>
              <a:t> </a:t>
            </a:r>
            <a:r>
              <a:rPr lang="fi-FI" i="1" dirty="0">
                <a:solidFill>
                  <a:srgbClr val="404040"/>
                </a:solidFill>
                <a:latin typeface="Calibri" panose="020F0502020204030204"/>
              </a:rPr>
              <a:t>välttämättömänä, että </a:t>
            </a:r>
            <a:r>
              <a:rPr lang="fi-FI" i="1" dirty="0" err="1">
                <a:solidFill>
                  <a:srgbClr val="404040"/>
                </a:solidFill>
                <a:latin typeface="Calibri" panose="020F0502020204030204"/>
              </a:rPr>
              <a:t>sosiaali</a:t>
            </a:r>
            <a:r>
              <a:rPr lang="fi-FI" i="1" dirty="0">
                <a:solidFill>
                  <a:srgbClr val="404040"/>
                </a:solidFill>
                <a:latin typeface="Calibri" panose="020F0502020204030204"/>
              </a:rPr>
              <a:t>- ja terveysministeriö koordinoi ruoka-aputoiminnan järjestämistä niin, että palvelujen järjestämisvastuut selkeytyvät ja palvelujen jatkuvuus, kehittäminen sekä rahoitus turvataan yhteistyössä kuntien, hyvinvointialueiden, järjestöjen ja muiden toimijoiden kanssa. </a:t>
            </a:r>
            <a:endParaRPr lang="fi-FI" i="1" dirty="0" smtClean="0">
              <a:solidFill>
                <a:srgbClr val="404040"/>
              </a:solidFill>
              <a:latin typeface="Calibri" panose="020F0502020204030204"/>
            </a:endParaRPr>
          </a:p>
          <a:p>
            <a:pPr marL="342900" lvl="0" indent="-342900">
              <a:buFont typeface="Arial" panose="020B0604020202020204" pitchFamily="34" charset="0"/>
              <a:buChar char="•"/>
            </a:pPr>
            <a:r>
              <a:rPr lang="fi-FI" b="1" dirty="0" smtClean="0">
                <a:solidFill>
                  <a:srgbClr val="404040"/>
                </a:solidFill>
                <a:latin typeface="Calibri" panose="020F0502020204030204"/>
              </a:rPr>
              <a:t>Nyt </a:t>
            </a:r>
            <a:r>
              <a:rPr lang="fi-FI" b="1" dirty="0" err="1" smtClean="0">
                <a:solidFill>
                  <a:srgbClr val="404040"/>
                </a:solidFill>
                <a:latin typeface="Calibri" panose="020F0502020204030204"/>
              </a:rPr>
              <a:t>pilotoitavana</a:t>
            </a:r>
            <a:r>
              <a:rPr lang="fi-FI" b="1" dirty="0" smtClean="0">
                <a:solidFill>
                  <a:srgbClr val="404040"/>
                </a:solidFill>
                <a:latin typeface="Calibri" panose="020F0502020204030204"/>
              </a:rPr>
              <a:t> olevassa kunta-pohjaisessa toimintamallissa on pyritty vastaamaan tähän eduskunnan esittämään toiveeseen.</a:t>
            </a:r>
            <a:endParaRPr lang="fi-FI" b="1" dirty="0">
              <a:solidFill>
                <a:srgbClr val="404040"/>
              </a:solidFill>
              <a:latin typeface="Calibri" panose="020F0502020204030204"/>
            </a:endParaRPr>
          </a:p>
          <a:p>
            <a:endParaRPr lang="fi-FI" b="1" dirty="0"/>
          </a:p>
        </p:txBody>
      </p:sp>
    </p:spTree>
    <p:extLst>
      <p:ext uri="{BB962C8B-B14F-4D97-AF65-F5344CB8AC3E}">
        <p14:creationId xmlns:p14="http://schemas.microsoft.com/office/powerpoint/2010/main" val="704866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Ruoka-aputoimintaan tällä hetkellä liittyviä rahoituspolkuja/-kanavia</a:t>
            </a:r>
            <a:endParaRPr lang="fi-FI" dirty="0"/>
          </a:p>
        </p:txBody>
      </p:sp>
      <p:sp>
        <p:nvSpPr>
          <p:cNvPr id="3" name="Sisällön paikkamerkki 2"/>
          <p:cNvSpPr>
            <a:spLocks noGrp="1"/>
          </p:cNvSpPr>
          <p:nvPr>
            <p:ph idx="1"/>
          </p:nvPr>
        </p:nvSpPr>
        <p:spPr>
          <a:xfrm>
            <a:off x="546652" y="1948873"/>
            <a:ext cx="10807148" cy="4196752"/>
          </a:xfrm>
        </p:spPr>
        <p:txBody>
          <a:bodyPr/>
          <a:lstStyle/>
          <a:p>
            <a:r>
              <a:rPr lang="fi-FI" dirty="0" smtClean="0"/>
              <a:t> - yksityishenkilöiden tai elinkeinoelämän lahjoitukset ja vapaaehtoistyö</a:t>
            </a:r>
          </a:p>
          <a:p>
            <a:r>
              <a:rPr lang="fi-FI" dirty="0"/>
              <a:t> </a:t>
            </a:r>
            <a:r>
              <a:rPr lang="fi-FI" dirty="0" smtClean="0"/>
              <a:t>- kuntien tai hyvinvointialueiden mahdolliset järjestöavustukset</a:t>
            </a:r>
          </a:p>
          <a:p>
            <a:pPr marL="342900" indent="-342900">
              <a:buFontTx/>
              <a:buChar char="-"/>
            </a:pPr>
            <a:r>
              <a:rPr lang="fi-FI" dirty="0" err="1" smtClean="0"/>
              <a:t>TEMin</a:t>
            </a:r>
            <a:r>
              <a:rPr lang="fi-FI" dirty="0" smtClean="0"/>
              <a:t> hallinnonalalla:</a:t>
            </a:r>
          </a:p>
          <a:p>
            <a:pPr marL="1143000" lvl="1" indent="-342900">
              <a:buFontTx/>
              <a:buChar char="-"/>
            </a:pPr>
            <a:r>
              <a:rPr lang="fi-FI" dirty="0" smtClean="0"/>
              <a:t>ESR + valtionavustushaku (ruokakortit, osallisuutta edistävä toiminta)</a:t>
            </a:r>
          </a:p>
          <a:p>
            <a:pPr marL="342900" lvl="0" indent="-342900">
              <a:buFontTx/>
              <a:buChar char="-"/>
            </a:pPr>
            <a:r>
              <a:rPr lang="fi-FI" dirty="0" err="1" smtClean="0">
                <a:solidFill>
                  <a:srgbClr val="53565A"/>
                </a:solidFill>
              </a:rPr>
              <a:t>STM:n</a:t>
            </a:r>
            <a:r>
              <a:rPr lang="fi-FI" dirty="0" smtClean="0">
                <a:solidFill>
                  <a:srgbClr val="53565A"/>
                </a:solidFill>
              </a:rPr>
              <a:t> hallinnonalalla:  </a:t>
            </a:r>
          </a:p>
          <a:p>
            <a:pPr marL="1143000" lvl="1" indent="-342900">
              <a:buFontTx/>
              <a:buChar char="-"/>
            </a:pPr>
            <a:r>
              <a:rPr lang="fi-FI" dirty="0" smtClean="0">
                <a:solidFill>
                  <a:srgbClr val="53565A"/>
                </a:solidFill>
              </a:rPr>
              <a:t>STEA-rahoitus järjestöjen terveyttä ja hyvinvointia edistävään toimintaan (kehittämistoiminta</a:t>
            </a:r>
            <a:r>
              <a:rPr lang="fi-FI" dirty="0">
                <a:solidFill>
                  <a:srgbClr val="53565A"/>
                </a:solidFill>
              </a:rPr>
              <a:t>)</a:t>
            </a:r>
          </a:p>
          <a:p>
            <a:pPr marL="1143000" lvl="1" indent="-342900">
              <a:buFont typeface="Wingdings" panose="05000000000000000000" pitchFamily="2" charset="2"/>
              <a:buChar char="Ø"/>
            </a:pPr>
            <a:r>
              <a:rPr lang="fi-FI" b="1" dirty="0" err="1" smtClean="0"/>
              <a:t>STM:n</a:t>
            </a:r>
            <a:r>
              <a:rPr lang="fi-FI" b="1" dirty="0" smtClean="0"/>
              <a:t> kertaluonteinen valtionavustus eräät erityishankkeet –momentilta (eduskunnan ”joululahjarahat”)</a:t>
            </a:r>
          </a:p>
          <a:p>
            <a:pPr marL="342900" indent="-342900">
              <a:buFontTx/>
              <a:buChar char="-"/>
            </a:pPr>
            <a:endParaRPr lang="fi-FI" b="1" dirty="0" smtClean="0"/>
          </a:p>
          <a:p>
            <a:pPr marL="342900" indent="-342900">
              <a:buFontTx/>
              <a:buChar char="-"/>
            </a:pPr>
            <a:endParaRPr lang="fi-FI" dirty="0" smtClean="0"/>
          </a:p>
        </p:txBody>
      </p:sp>
    </p:spTree>
    <p:extLst>
      <p:ext uri="{BB962C8B-B14F-4D97-AF65-F5344CB8AC3E}">
        <p14:creationId xmlns:p14="http://schemas.microsoft.com/office/powerpoint/2010/main" val="2508662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46651" y="365125"/>
            <a:ext cx="9679743" cy="1001858"/>
          </a:xfrm>
        </p:spPr>
        <p:txBody>
          <a:bodyPr/>
          <a:lstStyle/>
          <a:p>
            <a:r>
              <a:rPr lang="fi-FI" dirty="0" smtClean="0"/>
              <a:t>Miksi kunnan roolia ruoka-avussa </a:t>
            </a:r>
            <a:r>
              <a:rPr lang="fi-FI" dirty="0" err="1" smtClean="0"/>
              <a:t>pilotoidaan</a:t>
            </a:r>
            <a:r>
              <a:rPr lang="fi-FI" dirty="0" smtClean="0"/>
              <a:t>? </a:t>
            </a:r>
            <a:endParaRPr lang="fi-FI" dirty="0"/>
          </a:p>
        </p:txBody>
      </p:sp>
      <p:sp>
        <p:nvSpPr>
          <p:cNvPr id="3" name="Sisällön paikkamerkki 2"/>
          <p:cNvSpPr>
            <a:spLocks noGrp="1"/>
          </p:cNvSpPr>
          <p:nvPr>
            <p:ph idx="1"/>
          </p:nvPr>
        </p:nvSpPr>
        <p:spPr>
          <a:xfrm>
            <a:off x="546652" y="1366982"/>
            <a:ext cx="10807148" cy="5227781"/>
          </a:xfrm>
        </p:spPr>
        <p:txBody>
          <a:bodyPr>
            <a:normAutofit fontScale="85000" lnSpcReduction="20000"/>
          </a:bodyPr>
          <a:lstStyle/>
          <a:p>
            <a:pPr marL="342900" indent="-342900">
              <a:buFont typeface="Arial" panose="020B0604020202020204" pitchFamily="34" charset="0"/>
              <a:buChar char="•"/>
            </a:pPr>
            <a:r>
              <a:rPr lang="fi-FI" dirty="0" smtClean="0"/>
              <a:t>Kunnilla on oman palvelutuotantonsa kautta intressiä hävikkiruuan vähentämiseen</a:t>
            </a:r>
          </a:p>
          <a:p>
            <a:pPr marL="1143000" lvl="1" indent="-342900"/>
            <a:r>
              <a:rPr lang="fi-FI" dirty="0" smtClean="0"/>
              <a:t>Mahdollistaa kuntien oman ruokapalvelutuotannon (päiväkodit, koulut </a:t>
            </a:r>
            <a:r>
              <a:rPr lang="fi-FI" dirty="0" err="1" smtClean="0"/>
              <a:t>yms</a:t>
            </a:r>
            <a:r>
              <a:rPr lang="fi-FI" dirty="0" smtClean="0"/>
              <a:t>) hävikkiruuan vähentämistoimien yhteensovittamisen ruoka-aputoimintaan</a:t>
            </a:r>
          </a:p>
          <a:p>
            <a:pPr marL="342900" lvl="0" indent="-342900">
              <a:buFont typeface="Arial" panose="020B0604020202020204" pitchFamily="34" charset="0"/>
              <a:buChar char="•"/>
            </a:pPr>
            <a:r>
              <a:rPr lang="fi-FI" dirty="0">
                <a:solidFill>
                  <a:srgbClr val="53565A"/>
                </a:solidFill>
              </a:rPr>
              <a:t>Kunnat tuntevat alueensa toimijat (kuten elinkeinoelämän toimijat) ja vuoropuhelulle heidän kanssaan on usein olemassa olevia rakenteita tai käytäntöjä. </a:t>
            </a:r>
          </a:p>
          <a:p>
            <a:pPr marL="1143000" lvl="1" indent="-342900"/>
            <a:r>
              <a:rPr lang="fi-FI" dirty="0" smtClean="0"/>
              <a:t>Tuo </a:t>
            </a:r>
            <a:r>
              <a:rPr lang="fi-FI" dirty="0"/>
              <a:t>paikalliset tilanteet ja tarpeet esiin ja mahdollistaa paikallisesti merkittävien </a:t>
            </a:r>
            <a:r>
              <a:rPr lang="fi-FI" dirty="0" smtClean="0"/>
              <a:t>ratkaisujen </a:t>
            </a:r>
            <a:r>
              <a:rPr lang="fi-FI" dirty="0"/>
              <a:t>tekemisen paremmin kuin </a:t>
            </a:r>
            <a:r>
              <a:rPr lang="fi-FI" dirty="0" err="1"/>
              <a:t>STM:n</a:t>
            </a:r>
            <a:r>
              <a:rPr lang="fi-FI" dirty="0"/>
              <a:t> aikaisempi avustuksenjakomalli</a:t>
            </a:r>
          </a:p>
          <a:p>
            <a:pPr marL="1143000" lvl="1" indent="-342900"/>
            <a:r>
              <a:rPr lang="fi-FI" dirty="0"/>
              <a:t>Parantaa pienten ja keskusjärjestöihin kuulumattomien järjestötoimijoiden asemaa avustusten saannissa </a:t>
            </a:r>
            <a:endParaRPr lang="fi-FI" dirty="0" smtClean="0"/>
          </a:p>
          <a:p>
            <a:pPr marL="342900" lvl="0" indent="-342900">
              <a:buFont typeface="Arial" panose="020B0604020202020204" pitchFamily="34" charset="0"/>
              <a:buChar char="•"/>
            </a:pPr>
            <a:r>
              <a:rPr lang="fi-FI" dirty="0">
                <a:solidFill>
                  <a:srgbClr val="53565A"/>
                </a:solidFill>
              </a:rPr>
              <a:t>Kunnat ovat julkisena toimijana tottuneita ja osaavia toimimaan  valtioavustuslain edellyttämässä hallintomenettelyssä </a:t>
            </a:r>
          </a:p>
          <a:p>
            <a:pPr marL="342900" lvl="0" indent="-342900">
              <a:buFont typeface="Arial" panose="020B0604020202020204" pitchFamily="34" charset="0"/>
              <a:buChar char="•"/>
            </a:pPr>
            <a:r>
              <a:rPr lang="fi-FI" dirty="0" smtClean="0">
                <a:solidFill>
                  <a:srgbClr val="53565A"/>
                </a:solidFill>
              </a:rPr>
              <a:t>Tukee </a:t>
            </a:r>
            <a:r>
              <a:rPr lang="fi-FI" dirty="0">
                <a:solidFill>
                  <a:srgbClr val="53565A"/>
                </a:solidFill>
              </a:rPr>
              <a:t>kuntien kehittyvää roolia hyvinvoinnin ja terveyden edistämisessä</a:t>
            </a:r>
          </a:p>
          <a:p>
            <a:pPr marL="1143000" lvl="1" indent="-342900"/>
            <a:r>
              <a:rPr lang="fi-FI" dirty="0" smtClean="0">
                <a:solidFill>
                  <a:srgbClr val="53565A"/>
                </a:solidFill>
              </a:rPr>
              <a:t>Vastuukunta voi kohdentaa hankehallinnointiin pienen määrän avustusta, ja sitä kautta vahvistaa oman </a:t>
            </a:r>
            <a:r>
              <a:rPr lang="fi-FI" dirty="0" err="1" smtClean="0">
                <a:solidFill>
                  <a:srgbClr val="53565A"/>
                </a:solidFill>
              </a:rPr>
              <a:t>hyte</a:t>
            </a:r>
            <a:r>
              <a:rPr lang="fi-FI" dirty="0" smtClean="0">
                <a:solidFill>
                  <a:srgbClr val="53565A"/>
                </a:solidFill>
              </a:rPr>
              <a:t>-työnsä rakenteita</a:t>
            </a:r>
          </a:p>
          <a:p>
            <a:pPr marL="1143000" lvl="1" indent="-342900"/>
            <a:r>
              <a:rPr lang="fi-FI" dirty="0">
                <a:solidFill>
                  <a:srgbClr val="53565A"/>
                </a:solidFill>
              </a:rPr>
              <a:t>Vahvistaa järjestötoimijoiden </a:t>
            </a:r>
            <a:r>
              <a:rPr lang="fi-FI" dirty="0" smtClean="0">
                <a:solidFill>
                  <a:srgbClr val="53565A"/>
                </a:solidFill>
              </a:rPr>
              <a:t>ja kuntien yhteistyötä </a:t>
            </a:r>
            <a:r>
              <a:rPr lang="fi-FI" dirty="0">
                <a:solidFill>
                  <a:srgbClr val="53565A"/>
                </a:solidFill>
              </a:rPr>
              <a:t>ja </a:t>
            </a:r>
            <a:r>
              <a:rPr lang="fi-FI" dirty="0" smtClean="0">
                <a:solidFill>
                  <a:srgbClr val="53565A"/>
                </a:solidFill>
              </a:rPr>
              <a:t>yhteistyörakenteita, </a:t>
            </a:r>
            <a:r>
              <a:rPr lang="fi-FI" dirty="0">
                <a:solidFill>
                  <a:srgbClr val="53565A"/>
                </a:solidFill>
              </a:rPr>
              <a:t>mikä erityisen tärkeää nykyisessä järjestelmän murrosvaiheessa</a:t>
            </a:r>
          </a:p>
          <a:p>
            <a:pPr marL="1143000" lvl="1" indent="-342900"/>
            <a:r>
              <a:rPr lang="fi-FI" dirty="0">
                <a:solidFill>
                  <a:srgbClr val="53565A"/>
                </a:solidFill>
              </a:rPr>
              <a:t>Selkeyttää  vapaaehtoistyön ja julkisen </a:t>
            </a:r>
            <a:r>
              <a:rPr lang="fi-FI" dirty="0" err="1">
                <a:solidFill>
                  <a:srgbClr val="53565A"/>
                </a:solidFill>
              </a:rPr>
              <a:t>sote</a:t>
            </a:r>
            <a:r>
              <a:rPr lang="fi-FI" dirty="0">
                <a:solidFill>
                  <a:srgbClr val="53565A"/>
                </a:solidFill>
              </a:rPr>
              <a:t>-palvelutuotannon roolia ja asemaa ruoka-aputoiminnassa </a:t>
            </a:r>
            <a:endParaRPr lang="fi-FI" dirty="0" smtClean="0">
              <a:solidFill>
                <a:srgbClr val="53565A"/>
              </a:solidFill>
            </a:endParaRPr>
          </a:p>
          <a:p>
            <a:pPr marL="1143000" lvl="1" indent="-342900"/>
            <a:r>
              <a:rPr lang="fi-FI" dirty="0" smtClean="0">
                <a:solidFill>
                  <a:srgbClr val="53565A"/>
                </a:solidFill>
              </a:rPr>
              <a:t>Tarjoaa </a:t>
            </a:r>
            <a:r>
              <a:rPr lang="fi-FI" dirty="0">
                <a:solidFill>
                  <a:srgbClr val="53565A"/>
                </a:solidFill>
              </a:rPr>
              <a:t>hyvinvointialueille koordinoidun verkoston hyödynnettäväksi  mm. etsivän työ tai yhteisösosiaalityön toiminta-areenaksi </a:t>
            </a:r>
          </a:p>
          <a:p>
            <a:pPr marL="1143000" lvl="1" indent="-342900"/>
            <a:endParaRPr lang="fi-FI" dirty="0">
              <a:solidFill>
                <a:srgbClr val="53565A"/>
              </a:solidFill>
            </a:endParaRPr>
          </a:p>
          <a:p>
            <a:pPr lvl="1" indent="0">
              <a:buNone/>
            </a:pPr>
            <a:endParaRPr lang="fi-FI" dirty="0">
              <a:solidFill>
                <a:srgbClr val="53565A"/>
              </a:solidFill>
            </a:endParaRPr>
          </a:p>
          <a:p>
            <a:pPr marL="342900" indent="-342900">
              <a:buFontTx/>
              <a:buChar char="-"/>
            </a:pPr>
            <a:endParaRPr lang="fi-FI" dirty="0" smtClean="0"/>
          </a:p>
          <a:p>
            <a:pPr marL="342900" indent="-342900">
              <a:buFontTx/>
              <a:buChar char="-"/>
            </a:pPr>
            <a:endParaRPr lang="fi-FI" dirty="0" smtClean="0"/>
          </a:p>
          <a:p>
            <a:pPr marL="342900" indent="-342900">
              <a:buFontTx/>
              <a:buChar char="-"/>
            </a:pPr>
            <a:endParaRPr lang="fi-FI" dirty="0"/>
          </a:p>
        </p:txBody>
      </p:sp>
    </p:spTree>
    <p:extLst>
      <p:ext uri="{BB962C8B-B14F-4D97-AF65-F5344CB8AC3E}">
        <p14:creationId xmlns:p14="http://schemas.microsoft.com/office/powerpoint/2010/main" val="2491655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STM_colors_060519">
      <a:dk1>
        <a:srgbClr val="000000"/>
      </a:dk1>
      <a:lt1>
        <a:srgbClr val="FFFFFF"/>
      </a:lt1>
      <a:dk2>
        <a:srgbClr val="535659"/>
      </a:dk2>
      <a:lt2>
        <a:srgbClr val="E7E6E6"/>
      </a:lt2>
      <a:accent1>
        <a:srgbClr val="F0AB00"/>
      </a:accent1>
      <a:accent2>
        <a:srgbClr val="888B8D"/>
      </a:accent2>
      <a:accent3>
        <a:srgbClr val="53565A"/>
      </a:accent3>
      <a:accent4>
        <a:srgbClr val="642667"/>
      </a:accent4>
      <a:accent5>
        <a:srgbClr val="008C95"/>
      </a:accent5>
      <a:accent6>
        <a:srgbClr val="0562C1"/>
      </a:accent6>
      <a:hlink>
        <a:srgbClr val="F0AB00"/>
      </a:hlink>
      <a:folHlink>
        <a:srgbClr val="6325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C9D8D17-8E03-634D-BDDC-249F10419F8B}" vid="{4E79E4C6-D7E7-714B-96F9-C2DEFB06DB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ampus asiakirja" ma:contentTypeID="0x010100B5FAB64B6C204DD994D3FAC0C34E2BFF00D815FA0DC78EB14A868CC1BD63376E70" ma:contentTypeVersion="4" ma:contentTypeDescription="Kampus asiakirja" ma:contentTypeScope="" ma:versionID="0b02dbf35e1edd490b838141ea4b2d2c">
  <xsd:schema xmlns:xsd="http://www.w3.org/2001/XMLSchema" xmlns:xs="http://www.w3.org/2001/XMLSchema" xmlns:p="http://schemas.microsoft.com/office/2006/metadata/properties" xmlns:ns2="c138b538-c2fd-4cca-8c26-6e4e32e5a042" xmlns:ns3="6e18983f-08c1-4183-a17a-4a8994e7f3c8" targetNamespace="http://schemas.microsoft.com/office/2006/metadata/properties" ma:root="true" ma:fieldsID="6f6436ad9504e0be09459b797fa23f90" ns2:_="" ns3:_="">
    <xsd:import namespace="c138b538-c2fd-4cca-8c26-6e4e32e5a042"/>
    <xsd:import namespace="6e18983f-08c1-4183-a17a-4a8994e7f3c8"/>
    <xsd:element name="properties">
      <xsd:complexType>
        <xsd:sequence>
          <xsd:element name="documentManagement">
            <xsd:complexType>
              <xsd:all>
                <xsd:element ref="ns2:KampusOrganizationTaxHTField0" minOccurs="0"/>
                <xsd:element ref="ns2:KampusKeywordsTaxHTField0" minOccurs="0"/>
                <xsd:element ref="ns2:TaxCatchAll" minOccurs="0"/>
                <xsd:element ref="ns2:TaxCatchAllLabel"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38b538-c2fd-4cca-8c26-6e4e32e5a042" elementFormDefault="qualified">
    <xsd:import namespace="http://schemas.microsoft.com/office/2006/documentManagement/types"/>
    <xsd:import namespace="http://schemas.microsoft.com/office/infopath/2007/PartnerControls"/>
    <xsd:element name="KampusOrganizationTaxHTField0" ma:index="2" nillable="true" ma:taxonomy="true" ma:internalName="KampusOrganizationTaxHTField0" ma:taxonomyFieldName="KampusOrganization" ma:displayName="Organisaatio" ma:readOnly="false" ma:default="" ma:fieldId="{2db0ae7a-6cf0-4985-ba6a-e776373147cc}" ma:taxonomyMulti="true" ma:sspId="acce3c4a-091f-4b07-a6c7-e4a083e8073a" ma:termSetId="96581ae4-b9dd-471b-b644-43b1ab68b7d0" ma:anchorId="00000000-0000-0000-0000-000000000000" ma:open="false" ma:isKeyword="false">
      <xsd:complexType>
        <xsd:sequence>
          <xsd:element ref="pc:Terms" minOccurs="0" maxOccurs="1"/>
        </xsd:sequence>
      </xsd:complexType>
    </xsd:element>
    <xsd:element name="KampusKeywordsTaxHTField0" ma:index="4" nillable="true" ma:taxonomy="true" ma:internalName="KampusKeywordsTaxHTField0" ma:taxonomyFieldName="KampusKeywords" ma:displayName="Asiasanat" ma:default="" ma:fieldId="{1b40a1dd-212b-4729-a26e-8a2bffa86a15}" ma:taxonomyMulti="true" ma:sspId="acce3c4a-091f-4b07-a6c7-e4a083e8073a" ma:termSetId="c57e3b40-808e-4864-abb2-3453a6c26e70" ma:anchorId="00000000-0000-0000-0000-000000000000" ma:open="true" ma:isKeyword="false">
      <xsd:complexType>
        <xsd:sequence>
          <xsd:element ref="pc:Terms" minOccurs="0" maxOccurs="1"/>
        </xsd:sequence>
      </xsd:complexType>
    </xsd:element>
    <xsd:element name="TaxCatchAll" ma:index="9" nillable="true" ma:displayName="Taxonomy Catch All Column" ma:hidden="true" ma:list="{1fec40db-c400-4779-9f45-376d576a9153}" ma:internalName="TaxCatchAll" ma:showField="CatchAllData" ma:web="6e18983f-08c1-4183-a17a-4a8994e7f3c8">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1fec40db-c400-4779-9f45-376d576a9153}" ma:internalName="TaxCatchAllLabel" ma:readOnly="true" ma:showField="CatchAllDataLabel" ma:web="6e18983f-08c1-4183-a17a-4a8994e7f3c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e18983f-08c1-4183-a17a-4a8994e7f3c8" elementFormDefault="qualified">
    <xsd:import namespace="http://schemas.microsoft.com/office/2006/documentManagement/types"/>
    <xsd:import namespace="http://schemas.microsoft.com/office/infopath/2007/PartnerControls"/>
    <xsd:element name="SharedWithUsers" ma:index="14"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2" ma:displayName="Sisältölaji"/>
        <xsd:element ref="dc:title" minOccurs="0" maxOccurs="1" ma:index="0"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acce3c4a-091f-4b07-a6c7-e4a083e8073a" ContentTypeId="0x010100B5FAB64B6C204DD994D3FAC0C34E2BFF"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KampusOrganizationTaxHTField0 xmlns="c138b538-c2fd-4cca-8c26-6e4e32e5a042">
      <Terms xmlns="http://schemas.microsoft.com/office/infopath/2007/PartnerControls"/>
    </KampusOrganizationTaxHTField0>
    <KampusKeywordsTaxHTField0 xmlns="c138b538-c2fd-4cca-8c26-6e4e32e5a042">
      <Terms xmlns="http://schemas.microsoft.com/office/infopath/2007/PartnerControls"/>
    </KampusKeywordsTaxHTField0>
    <TaxCatchAll xmlns="c138b538-c2fd-4cca-8c26-6e4e32e5a042"/>
  </documentManagement>
</p:properties>
</file>

<file path=customXml/itemProps1.xml><?xml version="1.0" encoding="utf-8"?>
<ds:datastoreItem xmlns:ds="http://schemas.openxmlformats.org/officeDocument/2006/customXml" ds:itemID="{21A1D0DF-DED0-4480-868C-EAACB2CFBD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38b538-c2fd-4cca-8c26-6e4e32e5a042"/>
    <ds:schemaRef ds:uri="6e18983f-08c1-4183-a17a-4a8994e7f3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4245FD8-8B35-47B6-8269-6B8B5A4911BC}">
  <ds:schemaRefs>
    <ds:schemaRef ds:uri="Microsoft.SharePoint.Taxonomy.ContentTypeSync"/>
  </ds:schemaRefs>
</ds:datastoreItem>
</file>

<file path=customXml/itemProps3.xml><?xml version="1.0" encoding="utf-8"?>
<ds:datastoreItem xmlns:ds="http://schemas.openxmlformats.org/officeDocument/2006/customXml" ds:itemID="{FAC7C8B6-2529-45F0-A41A-FAB2E09548A7}">
  <ds:schemaRefs>
    <ds:schemaRef ds:uri="http://schemas.microsoft.com/sharepoint/v3/contenttype/forms"/>
  </ds:schemaRefs>
</ds:datastoreItem>
</file>

<file path=customXml/itemProps4.xml><?xml version="1.0" encoding="utf-8"?>
<ds:datastoreItem xmlns:ds="http://schemas.openxmlformats.org/officeDocument/2006/customXml" ds:itemID="{9C4C5446-2661-45CC-B4BF-3955D42490AF}">
  <ds:schemaRefs>
    <ds:schemaRef ds:uri="c138b538-c2fd-4cca-8c26-6e4e32e5a042"/>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6e18983f-08c1-4183-a17a-4a8994e7f3c8"/>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STM_16_9_masterpohja_2019_FI</Template>
  <TotalTime>1593</TotalTime>
  <Words>4352</Words>
  <Application>Microsoft Office PowerPoint</Application>
  <PresentationFormat>Laajakuva</PresentationFormat>
  <Paragraphs>338</Paragraphs>
  <Slides>49</Slides>
  <Notes>1</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49</vt:i4>
      </vt:variant>
    </vt:vector>
  </HeadingPairs>
  <TitlesOfParts>
    <vt:vector size="58" baseType="lpstr">
      <vt:lpstr>Arial</vt:lpstr>
      <vt:lpstr>Calibri</vt:lpstr>
      <vt:lpstr>Calibri Light</vt:lpstr>
      <vt:lpstr>Myanmar Text</vt:lpstr>
      <vt:lpstr>Myriad Pro</vt:lpstr>
      <vt:lpstr>Myriad Pro Semibold</vt:lpstr>
      <vt:lpstr>Times New Roman</vt:lpstr>
      <vt:lpstr>Wingdings</vt:lpstr>
      <vt:lpstr>Office-teema</vt:lpstr>
      <vt:lpstr>STM:n valtionavustus ruoka-apuun vuonna 2023 Hakuinfo - Webinaari</vt:lpstr>
      <vt:lpstr>Ohjelma </vt:lpstr>
      <vt:lpstr>PowerPoint-esitys</vt:lpstr>
      <vt:lpstr>Ruoka-avun järjestämiseen liittyvien valtionavustusten taustaa </vt:lpstr>
      <vt:lpstr>Ruoka-avun jatkoon liittyvä selvitys v. 2021</vt:lpstr>
      <vt:lpstr>Soccan  selvityksen ehdotukset vaihtoehdoiksi jatkoon:</vt:lpstr>
      <vt:lpstr>STM:n ruoka-avun valtionavustusten toimintamallia kehitetään poliittisten linjausten mukaisesti</vt:lpstr>
      <vt:lpstr>Ruoka-aputoimintaan tällä hetkellä liittyviä rahoituspolkuja/-kanavia</vt:lpstr>
      <vt:lpstr>Miksi kunnan roolia ruoka-avussa pilotoidaan? </vt:lpstr>
      <vt:lpstr>Vuoden 2023 valtionavustushaun keskeisiä linjauksia</vt:lpstr>
      <vt:lpstr>Vuoden 2023 valtionavustushaun keskeisiä linjauksia, jatkuu… </vt:lpstr>
      <vt:lpstr>Mikä siis muuttuu?</vt:lpstr>
      <vt:lpstr>Valtionavustushaun aikataulu</vt:lpstr>
      <vt:lpstr>PowerPoint-esitys</vt:lpstr>
      <vt:lpstr>Webinaari ruoka-aputoiminnan valtionapua hakeville tahoille 17.5.2023  STEAn puheenvuoro </vt:lpstr>
      <vt:lpstr>Avustuksia ruoka-aputoimijoille 2023</vt:lpstr>
      <vt:lpstr>STEAn rahoitusmallin uudistus tiivistettynä</vt:lpstr>
      <vt:lpstr>Eriarvoisuuden ilmenemismuotoja</vt:lpstr>
      <vt:lpstr>STEA-avustukset jaetaan neljään avustuskokonaisuuteen:</vt:lpstr>
      <vt:lpstr>STEA-avustukset järjestöille aineellisen avun jakamisen rajapinnassa</vt:lpstr>
      <vt:lpstr>STEA-avustusten haku järjestöille vuodelle 2024</vt:lpstr>
      <vt:lpstr>Uudet STEA-hankeavustukset myönnetään järjestöille kerralla koko hankekaudelle vuosille 2024-2026</vt:lpstr>
      <vt:lpstr>STEAn ohjelmahaut käynnissä vuodelle 2024</vt:lpstr>
      <vt:lpstr>Paikka auki 2024 – avustusohjelma järjestöille</vt:lpstr>
      <vt:lpstr>Työntekijän palkkaaminen ja ohjaaminen Paikka auki -ohjelmassa</vt:lpstr>
      <vt:lpstr>Näkymättömät-avustusohjelma järjestöille</vt:lpstr>
      <vt:lpstr>Näkymättömät-avustusohjelman kohderyhmät</vt:lpstr>
      <vt:lpstr>Lisätietoja STEAsta</vt:lpstr>
      <vt:lpstr>Anni Heinälä - Helsingin kaupunki – Stadin safka</vt:lpstr>
      <vt:lpstr>PowerPoint-esitys</vt:lpstr>
      <vt:lpstr>Valtionavustuksesta </vt:lpstr>
      <vt:lpstr>Hankkeelta edellytetään </vt:lpstr>
      <vt:lpstr>Hyväksyttävät kustannukset</vt:lpstr>
      <vt:lpstr>Hakemuksen tulee sisältää: </vt:lpstr>
      <vt:lpstr>Valtionavustuksen hakeminen – huomioita  </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Kiitos!</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STM:n valtionavustus ruoka-apuun; toimintamallin muutos</dc:title>
  <dc:creator>Juurikkala Virva (STM)</dc:creator>
  <cp:lastModifiedBy>Liukonen Ritva (STM)</cp:lastModifiedBy>
  <cp:revision>89</cp:revision>
  <dcterms:created xsi:type="dcterms:W3CDTF">2023-02-08T05:49:23Z</dcterms:created>
  <dcterms:modified xsi:type="dcterms:W3CDTF">2023-05-23T07:06:59Z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0x010100B5FAB64B6C204DD994D3FAC0C34E2BFF00D815FA0DC78EB14A868CC1BD63376E70</vt:lpwstr>
  </property>
  <property fmtid="{D5CDD505-2E9C-101B-9397-08002B2CF9AE}" pid="3" name="KampusOrganization">
    <vt:lpwstr/>
  </property>
  <property fmtid="{D5CDD505-2E9C-101B-9397-08002B2CF9AE}" pid="4" name="KampusKeywords">
    <vt:lpwstr/>
  </property>
</Properties>
</file>