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4"/>
    <p:sldMasterId id="2147483690" r:id="rId5"/>
    <p:sldMasterId id="2147483701" r:id="rId6"/>
  </p:sldMasterIdLst>
  <p:notesMasterIdLst>
    <p:notesMasterId r:id="rId24"/>
  </p:notesMasterIdLst>
  <p:sldIdLst>
    <p:sldId id="260" r:id="rId7"/>
    <p:sldId id="314" r:id="rId8"/>
    <p:sldId id="315" r:id="rId9"/>
    <p:sldId id="274" r:id="rId10"/>
    <p:sldId id="317" r:id="rId11"/>
    <p:sldId id="310" r:id="rId12"/>
    <p:sldId id="326" r:id="rId13"/>
    <p:sldId id="325" r:id="rId14"/>
    <p:sldId id="323" r:id="rId15"/>
    <p:sldId id="322" r:id="rId16"/>
    <p:sldId id="316" r:id="rId17"/>
    <p:sldId id="319" r:id="rId18"/>
    <p:sldId id="324" r:id="rId19"/>
    <p:sldId id="318" r:id="rId20"/>
    <p:sldId id="329" r:id="rId21"/>
    <p:sldId id="330" r:id="rId22"/>
    <p:sldId id="321" r:id="rId2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850" autoAdjust="0"/>
  </p:normalViewPr>
  <p:slideViewPr>
    <p:cSldViewPr snapToGrid="0">
      <p:cViewPr varScale="1">
        <p:scale>
          <a:sx n="54" d="100"/>
          <a:sy n="54" d="100"/>
        </p:scale>
        <p:origin x="58" y="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9F0F60-EC33-4B53-AF30-F116FAE121F0}" type="datetimeFigureOut">
              <a:rPr lang="fi-FI" smtClean="0"/>
              <a:t>26.8.2024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AACDBF-A7F0-48F8-BEBB-F4BC22547677}" type="slidenum">
              <a:rPr lang="fi-FI" smtClean="0"/>
              <a:t>‹#›</a:t>
            </a:fld>
            <a:endParaRPr lang="fi-FI"/>
          </a:p>
        </p:txBody>
      </p:sp>
    </p:spTree>
    <p:extLst>
      <p:ext uri="{BB962C8B-B14F-4D97-AF65-F5344CB8AC3E}">
        <p14:creationId xmlns:p14="http://schemas.microsoft.com/office/powerpoint/2010/main" val="486010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DA01C8-3F48-4313-99F4-B9138BC71002}" type="slidenum">
              <a:rPr kumimoji="0" lang="fi-FI" sz="1200" b="0" i="0" u="none" strike="noStrike" kern="0" cap="none" spc="0" normalizeH="0" baseline="0" noProof="0" smtClean="0">
                <a:ln>
                  <a:noFill/>
                </a:ln>
                <a:solidFill>
                  <a:sysClr val="windowText" lastClr="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i-FI" sz="12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981404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1">
    <p:bg>
      <p:bgPr>
        <a:solidFill>
          <a:schemeClr val="accent6"/>
        </a:solidFill>
        <a:effectLst/>
      </p:bgPr>
    </p:bg>
    <p:spTree>
      <p:nvGrpSpPr>
        <p:cNvPr id="1" name=""/>
        <p:cNvGrpSpPr/>
        <p:nvPr/>
      </p:nvGrpSpPr>
      <p:grpSpPr>
        <a:xfrm>
          <a:off x="0" y="0"/>
          <a:ext cx="0" cy="0"/>
          <a:chOff x="0" y="0"/>
          <a:chExt cx="0" cy="0"/>
        </a:xfrm>
      </p:grpSpPr>
      <p:sp>
        <p:nvSpPr>
          <p:cNvPr id="26" name="Graphic 24">
            <a:extLst>
              <a:ext uri="{FF2B5EF4-FFF2-40B4-BE49-F238E27FC236}">
                <a16:creationId xmlns:a16="http://schemas.microsoft.com/office/drawing/2014/main" id="{412E2FC6-3DC7-A5C6-CB76-702A1185B2EA}"/>
              </a:ext>
            </a:extLst>
          </p:cNvPr>
          <p:cNvSpPr/>
          <p:nvPr/>
        </p:nvSpPr>
        <p:spPr>
          <a:xfrm>
            <a:off x="0" y="-3"/>
            <a:ext cx="12191877" cy="6858000"/>
          </a:xfrm>
          <a:custGeom>
            <a:avLst/>
            <a:gdLst>
              <a:gd name="connsiteX0" fmla="*/ 0 w 12191877"/>
              <a:gd name="connsiteY0" fmla="*/ 6858000 h 6858000"/>
              <a:gd name="connsiteX1" fmla="*/ 8102520 w 12191877"/>
              <a:gd name="connsiteY1" fmla="*/ 6858000 h 6858000"/>
              <a:gd name="connsiteX2" fmla="*/ 8102520 w 12191877"/>
              <a:gd name="connsiteY2" fmla="*/ 6051708 h 6858000"/>
              <a:gd name="connsiteX3" fmla="*/ 12191878 w 12191877"/>
              <a:gd name="connsiteY3" fmla="*/ 1962310 h 6858000"/>
              <a:gd name="connsiteX4" fmla="*/ 12191878 w 12191877"/>
              <a:gd name="connsiteY4" fmla="*/ 1850371 h 6858000"/>
              <a:gd name="connsiteX5" fmla="*/ 8102520 w 12191877"/>
              <a:gd name="connsiteY5" fmla="*/ 5939766 h 6858000"/>
              <a:gd name="connsiteX6" fmla="*/ 8102520 w 12191877"/>
              <a:gd name="connsiteY6" fmla="*/ 4931057 h 6858000"/>
              <a:gd name="connsiteX7" fmla="*/ 12191878 w 12191877"/>
              <a:gd name="connsiteY7" fmla="*/ 841658 h 6858000"/>
              <a:gd name="connsiteX8" fmla="*/ 12191878 w 12191877"/>
              <a:gd name="connsiteY8" fmla="*/ 729724 h 6858000"/>
              <a:gd name="connsiteX9" fmla="*/ 8102520 w 12191877"/>
              <a:gd name="connsiteY9" fmla="*/ 4819122 h 6858000"/>
              <a:gd name="connsiteX10" fmla="*/ 8102520 w 12191877"/>
              <a:gd name="connsiteY10" fmla="*/ 3810409 h 6858000"/>
              <a:gd name="connsiteX11" fmla="*/ 11912894 w 12191877"/>
              <a:gd name="connsiteY11" fmla="*/ 0 h 6858000"/>
              <a:gd name="connsiteX12" fmla="*/ 11800954 w 12191877"/>
              <a:gd name="connsiteY12" fmla="*/ 0 h 6858000"/>
              <a:gd name="connsiteX13" fmla="*/ 8102520 w 12191877"/>
              <a:gd name="connsiteY13" fmla="*/ 3698475 h 6858000"/>
              <a:gd name="connsiteX14" fmla="*/ 8102520 w 12191877"/>
              <a:gd name="connsiteY14" fmla="*/ 2689762 h 6858000"/>
              <a:gd name="connsiteX15" fmla="*/ 10792254 w 12191877"/>
              <a:gd name="connsiteY15" fmla="*/ 0 h 6858000"/>
              <a:gd name="connsiteX16" fmla="*/ 10680314 w 12191877"/>
              <a:gd name="connsiteY16" fmla="*/ 0 h 6858000"/>
              <a:gd name="connsiteX17" fmla="*/ 8102520 w 12191877"/>
              <a:gd name="connsiteY17" fmla="*/ 2577820 h 6858000"/>
              <a:gd name="connsiteX18" fmla="*/ 8102520 w 12191877"/>
              <a:gd name="connsiteY18" fmla="*/ 1569100 h 6858000"/>
              <a:gd name="connsiteX19" fmla="*/ 9671614 w 12191877"/>
              <a:gd name="connsiteY19" fmla="*/ 0 h 6858000"/>
              <a:gd name="connsiteX20" fmla="*/ 9559677 w 12191877"/>
              <a:gd name="connsiteY20" fmla="*/ 0 h 6858000"/>
              <a:gd name="connsiteX21" fmla="*/ 8102520 w 12191877"/>
              <a:gd name="connsiteY21" fmla="*/ 1457172 h 6858000"/>
              <a:gd name="connsiteX22" fmla="*/ 8102520 w 12191877"/>
              <a:gd name="connsiteY22" fmla="*/ 560902 h 6858000"/>
              <a:gd name="connsiteX23" fmla="*/ 8644717 w 12191877"/>
              <a:gd name="connsiteY23" fmla="*/ 0 h 6858000"/>
              <a:gd name="connsiteX24" fmla="*/ 8536632 w 12191877"/>
              <a:gd name="connsiteY24" fmla="*/ 0 h 6858000"/>
              <a:gd name="connsiteX25" fmla="*/ 8102520 w 12191877"/>
              <a:gd name="connsiteY25" fmla="*/ 448970 h 6858000"/>
              <a:gd name="connsiteX26" fmla="*/ 8102520 w 12191877"/>
              <a:gd name="connsiteY26" fmla="*/ 0 h 6858000"/>
              <a:gd name="connsiteX27" fmla="*/ 0 w 12191877"/>
              <a:gd name="connsiteY27" fmla="*/ 0 h 6858000"/>
              <a:gd name="connsiteX28" fmla="*/ 0 w 12191877"/>
              <a:gd name="connsiteY28" fmla="*/ 6857997 h 6858000"/>
              <a:gd name="connsiteX29" fmla="*/ 8304935 w 12191877"/>
              <a:gd name="connsiteY29" fmla="*/ 6858000 h 6858000"/>
              <a:gd name="connsiteX30" fmla="*/ 8416875 w 12191877"/>
              <a:gd name="connsiteY30" fmla="*/ 6858000 h 6858000"/>
              <a:gd name="connsiteX31" fmla="*/ 12191878 w 12191877"/>
              <a:gd name="connsiteY31" fmla="*/ 3082961 h 6858000"/>
              <a:gd name="connsiteX32" fmla="*/ 12191878 w 12191877"/>
              <a:gd name="connsiteY32" fmla="*/ 2971019 h 6858000"/>
              <a:gd name="connsiteX33" fmla="*/ 8304935 w 12191877"/>
              <a:gd name="connsiteY33" fmla="*/ 6858000 h 6858000"/>
              <a:gd name="connsiteX34" fmla="*/ 9425589 w 12191877"/>
              <a:gd name="connsiteY34" fmla="*/ 6858000 h 6858000"/>
              <a:gd name="connsiteX35" fmla="*/ 9537516 w 12191877"/>
              <a:gd name="connsiteY35" fmla="*/ 6858000 h 6858000"/>
              <a:gd name="connsiteX36" fmla="*/ 12191878 w 12191877"/>
              <a:gd name="connsiteY36" fmla="*/ 4203612 h 6858000"/>
              <a:gd name="connsiteX37" fmla="*/ 12191878 w 12191877"/>
              <a:gd name="connsiteY37" fmla="*/ 4091670 h 6858000"/>
              <a:gd name="connsiteX38" fmla="*/ 9425589 w 12191877"/>
              <a:gd name="connsiteY38" fmla="*/ 6858000 h 6858000"/>
              <a:gd name="connsiteX39" fmla="*/ 10544933 w 12191877"/>
              <a:gd name="connsiteY39" fmla="*/ 6858000 h 6858000"/>
              <a:gd name="connsiteX40" fmla="*/ 10658156 w 12191877"/>
              <a:gd name="connsiteY40" fmla="*/ 6858000 h 6858000"/>
              <a:gd name="connsiteX41" fmla="*/ 12191878 w 12191877"/>
              <a:gd name="connsiteY41" fmla="*/ 5324264 h 6858000"/>
              <a:gd name="connsiteX42" fmla="*/ 12191878 w 12191877"/>
              <a:gd name="connsiteY42" fmla="*/ 5211040 h 6858000"/>
              <a:gd name="connsiteX43" fmla="*/ 10544933 w 12191877"/>
              <a:gd name="connsiteY43" fmla="*/ 6858000 h 6858000"/>
              <a:gd name="connsiteX44" fmla="*/ 11665573 w 12191877"/>
              <a:gd name="connsiteY44" fmla="*/ 6858000 h 6858000"/>
              <a:gd name="connsiteX45" fmla="*/ 11777507 w 12191877"/>
              <a:gd name="connsiteY45" fmla="*/ 6858000 h 6858000"/>
              <a:gd name="connsiteX46" fmla="*/ 12191878 w 12191877"/>
              <a:gd name="connsiteY46" fmla="*/ 6443630 h 6858000"/>
              <a:gd name="connsiteX47" fmla="*/ 12191878 w 12191877"/>
              <a:gd name="connsiteY47" fmla="*/ 6331691 h 6858000"/>
              <a:gd name="connsiteX48" fmla="*/ 11665573 w 12191877"/>
              <a:gd name="connsiteY4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2191877" h="6858000">
                <a:moveTo>
                  <a:pt x="0" y="6858000"/>
                </a:moveTo>
                <a:lnTo>
                  <a:pt x="8102520" y="6858000"/>
                </a:lnTo>
                <a:lnTo>
                  <a:pt x="8102520" y="6051708"/>
                </a:lnTo>
                <a:lnTo>
                  <a:pt x="12191878" y="1962310"/>
                </a:lnTo>
                <a:lnTo>
                  <a:pt x="12191878" y="1850371"/>
                </a:lnTo>
                <a:lnTo>
                  <a:pt x="8102520" y="5939766"/>
                </a:lnTo>
                <a:lnTo>
                  <a:pt x="8102520" y="4931057"/>
                </a:lnTo>
                <a:lnTo>
                  <a:pt x="12191878" y="841658"/>
                </a:lnTo>
                <a:lnTo>
                  <a:pt x="12191878" y="729724"/>
                </a:lnTo>
                <a:lnTo>
                  <a:pt x="8102520" y="4819122"/>
                </a:lnTo>
                <a:lnTo>
                  <a:pt x="8102520" y="3810409"/>
                </a:lnTo>
                <a:lnTo>
                  <a:pt x="11912894" y="0"/>
                </a:lnTo>
                <a:lnTo>
                  <a:pt x="11800954" y="0"/>
                </a:lnTo>
                <a:lnTo>
                  <a:pt x="8102520" y="3698475"/>
                </a:lnTo>
                <a:lnTo>
                  <a:pt x="8102520" y="2689762"/>
                </a:lnTo>
                <a:lnTo>
                  <a:pt x="10792254" y="0"/>
                </a:lnTo>
                <a:lnTo>
                  <a:pt x="10680314" y="0"/>
                </a:lnTo>
                <a:lnTo>
                  <a:pt x="8102520" y="2577820"/>
                </a:lnTo>
                <a:lnTo>
                  <a:pt x="8102520" y="1569100"/>
                </a:lnTo>
                <a:lnTo>
                  <a:pt x="9671614" y="0"/>
                </a:lnTo>
                <a:lnTo>
                  <a:pt x="9559677" y="0"/>
                </a:lnTo>
                <a:lnTo>
                  <a:pt x="8102520" y="1457172"/>
                </a:lnTo>
                <a:lnTo>
                  <a:pt x="8102520" y="560902"/>
                </a:lnTo>
                <a:lnTo>
                  <a:pt x="8644717" y="0"/>
                </a:lnTo>
                <a:lnTo>
                  <a:pt x="8536632" y="0"/>
                </a:lnTo>
                <a:lnTo>
                  <a:pt x="8102520" y="448970"/>
                </a:lnTo>
                <a:lnTo>
                  <a:pt x="8102520" y="0"/>
                </a:lnTo>
                <a:lnTo>
                  <a:pt x="0" y="0"/>
                </a:lnTo>
                <a:lnTo>
                  <a:pt x="0" y="6857997"/>
                </a:lnTo>
                <a:close/>
                <a:moveTo>
                  <a:pt x="8304935" y="6858000"/>
                </a:moveTo>
                <a:lnTo>
                  <a:pt x="8416875" y="6858000"/>
                </a:lnTo>
                <a:lnTo>
                  <a:pt x="12191878" y="3082961"/>
                </a:lnTo>
                <a:lnTo>
                  <a:pt x="12191878" y="2971019"/>
                </a:lnTo>
                <a:lnTo>
                  <a:pt x="8304935" y="6858000"/>
                </a:lnTo>
                <a:close/>
                <a:moveTo>
                  <a:pt x="9425589" y="6858000"/>
                </a:moveTo>
                <a:lnTo>
                  <a:pt x="9537516" y="6858000"/>
                </a:lnTo>
                <a:lnTo>
                  <a:pt x="12191878" y="4203612"/>
                </a:lnTo>
                <a:lnTo>
                  <a:pt x="12191878" y="4091670"/>
                </a:lnTo>
                <a:lnTo>
                  <a:pt x="9425589" y="6858000"/>
                </a:lnTo>
                <a:close/>
                <a:moveTo>
                  <a:pt x="10544933" y="6858000"/>
                </a:moveTo>
                <a:lnTo>
                  <a:pt x="10658156" y="6858000"/>
                </a:lnTo>
                <a:lnTo>
                  <a:pt x="12191878" y="5324264"/>
                </a:lnTo>
                <a:lnTo>
                  <a:pt x="12191878" y="5211040"/>
                </a:lnTo>
                <a:lnTo>
                  <a:pt x="10544933" y="6858000"/>
                </a:lnTo>
                <a:close/>
                <a:moveTo>
                  <a:pt x="11665573" y="6858000"/>
                </a:moveTo>
                <a:lnTo>
                  <a:pt x="11777507" y="6858000"/>
                </a:lnTo>
                <a:lnTo>
                  <a:pt x="12191878" y="6443630"/>
                </a:lnTo>
                <a:lnTo>
                  <a:pt x="12191878" y="6331691"/>
                </a:lnTo>
                <a:lnTo>
                  <a:pt x="11665573" y="6858000"/>
                </a:lnTo>
                <a:close/>
              </a:path>
            </a:pathLst>
          </a:custGeom>
          <a:solidFill>
            <a:srgbClr val="F0EBE1"/>
          </a:solidFill>
          <a:ln w="360" cap="flat">
            <a:noFill/>
            <a:prstDash val="solid"/>
            <a:miter/>
          </a:ln>
        </p:spPr>
        <p:txBody>
          <a:bodyPr rtlCol="0" anchor="ctr"/>
          <a:lstStyle/>
          <a:p>
            <a:endParaRPr lang="en-GB"/>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11" name="Picture 10">
            <a:extLst>
              <a:ext uri="{FF2B5EF4-FFF2-40B4-BE49-F238E27FC236}">
                <a16:creationId xmlns:a16="http://schemas.microsoft.com/office/drawing/2014/main" id="{3D7FCCBE-EE77-5D47-8CE2-1B409B5E09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174037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67C8C091-C242-4851-9826-ECBA43530F7B}"/>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6" name="Footer Placeholder 5">
            <a:extLst>
              <a:ext uri="{FF2B5EF4-FFF2-40B4-BE49-F238E27FC236}">
                <a16:creationId xmlns:a16="http://schemas.microsoft.com/office/drawing/2014/main" id="{A5B64547-60FB-4F82-B034-DC7F10F48FB2}"/>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37519037-54EE-46F6-8610-A2A8D9E613FA}"/>
              </a:ext>
            </a:extLst>
          </p:cNvPr>
          <p:cNvSpPr>
            <a:spLocks noGrp="1"/>
          </p:cNvSpPr>
          <p:nvPr>
            <p:ph type="sldNum" sz="quarter" idx="12"/>
          </p:nvPr>
        </p:nvSpPr>
        <p:spPr/>
        <p:txBody>
          <a:bodyPr/>
          <a:lstStyle/>
          <a:p>
            <a:fld id="{31160B98-140E-4345-B1A3-2A7247C42973}" type="slidenum">
              <a:rPr lang="fi-FI" smtClean="0"/>
              <a:t>‹#›</a:t>
            </a:fld>
            <a:endParaRPr lang="fi-FI"/>
          </a:p>
        </p:txBody>
      </p:sp>
    </p:spTree>
    <p:extLst>
      <p:ext uri="{BB962C8B-B14F-4D97-AF65-F5344CB8AC3E}">
        <p14:creationId xmlns:p14="http://schemas.microsoft.com/office/powerpoint/2010/main" val="643336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1">
    <p:bg>
      <p:bgPr>
        <a:solidFill>
          <a:schemeClr val="accent6"/>
        </a:solidFill>
        <a:effectLst/>
      </p:bgPr>
    </p:bg>
    <p:spTree>
      <p:nvGrpSpPr>
        <p:cNvPr id="1" name=""/>
        <p:cNvGrpSpPr/>
        <p:nvPr/>
      </p:nvGrpSpPr>
      <p:grpSpPr>
        <a:xfrm>
          <a:off x="0" y="0"/>
          <a:ext cx="0" cy="0"/>
          <a:chOff x="0" y="0"/>
          <a:chExt cx="0" cy="0"/>
        </a:xfrm>
      </p:grpSpPr>
      <p:sp>
        <p:nvSpPr>
          <p:cNvPr id="26" name="Graphic 24">
            <a:extLst>
              <a:ext uri="{FF2B5EF4-FFF2-40B4-BE49-F238E27FC236}">
                <a16:creationId xmlns:a16="http://schemas.microsoft.com/office/drawing/2014/main" id="{412E2FC6-3DC7-A5C6-CB76-702A1185B2EA}"/>
              </a:ext>
            </a:extLst>
          </p:cNvPr>
          <p:cNvSpPr/>
          <p:nvPr/>
        </p:nvSpPr>
        <p:spPr>
          <a:xfrm>
            <a:off x="0" y="-3"/>
            <a:ext cx="12191877" cy="6858000"/>
          </a:xfrm>
          <a:custGeom>
            <a:avLst/>
            <a:gdLst>
              <a:gd name="connsiteX0" fmla="*/ 0 w 12191877"/>
              <a:gd name="connsiteY0" fmla="*/ 6858000 h 6858000"/>
              <a:gd name="connsiteX1" fmla="*/ 8102520 w 12191877"/>
              <a:gd name="connsiteY1" fmla="*/ 6858000 h 6858000"/>
              <a:gd name="connsiteX2" fmla="*/ 8102520 w 12191877"/>
              <a:gd name="connsiteY2" fmla="*/ 6051708 h 6858000"/>
              <a:gd name="connsiteX3" fmla="*/ 12191878 w 12191877"/>
              <a:gd name="connsiteY3" fmla="*/ 1962310 h 6858000"/>
              <a:gd name="connsiteX4" fmla="*/ 12191878 w 12191877"/>
              <a:gd name="connsiteY4" fmla="*/ 1850371 h 6858000"/>
              <a:gd name="connsiteX5" fmla="*/ 8102520 w 12191877"/>
              <a:gd name="connsiteY5" fmla="*/ 5939766 h 6858000"/>
              <a:gd name="connsiteX6" fmla="*/ 8102520 w 12191877"/>
              <a:gd name="connsiteY6" fmla="*/ 4931057 h 6858000"/>
              <a:gd name="connsiteX7" fmla="*/ 12191878 w 12191877"/>
              <a:gd name="connsiteY7" fmla="*/ 841658 h 6858000"/>
              <a:gd name="connsiteX8" fmla="*/ 12191878 w 12191877"/>
              <a:gd name="connsiteY8" fmla="*/ 729724 h 6858000"/>
              <a:gd name="connsiteX9" fmla="*/ 8102520 w 12191877"/>
              <a:gd name="connsiteY9" fmla="*/ 4819122 h 6858000"/>
              <a:gd name="connsiteX10" fmla="*/ 8102520 w 12191877"/>
              <a:gd name="connsiteY10" fmla="*/ 3810409 h 6858000"/>
              <a:gd name="connsiteX11" fmla="*/ 11912894 w 12191877"/>
              <a:gd name="connsiteY11" fmla="*/ 0 h 6858000"/>
              <a:gd name="connsiteX12" fmla="*/ 11800954 w 12191877"/>
              <a:gd name="connsiteY12" fmla="*/ 0 h 6858000"/>
              <a:gd name="connsiteX13" fmla="*/ 8102520 w 12191877"/>
              <a:gd name="connsiteY13" fmla="*/ 3698475 h 6858000"/>
              <a:gd name="connsiteX14" fmla="*/ 8102520 w 12191877"/>
              <a:gd name="connsiteY14" fmla="*/ 2689762 h 6858000"/>
              <a:gd name="connsiteX15" fmla="*/ 10792254 w 12191877"/>
              <a:gd name="connsiteY15" fmla="*/ 0 h 6858000"/>
              <a:gd name="connsiteX16" fmla="*/ 10680314 w 12191877"/>
              <a:gd name="connsiteY16" fmla="*/ 0 h 6858000"/>
              <a:gd name="connsiteX17" fmla="*/ 8102520 w 12191877"/>
              <a:gd name="connsiteY17" fmla="*/ 2577820 h 6858000"/>
              <a:gd name="connsiteX18" fmla="*/ 8102520 w 12191877"/>
              <a:gd name="connsiteY18" fmla="*/ 1569100 h 6858000"/>
              <a:gd name="connsiteX19" fmla="*/ 9671614 w 12191877"/>
              <a:gd name="connsiteY19" fmla="*/ 0 h 6858000"/>
              <a:gd name="connsiteX20" fmla="*/ 9559677 w 12191877"/>
              <a:gd name="connsiteY20" fmla="*/ 0 h 6858000"/>
              <a:gd name="connsiteX21" fmla="*/ 8102520 w 12191877"/>
              <a:gd name="connsiteY21" fmla="*/ 1457172 h 6858000"/>
              <a:gd name="connsiteX22" fmla="*/ 8102520 w 12191877"/>
              <a:gd name="connsiteY22" fmla="*/ 560902 h 6858000"/>
              <a:gd name="connsiteX23" fmla="*/ 8644717 w 12191877"/>
              <a:gd name="connsiteY23" fmla="*/ 0 h 6858000"/>
              <a:gd name="connsiteX24" fmla="*/ 8536632 w 12191877"/>
              <a:gd name="connsiteY24" fmla="*/ 0 h 6858000"/>
              <a:gd name="connsiteX25" fmla="*/ 8102520 w 12191877"/>
              <a:gd name="connsiteY25" fmla="*/ 448970 h 6858000"/>
              <a:gd name="connsiteX26" fmla="*/ 8102520 w 12191877"/>
              <a:gd name="connsiteY26" fmla="*/ 0 h 6858000"/>
              <a:gd name="connsiteX27" fmla="*/ 0 w 12191877"/>
              <a:gd name="connsiteY27" fmla="*/ 0 h 6858000"/>
              <a:gd name="connsiteX28" fmla="*/ 0 w 12191877"/>
              <a:gd name="connsiteY28" fmla="*/ 6857997 h 6858000"/>
              <a:gd name="connsiteX29" fmla="*/ 8304935 w 12191877"/>
              <a:gd name="connsiteY29" fmla="*/ 6858000 h 6858000"/>
              <a:gd name="connsiteX30" fmla="*/ 8416875 w 12191877"/>
              <a:gd name="connsiteY30" fmla="*/ 6858000 h 6858000"/>
              <a:gd name="connsiteX31" fmla="*/ 12191878 w 12191877"/>
              <a:gd name="connsiteY31" fmla="*/ 3082961 h 6858000"/>
              <a:gd name="connsiteX32" fmla="*/ 12191878 w 12191877"/>
              <a:gd name="connsiteY32" fmla="*/ 2971019 h 6858000"/>
              <a:gd name="connsiteX33" fmla="*/ 8304935 w 12191877"/>
              <a:gd name="connsiteY33" fmla="*/ 6858000 h 6858000"/>
              <a:gd name="connsiteX34" fmla="*/ 9425589 w 12191877"/>
              <a:gd name="connsiteY34" fmla="*/ 6858000 h 6858000"/>
              <a:gd name="connsiteX35" fmla="*/ 9537516 w 12191877"/>
              <a:gd name="connsiteY35" fmla="*/ 6858000 h 6858000"/>
              <a:gd name="connsiteX36" fmla="*/ 12191878 w 12191877"/>
              <a:gd name="connsiteY36" fmla="*/ 4203612 h 6858000"/>
              <a:gd name="connsiteX37" fmla="*/ 12191878 w 12191877"/>
              <a:gd name="connsiteY37" fmla="*/ 4091670 h 6858000"/>
              <a:gd name="connsiteX38" fmla="*/ 9425589 w 12191877"/>
              <a:gd name="connsiteY38" fmla="*/ 6858000 h 6858000"/>
              <a:gd name="connsiteX39" fmla="*/ 10544933 w 12191877"/>
              <a:gd name="connsiteY39" fmla="*/ 6858000 h 6858000"/>
              <a:gd name="connsiteX40" fmla="*/ 10658156 w 12191877"/>
              <a:gd name="connsiteY40" fmla="*/ 6858000 h 6858000"/>
              <a:gd name="connsiteX41" fmla="*/ 12191878 w 12191877"/>
              <a:gd name="connsiteY41" fmla="*/ 5324264 h 6858000"/>
              <a:gd name="connsiteX42" fmla="*/ 12191878 w 12191877"/>
              <a:gd name="connsiteY42" fmla="*/ 5211040 h 6858000"/>
              <a:gd name="connsiteX43" fmla="*/ 10544933 w 12191877"/>
              <a:gd name="connsiteY43" fmla="*/ 6858000 h 6858000"/>
              <a:gd name="connsiteX44" fmla="*/ 11665573 w 12191877"/>
              <a:gd name="connsiteY44" fmla="*/ 6858000 h 6858000"/>
              <a:gd name="connsiteX45" fmla="*/ 11777507 w 12191877"/>
              <a:gd name="connsiteY45" fmla="*/ 6858000 h 6858000"/>
              <a:gd name="connsiteX46" fmla="*/ 12191878 w 12191877"/>
              <a:gd name="connsiteY46" fmla="*/ 6443630 h 6858000"/>
              <a:gd name="connsiteX47" fmla="*/ 12191878 w 12191877"/>
              <a:gd name="connsiteY47" fmla="*/ 6331691 h 6858000"/>
              <a:gd name="connsiteX48" fmla="*/ 11665573 w 12191877"/>
              <a:gd name="connsiteY4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2191877" h="6858000">
                <a:moveTo>
                  <a:pt x="0" y="6858000"/>
                </a:moveTo>
                <a:lnTo>
                  <a:pt x="8102520" y="6858000"/>
                </a:lnTo>
                <a:lnTo>
                  <a:pt x="8102520" y="6051708"/>
                </a:lnTo>
                <a:lnTo>
                  <a:pt x="12191878" y="1962310"/>
                </a:lnTo>
                <a:lnTo>
                  <a:pt x="12191878" y="1850371"/>
                </a:lnTo>
                <a:lnTo>
                  <a:pt x="8102520" y="5939766"/>
                </a:lnTo>
                <a:lnTo>
                  <a:pt x="8102520" y="4931057"/>
                </a:lnTo>
                <a:lnTo>
                  <a:pt x="12191878" y="841658"/>
                </a:lnTo>
                <a:lnTo>
                  <a:pt x="12191878" y="729724"/>
                </a:lnTo>
                <a:lnTo>
                  <a:pt x="8102520" y="4819122"/>
                </a:lnTo>
                <a:lnTo>
                  <a:pt x="8102520" y="3810409"/>
                </a:lnTo>
                <a:lnTo>
                  <a:pt x="11912894" y="0"/>
                </a:lnTo>
                <a:lnTo>
                  <a:pt x="11800954" y="0"/>
                </a:lnTo>
                <a:lnTo>
                  <a:pt x="8102520" y="3698475"/>
                </a:lnTo>
                <a:lnTo>
                  <a:pt x="8102520" y="2689762"/>
                </a:lnTo>
                <a:lnTo>
                  <a:pt x="10792254" y="0"/>
                </a:lnTo>
                <a:lnTo>
                  <a:pt x="10680314" y="0"/>
                </a:lnTo>
                <a:lnTo>
                  <a:pt x="8102520" y="2577820"/>
                </a:lnTo>
                <a:lnTo>
                  <a:pt x="8102520" y="1569100"/>
                </a:lnTo>
                <a:lnTo>
                  <a:pt x="9671614" y="0"/>
                </a:lnTo>
                <a:lnTo>
                  <a:pt x="9559677" y="0"/>
                </a:lnTo>
                <a:lnTo>
                  <a:pt x="8102520" y="1457172"/>
                </a:lnTo>
                <a:lnTo>
                  <a:pt x="8102520" y="560902"/>
                </a:lnTo>
                <a:lnTo>
                  <a:pt x="8644717" y="0"/>
                </a:lnTo>
                <a:lnTo>
                  <a:pt x="8536632" y="0"/>
                </a:lnTo>
                <a:lnTo>
                  <a:pt x="8102520" y="448970"/>
                </a:lnTo>
                <a:lnTo>
                  <a:pt x="8102520" y="0"/>
                </a:lnTo>
                <a:lnTo>
                  <a:pt x="0" y="0"/>
                </a:lnTo>
                <a:lnTo>
                  <a:pt x="0" y="6857997"/>
                </a:lnTo>
                <a:close/>
                <a:moveTo>
                  <a:pt x="8304935" y="6858000"/>
                </a:moveTo>
                <a:lnTo>
                  <a:pt x="8416875" y="6858000"/>
                </a:lnTo>
                <a:lnTo>
                  <a:pt x="12191878" y="3082961"/>
                </a:lnTo>
                <a:lnTo>
                  <a:pt x="12191878" y="2971019"/>
                </a:lnTo>
                <a:lnTo>
                  <a:pt x="8304935" y="6858000"/>
                </a:lnTo>
                <a:close/>
                <a:moveTo>
                  <a:pt x="9425589" y="6858000"/>
                </a:moveTo>
                <a:lnTo>
                  <a:pt x="9537516" y="6858000"/>
                </a:lnTo>
                <a:lnTo>
                  <a:pt x="12191878" y="4203612"/>
                </a:lnTo>
                <a:lnTo>
                  <a:pt x="12191878" y="4091670"/>
                </a:lnTo>
                <a:lnTo>
                  <a:pt x="9425589" y="6858000"/>
                </a:lnTo>
                <a:close/>
                <a:moveTo>
                  <a:pt x="10544933" y="6858000"/>
                </a:moveTo>
                <a:lnTo>
                  <a:pt x="10658156" y="6858000"/>
                </a:lnTo>
                <a:lnTo>
                  <a:pt x="12191878" y="5324264"/>
                </a:lnTo>
                <a:lnTo>
                  <a:pt x="12191878" y="5211040"/>
                </a:lnTo>
                <a:lnTo>
                  <a:pt x="10544933" y="6858000"/>
                </a:lnTo>
                <a:close/>
                <a:moveTo>
                  <a:pt x="11665573" y="6858000"/>
                </a:moveTo>
                <a:lnTo>
                  <a:pt x="11777507" y="6858000"/>
                </a:lnTo>
                <a:lnTo>
                  <a:pt x="12191878" y="6443630"/>
                </a:lnTo>
                <a:lnTo>
                  <a:pt x="12191878" y="6331691"/>
                </a:lnTo>
                <a:lnTo>
                  <a:pt x="11665573" y="6858000"/>
                </a:lnTo>
                <a:close/>
              </a:path>
            </a:pathLst>
          </a:custGeom>
          <a:solidFill>
            <a:srgbClr val="F0EBE1"/>
          </a:solidFill>
          <a:ln w="360" cap="flat">
            <a:noFill/>
            <a:prstDash val="solid"/>
            <a:miter/>
          </a:ln>
        </p:spPr>
        <p:txBody>
          <a:bodyPr rtlCol="0" anchor="ctr"/>
          <a:lstStyle/>
          <a:p>
            <a:endParaRPr lang="en-GB"/>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11" name="Picture 10">
            <a:extLst>
              <a:ext uri="{FF2B5EF4-FFF2-40B4-BE49-F238E27FC236}">
                <a16:creationId xmlns:a16="http://schemas.microsoft.com/office/drawing/2014/main" id="{3D7FCCBE-EE77-5D47-8CE2-1B409B5E09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1987412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1">
    <p:bg>
      <p:bgPr>
        <a:solidFill>
          <a:schemeClr val="accent1"/>
        </a:solidFill>
        <a:effectLst/>
      </p:bgPr>
    </p:bg>
    <p:spTree>
      <p:nvGrpSpPr>
        <p:cNvPr id="1" name=""/>
        <p:cNvGrpSpPr/>
        <p:nvPr/>
      </p:nvGrpSpPr>
      <p:grpSpPr>
        <a:xfrm>
          <a:off x="0" y="0"/>
          <a:ext cx="0" cy="0"/>
          <a:chOff x="0" y="0"/>
          <a:chExt cx="0" cy="0"/>
        </a:xfrm>
      </p:grpSpPr>
      <p:sp>
        <p:nvSpPr>
          <p:cNvPr id="26" name="Graphic 24">
            <a:extLst>
              <a:ext uri="{FF2B5EF4-FFF2-40B4-BE49-F238E27FC236}">
                <a16:creationId xmlns:a16="http://schemas.microsoft.com/office/drawing/2014/main" id="{412E2FC6-3DC7-A5C6-CB76-702A1185B2EA}"/>
              </a:ext>
            </a:extLst>
          </p:cNvPr>
          <p:cNvSpPr/>
          <p:nvPr/>
        </p:nvSpPr>
        <p:spPr>
          <a:xfrm>
            <a:off x="0" y="-3"/>
            <a:ext cx="12191877" cy="6858000"/>
          </a:xfrm>
          <a:custGeom>
            <a:avLst/>
            <a:gdLst>
              <a:gd name="connsiteX0" fmla="*/ 0 w 12191877"/>
              <a:gd name="connsiteY0" fmla="*/ 6858000 h 6858000"/>
              <a:gd name="connsiteX1" fmla="*/ 8102520 w 12191877"/>
              <a:gd name="connsiteY1" fmla="*/ 6858000 h 6858000"/>
              <a:gd name="connsiteX2" fmla="*/ 8102520 w 12191877"/>
              <a:gd name="connsiteY2" fmla="*/ 6051708 h 6858000"/>
              <a:gd name="connsiteX3" fmla="*/ 12191878 w 12191877"/>
              <a:gd name="connsiteY3" fmla="*/ 1962310 h 6858000"/>
              <a:gd name="connsiteX4" fmla="*/ 12191878 w 12191877"/>
              <a:gd name="connsiteY4" fmla="*/ 1850371 h 6858000"/>
              <a:gd name="connsiteX5" fmla="*/ 8102520 w 12191877"/>
              <a:gd name="connsiteY5" fmla="*/ 5939766 h 6858000"/>
              <a:gd name="connsiteX6" fmla="*/ 8102520 w 12191877"/>
              <a:gd name="connsiteY6" fmla="*/ 4931057 h 6858000"/>
              <a:gd name="connsiteX7" fmla="*/ 12191878 w 12191877"/>
              <a:gd name="connsiteY7" fmla="*/ 841658 h 6858000"/>
              <a:gd name="connsiteX8" fmla="*/ 12191878 w 12191877"/>
              <a:gd name="connsiteY8" fmla="*/ 729724 h 6858000"/>
              <a:gd name="connsiteX9" fmla="*/ 8102520 w 12191877"/>
              <a:gd name="connsiteY9" fmla="*/ 4819122 h 6858000"/>
              <a:gd name="connsiteX10" fmla="*/ 8102520 w 12191877"/>
              <a:gd name="connsiteY10" fmla="*/ 3810409 h 6858000"/>
              <a:gd name="connsiteX11" fmla="*/ 11912894 w 12191877"/>
              <a:gd name="connsiteY11" fmla="*/ 0 h 6858000"/>
              <a:gd name="connsiteX12" fmla="*/ 11800954 w 12191877"/>
              <a:gd name="connsiteY12" fmla="*/ 0 h 6858000"/>
              <a:gd name="connsiteX13" fmla="*/ 8102520 w 12191877"/>
              <a:gd name="connsiteY13" fmla="*/ 3698475 h 6858000"/>
              <a:gd name="connsiteX14" fmla="*/ 8102520 w 12191877"/>
              <a:gd name="connsiteY14" fmla="*/ 2689762 h 6858000"/>
              <a:gd name="connsiteX15" fmla="*/ 10792254 w 12191877"/>
              <a:gd name="connsiteY15" fmla="*/ 0 h 6858000"/>
              <a:gd name="connsiteX16" fmla="*/ 10680314 w 12191877"/>
              <a:gd name="connsiteY16" fmla="*/ 0 h 6858000"/>
              <a:gd name="connsiteX17" fmla="*/ 8102520 w 12191877"/>
              <a:gd name="connsiteY17" fmla="*/ 2577820 h 6858000"/>
              <a:gd name="connsiteX18" fmla="*/ 8102520 w 12191877"/>
              <a:gd name="connsiteY18" fmla="*/ 1569100 h 6858000"/>
              <a:gd name="connsiteX19" fmla="*/ 9671614 w 12191877"/>
              <a:gd name="connsiteY19" fmla="*/ 0 h 6858000"/>
              <a:gd name="connsiteX20" fmla="*/ 9559677 w 12191877"/>
              <a:gd name="connsiteY20" fmla="*/ 0 h 6858000"/>
              <a:gd name="connsiteX21" fmla="*/ 8102520 w 12191877"/>
              <a:gd name="connsiteY21" fmla="*/ 1457172 h 6858000"/>
              <a:gd name="connsiteX22" fmla="*/ 8102520 w 12191877"/>
              <a:gd name="connsiteY22" fmla="*/ 560902 h 6858000"/>
              <a:gd name="connsiteX23" fmla="*/ 8644717 w 12191877"/>
              <a:gd name="connsiteY23" fmla="*/ 0 h 6858000"/>
              <a:gd name="connsiteX24" fmla="*/ 8536632 w 12191877"/>
              <a:gd name="connsiteY24" fmla="*/ 0 h 6858000"/>
              <a:gd name="connsiteX25" fmla="*/ 8102520 w 12191877"/>
              <a:gd name="connsiteY25" fmla="*/ 448970 h 6858000"/>
              <a:gd name="connsiteX26" fmla="*/ 8102520 w 12191877"/>
              <a:gd name="connsiteY26" fmla="*/ 0 h 6858000"/>
              <a:gd name="connsiteX27" fmla="*/ 0 w 12191877"/>
              <a:gd name="connsiteY27" fmla="*/ 0 h 6858000"/>
              <a:gd name="connsiteX28" fmla="*/ 0 w 12191877"/>
              <a:gd name="connsiteY28" fmla="*/ 6857997 h 6858000"/>
              <a:gd name="connsiteX29" fmla="*/ 8304935 w 12191877"/>
              <a:gd name="connsiteY29" fmla="*/ 6858000 h 6858000"/>
              <a:gd name="connsiteX30" fmla="*/ 8416875 w 12191877"/>
              <a:gd name="connsiteY30" fmla="*/ 6858000 h 6858000"/>
              <a:gd name="connsiteX31" fmla="*/ 12191878 w 12191877"/>
              <a:gd name="connsiteY31" fmla="*/ 3082961 h 6858000"/>
              <a:gd name="connsiteX32" fmla="*/ 12191878 w 12191877"/>
              <a:gd name="connsiteY32" fmla="*/ 2971019 h 6858000"/>
              <a:gd name="connsiteX33" fmla="*/ 8304935 w 12191877"/>
              <a:gd name="connsiteY33" fmla="*/ 6858000 h 6858000"/>
              <a:gd name="connsiteX34" fmla="*/ 9425589 w 12191877"/>
              <a:gd name="connsiteY34" fmla="*/ 6858000 h 6858000"/>
              <a:gd name="connsiteX35" fmla="*/ 9537516 w 12191877"/>
              <a:gd name="connsiteY35" fmla="*/ 6858000 h 6858000"/>
              <a:gd name="connsiteX36" fmla="*/ 12191878 w 12191877"/>
              <a:gd name="connsiteY36" fmla="*/ 4203612 h 6858000"/>
              <a:gd name="connsiteX37" fmla="*/ 12191878 w 12191877"/>
              <a:gd name="connsiteY37" fmla="*/ 4091670 h 6858000"/>
              <a:gd name="connsiteX38" fmla="*/ 9425589 w 12191877"/>
              <a:gd name="connsiteY38" fmla="*/ 6858000 h 6858000"/>
              <a:gd name="connsiteX39" fmla="*/ 10544933 w 12191877"/>
              <a:gd name="connsiteY39" fmla="*/ 6858000 h 6858000"/>
              <a:gd name="connsiteX40" fmla="*/ 10658156 w 12191877"/>
              <a:gd name="connsiteY40" fmla="*/ 6858000 h 6858000"/>
              <a:gd name="connsiteX41" fmla="*/ 12191878 w 12191877"/>
              <a:gd name="connsiteY41" fmla="*/ 5324264 h 6858000"/>
              <a:gd name="connsiteX42" fmla="*/ 12191878 w 12191877"/>
              <a:gd name="connsiteY42" fmla="*/ 5211040 h 6858000"/>
              <a:gd name="connsiteX43" fmla="*/ 10544933 w 12191877"/>
              <a:gd name="connsiteY43" fmla="*/ 6858000 h 6858000"/>
              <a:gd name="connsiteX44" fmla="*/ 11665573 w 12191877"/>
              <a:gd name="connsiteY44" fmla="*/ 6858000 h 6858000"/>
              <a:gd name="connsiteX45" fmla="*/ 11777507 w 12191877"/>
              <a:gd name="connsiteY45" fmla="*/ 6858000 h 6858000"/>
              <a:gd name="connsiteX46" fmla="*/ 12191878 w 12191877"/>
              <a:gd name="connsiteY46" fmla="*/ 6443630 h 6858000"/>
              <a:gd name="connsiteX47" fmla="*/ 12191878 w 12191877"/>
              <a:gd name="connsiteY47" fmla="*/ 6331691 h 6858000"/>
              <a:gd name="connsiteX48" fmla="*/ 11665573 w 12191877"/>
              <a:gd name="connsiteY4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2191877" h="6858000">
                <a:moveTo>
                  <a:pt x="0" y="6858000"/>
                </a:moveTo>
                <a:lnTo>
                  <a:pt x="8102520" y="6858000"/>
                </a:lnTo>
                <a:lnTo>
                  <a:pt x="8102520" y="6051708"/>
                </a:lnTo>
                <a:lnTo>
                  <a:pt x="12191878" y="1962310"/>
                </a:lnTo>
                <a:lnTo>
                  <a:pt x="12191878" y="1850371"/>
                </a:lnTo>
                <a:lnTo>
                  <a:pt x="8102520" y="5939766"/>
                </a:lnTo>
                <a:lnTo>
                  <a:pt x="8102520" y="4931057"/>
                </a:lnTo>
                <a:lnTo>
                  <a:pt x="12191878" y="841658"/>
                </a:lnTo>
                <a:lnTo>
                  <a:pt x="12191878" y="729724"/>
                </a:lnTo>
                <a:lnTo>
                  <a:pt x="8102520" y="4819122"/>
                </a:lnTo>
                <a:lnTo>
                  <a:pt x="8102520" y="3810409"/>
                </a:lnTo>
                <a:lnTo>
                  <a:pt x="11912894" y="0"/>
                </a:lnTo>
                <a:lnTo>
                  <a:pt x="11800954" y="0"/>
                </a:lnTo>
                <a:lnTo>
                  <a:pt x="8102520" y="3698475"/>
                </a:lnTo>
                <a:lnTo>
                  <a:pt x="8102520" y="2689762"/>
                </a:lnTo>
                <a:lnTo>
                  <a:pt x="10792254" y="0"/>
                </a:lnTo>
                <a:lnTo>
                  <a:pt x="10680314" y="0"/>
                </a:lnTo>
                <a:lnTo>
                  <a:pt x="8102520" y="2577820"/>
                </a:lnTo>
                <a:lnTo>
                  <a:pt x="8102520" y="1569100"/>
                </a:lnTo>
                <a:lnTo>
                  <a:pt x="9671614" y="0"/>
                </a:lnTo>
                <a:lnTo>
                  <a:pt x="9559677" y="0"/>
                </a:lnTo>
                <a:lnTo>
                  <a:pt x="8102520" y="1457172"/>
                </a:lnTo>
                <a:lnTo>
                  <a:pt x="8102520" y="560902"/>
                </a:lnTo>
                <a:lnTo>
                  <a:pt x="8644717" y="0"/>
                </a:lnTo>
                <a:lnTo>
                  <a:pt x="8536632" y="0"/>
                </a:lnTo>
                <a:lnTo>
                  <a:pt x="8102520" y="448970"/>
                </a:lnTo>
                <a:lnTo>
                  <a:pt x="8102520" y="0"/>
                </a:lnTo>
                <a:lnTo>
                  <a:pt x="0" y="0"/>
                </a:lnTo>
                <a:lnTo>
                  <a:pt x="0" y="6857997"/>
                </a:lnTo>
                <a:close/>
                <a:moveTo>
                  <a:pt x="8304935" y="6858000"/>
                </a:moveTo>
                <a:lnTo>
                  <a:pt x="8416875" y="6858000"/>
                </a:lnTo>
                <a:lnTo>
                  <a:pt x="12191878" y="3082961"/>
                </a:lnTo>
                <a:lnTo>
                  <a:pt x="12191878" y="2971019"/>
                </a:lnTo>
                <a:lnTo>
                  <a:pt x="8304935" y="6858000"/>
                </a:lnTo>
                <a:close/>
                <a:moveTo>
                  <a:pt x="9425589" y="6858000"/>
                </a:moveTo>
                <a:lnTo>
                  <a:pt x="9537516" y="6858000"/>
                </a:lnTo>
                <a:lnTo>
                  <a:pt x="12191878" y="4203612"/>
                </a:lnTo>
                <a:lnTo>
                  <a:pt x="12191878" y="4091670"/>
                </a:lnTo>
                <a:lnTo>
                  <a:pt x="9425589" y="6858000"/>
                </a:lnTo>
                <a:close/>
                <a:moveTo>
                  <a:pt x="10544933" y="6858000"/>
                </a:moveTo>
                <a:lnTo>
                  <a:pt x="10658156" y="6858000"/>
                </a:lnTo>
                <a:lnTo>
                  <a:pt x="12191878" y="5324264"/>
                </a:lnTo>
                <a:lnTo>
                  <a:pt x="12191878" y="5211040"/>
                </a:lnTo>
                <a:lnTo>
                  <a:pt x="10544933" y="6858000"/>
                </a:lnTo>
                <a:close/>
                <a:moveTo>
                  <a:pt x="11665573" y="6858000"/>
                </a:moveTo>
                <a:lnTo>
                  <a:pt x="11777507" y="6858000"/>
                </a:lnTo>
                <a:lnTo>
                  <a:pt x="12191878" y="6443630"/>
                </a:lnTo>
                <a:lnTo>
                  <a:pt x="12191878" y="6331691"/>
                </a:lnTo>
                <a:lnTo>
                  <a:pt x="11665573" y="6858000"/>
                </a:lnTo>
                <a:close/>
              </a:path>
            </a:pathLst>
          </a:custGeom>
          <a:solidFill>
            <a:srgbClr val="F0EBE1"/>
          </a:solidFill>
          <a:ln w="360" cap="flat">
            <a:noFill/>
            <a:prstDash val="solid"/>
            <a:miter/>
          </a:ln>
        </p:spPr>
        <p:txBody>
          <a:bodyPr rtlCol="0" anchor="ctr"/>
          <a:lstStyle/>
          <a:p>
            <a:endParaRPr lang="en-GB"/>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11" name="Picture 10">
            <a:extLst>
              <a:ext uri="{FF2B5EF4-FFF2-40B4-BE49-F238E27FC236}">
                <a16:creationId xmlns:a16="http://schemas.microsoft.com/office/drawing/2014/main" id="{3D7FCCBE-EE77-5D47-8CE2-1B409B5E09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2869149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2">
    <p:bg>
      <p:bgPr>
        <a:solidFill>
          <a:schemeClr val="accent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55F463-6573-FC45-BA45-C38E511134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9" name="Picture 8">
            <a:extLst>
              <a:ext uri="{FF2B5EF4-FFF2-40B4-BE49-F238E27FC236}">
                <a16:creationId xmlns:a16="http://schemas.microsoft.com/office/drawing/2014/main" id="{43EE9307-AB79-3247-82BD-37685692FA2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111553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2">
    <p:bg>
      <p:bgPr>
        <a:solidFill>
          <a:schemeClr val="accent6"/>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55F463-6573-FC45-BA45-C38E511134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9" name="Picture 8">
            <a:extLst>
              <a:ext uri="{FF2B5EF4-FFF2-40B4-BE49-F238E27FC236}">
                <a16:creationId xmlns:a16="http://schemas.microsoft.com/office/drawing/2014/main" id="{43EE9307-AB79-3247-82BD-37685692FA2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1704175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649940" y="484094"/>
            <a:ext cx="9894939" cy="1075323"/>
          </a:xfrm>
        </p:spPr>
        <p:txBody>
          <a:bodyPr anchor="b"/>
          <a:lstStyle/>
          <a:p>
            <a:r>
              <a:rPr lang="fi-FI"/>
              <a:t>Muokkaa perustyyl. napsautt.</a:t>
            </a:r>
            <a:endParaRPr lang="en-GB" dirty="0"/>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11" name="Picture 10">
            <a:extLst>
              <a:ext uri="{FF2B5EF4-FFF2-40B4-BE49-F238E27FC236}">
                <a16:creationId xmlns:a16="http://schemas.microsoft.com/office/drawing/2014/main" id="{CFAA53A2-04A4-784B-8533-1BE5B6ED6E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6380" y="596151"/>
            <a:ext cx="516294" cy="631026"/>
          </a:xfrm>
          <a:prstGeom prst="rect">
            <a:avLst/>
          </a:prstGeom>
        </p:spPr>
      </p:pic>
    </p:spTree>
    <p:extLst>
      <p:ext uri="{BB962C8B-B14F-4D97-AF65-F5344CB8AC3E}">
        <p14:creationId xmlns:p14="http://schemas.microsoft.com/office/powerpoint/2010/main" val="3376308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649940" y="2021541"/>
            <a:ext cx="5311126" cy="415542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4" name="Content Placeholder 2">
            <a:extLst>
              <a:ext uri="{FF2B5EF4-FFF2-40B4-BE49-F238E27FC236}">
                <a16:creationId xmlns:a16="http://schemas.microsoft.com/office/drawing/2014/main" id="{8F604C65-0022-A10B-E75C-3BC0B3B9636F}"/>
              </a:ext>
            </a:extLst>
          </p:cNvPr>
          <p:cNvSpPr>
            <a:spLocks noGrp="1"/>
          </p:cNvSpPr>
          <p:nvPr>
            <p:ph idx="13"/>
          </p:nvPr>
        </p:nvSpPr>
        <p:spPr>
          <a:xfrm>
            <a:off x="6230933" y="2021541"/>
            <a:ext cx="5311126" cy="415542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pic>
        <p:nvPicPr>
          <p:cNvPr id="10" name="Picture 9">
            <a:extLst>
              <a:ext uri="{FF2B5EF4-FFF2-40B4-BE49-F238E27FC236}">
                <a16:creationId xmlns:a16="http://schemas.microsoft.com/office/drawing/2014/main" id="{B6363DDC-C97A-194B-98DF-CA51F0A3D3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6380" y="596151"/>
            <a:ext cx="516294" cy="631026"/>
          </a:xfrm>
          <a:prstGeom prst="rect">
            <a:avLst/>
          </a:prstGeom>
        </p:spPr>
      </p:pic>
      <p:sp>
        <p:nvSpPr>
          <p:cNvPr id="11" name="Title 1">
            <a:extLst>
              <a:ext uri="{FF2B5EF4-FFF2-40B4-BE49-F238E27FC236}">
                <a16:creationId xmlns:a16="http://schemas.microsoft.com/office/drawing/2014/main" id="{85789431-5CDA-8F47-85A4-31FC69C1740D}"/>
              </a:ext>
            </a:extLst>
          </p:cNvPr>
          <p:cNvSpPr>
            <a:spLocks noGrp="1"/>
          </p:cNvSpPr>
          <p:nvPr>
            <p:ph type="title"/>
          </p:nvPr>
        </p:nvSpPr>
        <p:spPr>
          <a:xfrm>
            <a:off x="649940" y="484094"/>
            <a:ext cx="9894939" cy="1075323"/>
          </a:xfrm>
        </p:spPr>
        <p:txBody>
          <a:bodyPr anchor="b"/>
          <a:lstStyle/>
          <a:p>
            <a:r>
              <a:rPr lang="fi-FI"/>
              <a:t>Muokkaa perustyyl. napsautt.</a:t>
            </a:r>
            <a:endParaRPr lang="en-GB" dirty="0"/>
          </a:p>
        </p:txBody>
      </p:sp>
    </p:spTree>
    <p:extLst>
      <p:ext uri="{BB962C8B-B14F-4D97-AF65-F5344CB8AC3E}">
        <p14:creationId xmlns:p14="http://schemas.microsoft.com/office/powerpoint/2010/main" val="1584457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chemeClr val="accent1"/>
        </a:solidFill>
        <a:effectLst/>
      </p:bgPr>
    </p:bg>
    <p:spTree>
      <p:nvGrpSpPr>
        <p:cNvPr id="1" name=""/>
        <p:cNvGrpSpPr/>
        <p:nvPr/>
      </p:nvGrpSpPr>
      <p:grpSpPr>
        <a:xfrm>
          <a:off x="0" y="0"/>
          <a:ext cx="0" cy="0"/>
          <a:chOff x="0" y="0"/>
          <a:chExt cx="0" cy="0"/>
        </a:xfrm>
      </p:grpSpPr>
      <p:sp>
        <p:nvSpPr>
          <p:cNvPr id="3" name="Suorakulmio 2">
            <a:extLst>
              <a:ext uri="{FF2B5EF4-FFF2-40B4-BE49-F238E27FC236}">
                <a16:creationId xmlns:a16="http://schemas.microsoft.com/office/drawing/2014/main" id="{DCD8BB72-B7B2-E8EB-24B6-FE4ECB31BE5A}"/>
              </a:ext>
            </a:extLst>
          </p:cNvPr>
          <p:cNvSpPr/>
          <p:nvPr userDrawn="1"/>
        </p:nvSpPr>
        <p:spPr>
          <a:xfrm>
            <a:off x="-1" y="4570190"/>
            <a:ext cx="12192001" cy="2287810"/>
          </a:xfrm>
          <a:prstGeom prst="rect">
            <a:avLst/>
          </a:prstGeom>
          <a:solidFill>
            <a:srgbClr val="F0EB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649941" y="5170932"/>
            <a:ext cx="6756699" cy="1143000"/>
          </a:xfrm>
        </p:spPr>
        <p:txBody>
          <a:bodyPr anchor="t"/>
          <a:lstStyle>
            <a:lvl1pPr>
              <a:defRPr sz="3200"/>
            </a:lvl1pPr>
          </a:lstStyle>
          <a:p>
            <a:r>
              <a:rPr lang="fi-FI"/>
              <a:t>Muokkaa perustyyl. napsautt.</a:t>
            </a:r>
            <a:endParaRPr lang="en-GB" dirty="0"/>
          </a:p>
        </p:txBody>
      </p:sp>
      <p:sp>
        <p:nvSpPr>
          <p:cNvPr id="7" name="Date Placeholder 6">
            <a:extLst>
              <a:ext uri="{FF2B5EF4-FFF2-40B4-BE49-F238E27FC236}">
                <a16:creationId xmlns:a16="http://schemas.microsoft.com/office/drawing/2014/main" id="{CD1212A6-DA8E-4A60-A5F2-8DAE3B39E0C9}"/>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8" name="Footer Placeholder 7">
            <a:extLst>
              <a:ext uri="{FF2B5EF4-FFF2-40B4-BE49-F238E27FC236}">
                <a16:creationId xmlns:a16="http://schemas.microsoft.com/office/drawing/2014/main" id="{32766CB0-43A1-4E89-83D2-9E67BAD6325E}"/>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6E2AEE1E-B285-4162-ABF0-E898A0AD6816}"/>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4" name="Free-form: Shape 28">
            <a:extLst>
              <a:ext uri="{FF2B5EF4-FFF2-40B4-BE49-F238E27FC236}">
                <a16:creationId xmlns:a16="http://schemas.microsoft.com/office/drawing/2014/main" id="{09403F87-9585-6CA0-7F3B-A0CDE2652619}"/>
              </a:ext>
            </a:extLst>
          </p:cNvPr>
          <p:cNvSpPr/>
          <p:nvPr userDrawn="1"/>
        </p:nvSpPr>
        <p:spPr>
          <a:xfrm>
            <a:off x="-122" y="0"/>
            <a:ext cx="12192122" cy="387240"/>
          </a:xfrm>
          <a:custGeom>
            <a:avLst/>
            <a:gdLst>
              <a:gd name="connsiteX0" fmla="*/ 0 w 12185437"/>
              <a:gd name="connsiteY0" fmla="*/ 0 h 380838"/>
              <a:gd name="connsiteX1" fmla="*/ 12185437 w 12185437"/>
              <a:gd name="connsiteY1" fmla="*/ 0 h 380838"/>
              <a:gd name="connsiteX2" fmla="*/ 12185437 w 12185437"/>
              <a:gd name="connsiteY2" fmla="*/ 380839 h 380838"/>
              <a:gd name="connsiteX3" fmla="*/ 0 w 12185437"/>
              <a:gd name="connsiteY3" fmla="*/ 380839 h 380838"/>
              <a:gd name="connsiteX4" fmla="*/ 0 w 12185437"/>
              <a:gd name="connsiteY4" fmla="*/ 0 h 3808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38">
                <a:moveTo>
                  <a:pt x="0" y="0"/>
                </a:moveTo>
                <a:lnTo>
                  <a:pt x="12185437" y="0"/>
                </a:lnTo>
                <a:lnTo>
                  <a:pt x="12185437" y="380839"/>
                </a:lnTo>
                <a:lnTo>
                  <a:pt x="0" y="380839"/>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5" name="Free-form: Shape 29">
            <a:extLst>
              <a:ext uri="{FF2B5EF4-FFF2-40B4-BE49-F238E27FC236}">
                <a16:creationId xmlns:a16="http://schemas.microsoft.com/office/drawing/2014/main" id="{B4E4D196-B8D5-48B6-626D-89C042D57B9C}"/>
              </a:ext>
            </a:extLst>
          </p:cNvPr>
          <p:cNvSpPr/>
          <p:nvPr userDrawn="1"/>
        </p:nvSpPr>
        <p:spPr>
          <a:xfrm>
            <a:off x="-122" y="768193"/>
            <a:ext cx="12192122" cy="380702"/>
          </a:xfrm>
          <a:custGeom>
            <a:avLst/>
            <a:gdLst>
              <a:gd name="connsiteX0" fmla="*/ 0 w 12185437"/>
              <a:gd name="connsiteY0" fmla="*/ 0 h 380702"/>
              <a:gd name="connsiteX1" fmla="*/ 12185437 w 12185437"/>
              <a:gd name="connsiteY1" fmla="*/ 0 h 380702"/>
              <a:gd name="connsiteX2" fmla="*/ 12185437 w 12185437"/>
              <a:gd name="connsiteY2" fmla="*/ 380703 h 380702"/>
              <a:gd name="connsiteX3" fmla="*/ 0 w 12185437"/>
              <a:gd name="connsiteY3" fmla="*/ 380703 h 380702"/>
              <a:gd name="connsiteX4" fmla="*/ 0 w 12185437"/>
              <a:gd name="connsiteY4" fmla="*/ 0 h 3807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702">
                <a:moveTo>
                  <a:pt x="0" y="0"/>
                </a:moveTo>
                <a:lnTo>
                  <a:pt x="12185437" y="0"/>
                </a:lnTo>
                <a:lnTo>
                  <a:pt x="12185437" y="380703"/>
                </a:lnTo>
                <a:lnTo>
                  <a:pt x="0" y="380703"/>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6" name="Free-form: Shape 30">
            <a:extLst>
              <a:ext uri="{FF2B5EF4-FFF2-40B4-BE49-F238E27FC236}">
                <a16:creationId xmlns:a16="http://schemas.microsoft.com/office/drawing/2014/main" id="{89FD2A67-C5A0-8597-A631-E79F1FDC2375}"/>
              </a:ext>
            </a:extLst>
          </p:cNvPr>
          <p:cNvSpPr/>
          <p:nvPr userDrawn="1"/>
        </p:nvSpPr>
        <p:spPr>
          <a:xfrm>
            <a:off x="-122" y="1529863"/>
            <a:ext cx="12192122" cy="380838"/>
          </a:xfrm>
          <a:custGeom>
            <a:avLst/>
            <a:gdLst>
              <a:gd name="connsiteX0" fmla="*/ 0 w 12185437"/>
              <a:gd name="connsiteY0" fmla="*/ 0 h 380838"/>
              <a:gd name="connsiteX1" fmla="*/ 12185437 w 12185437"/>
              <a:gd name="connsiteY1" fmla="*/ 0 h 380838"/>
              <a:gd name="connsiteX2" fmla="*/ 12185437 w 12185437"/>
              <a:gd name="connsiteY2" fmla="*/ 380839 h 380838"/>
              <a:gd name="connsiteX3" fmla="*/ 0 w 12185437"/>
              <a:gd name="connsiteY3" fmla="*/ 380839 h 380838"/>
              <a:gd name="connsiteX4" fmla="*/ 0 w 12185437"/>
              <a:gd name="connsiteY4" fmla="*/ 0 h 3808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38">
                <a:moveTo>
                  <a:pt x="0" y="0"/>
                </a:moveTo>
                <a:lnTo>
                  <a:pt x="12185437" y="0"/>
                </a:lnTo>
                <a:lnTo>
                  <a:pt x="12185437" y="380839"/>
                </a:lnTo>
                <a:lnTo>
                  <a:pt x="0" y="380839"/>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10" name="Free-form: Shape 31">
            <a:extLst>
              <a:ext uri="{FF2B5EF4-FFF2-40B4-BE49-F238E27FC236}">
                <a16:creationId xmlns:a16="http://schemas.microsoft.com/office/drawing/2014/main" id="{E7831AEF-0633-77AB-EA0E-DB68A5A08C6C}"/>
              </a:ext>
            </a:extLst>
          </p:cNvPr>
          <p:cNvSpPr/>
          <p:nvPr userDrawn="1"/>
        </p:nvSpPr>
        <p:spPr>
          <a:xfrm>
            <a:off x="-122" y="2291655"/>
            <a:ext cx="12192122" cy="380842"/>
          </a:xfrm>
          <a:custGeom>
            <a:avLst/>
            <a:gdLst>
              <a:gd name="connsiteX0" fmla="*/ 0 w 12185437"/>
              <a:gd name="connsiteY0" fmla="*/ 0 h 380842"/>
              <a:gd name="connsiteX1" fmla="*/ 12185437 w 12185437"/>
              <a:gd name="connsiteY1" fmla="*/ 0 h 380842"/>
              <a:gd name="connsiteX2" fmla="*/ 12185437 w 12185437"/>
              <a:gd name="connsiteY2" fmla="*/ 380842 h 380842"/>
              <a:gd name="connsiteX3" fmla="*/ 0 w 12185437"/>
              <a:gd name="connsiteY3" fmla="*/ 380842 h 380842"/>
              <a:gd name="connsiteX4" fmla="*/ 0 w 12185437"/>
              <a:gd name="connsiteY4" fmla="*/ 0 h 380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42">
                <a:moveTo>
                  <a:pt x="0" y="0"/>
                </a:moveTo>
                <a:lnTo>
                  <a:pt x="12185437" y="0"/>
                </a:lnTo>
                <a:lnTo>
                  <a:pt x="12185437" y="380842"/>
                </a:lnTo>
                <a:lnTo>
                  <a:pt x="0" y="380842"/>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11" name="Free-form: Shape 32">
            <a:extLst>
              <a:ext uri="{FF2B5EF4-FFF2-40B4-BE49-F238E27FC236}">
                <a16:creationId xmlns:a16="http://schemas.microsoft.com/office/drawing/2014/main" id="{20B1B5C3-36C4-6C96-F052-EC7C50FC54AC}"/>
              </a:ext>
            </a:extLst>
          </p:cNvPr>
          <p:cNvSpPr/>
          <p:nvPr userDrawn="1"/>
        </p:nvSpPr>
        <p:spPr>
          <a:xfrm>
            <a:off x="-122" y="3053449"/>
            <a:ext cx="12192122" cy="380702"/>
          </a:xfrm>
          <a:custGeom>
            <a:avLst/>
            <a:gdLst>
              <a:gd name="connsiteX0" fmla="*/ 0 w 12185437"/>
              <a:gd name="connsiteY0" fmla="*/ 0 h 380702"/>
              <a:gd name="connsiteX1" fmla="*/ 12185437 w 12185437"/>
              <a:gd name="connsiteY1" fmla="*/ 0 h 380702"/>
              <a:gd name="connsiteX2" fmla="*/ 12185437 w 12185437"/>
              <a:gd name="connsiteY2" fmla="*/ 380703 h 380702"/>
              <a:gd name="connsiteX3" fmla="*/ 0 w 12185437"/>
              <a:gd name="connsiteY3" fmla="*/ 380703 h 380702"/>
              <a:gd name="connsiteX4" fmla="*/ 0 w 12185437"/>
              <a:gd name="connsiteY4" fmla="*/ 0 h 3807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702">
                <a:moveTo>
                  <a:pt x="0" y="0"/>
                </a:moveTo>
                <a:lnTo>
                  <a:pt x="12185437" y="0"/>
                </a:lnTo>
                <a:lnTo>
                  <a:pt x="12185437" y="380703"/>
                </a:lnTo>
                <a:lnTo>
                  <a:pt x="0" y="380703"/>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12" name="Free-form: Shape 33">
            <a:extLst>
              <a:ext uri="{FF2B5EF4-FFF2-40B4-BE49-F238E27FC236}">
                <a16:creationId xmlns:a16="http://schemas.microsoft.com/office/drawing/2014/main" id="{1D2A1DAB-145A-5F7B-9954-6987015EB4B4}"/>
              </a:ext>
            </a:extLst>
          </p:cNvPr>
          <p:cNvSpPr/>
          <p:nvPr userDrawn="1"/>
        </p:nvSpPr>
        <p:spPr>
          <a:xfrm>
            <a:off x="-122" y="3815119"/>
            <a:ext cx="12192122" cy="380838"/>
          </a:xfrm>
          <a:custGeom>
            <a:avLst/>
            <a:gdLst>
              <a:gd name="connsiteX0" fmla="*/ 0 w 12185437"/>
              <a:gd name="connsiteY0" fmla="*/ 0 h 380838"/>
              <a:gd name="connsiteX1" fmla="*/ 12185437 w 12185437"/>
              <a:gd name="connsiteY1" fmla="*/ 0 h 380838"/>
              <a:gd name="connsiteX2" fmla="*/ 12185437 w 12185437"/>
              <a:gd name="connsiteY2" fmla="*/ 380839 h 380838"/>
              <a:gd name="connsiteX3" fmla="*/ 0 w 12185437"/>
              <a:gd name="connsiteY3" fmla="*/ 380839 h 380838"/>
              <a:gd name="connsiteX4" fmla="*/ 0 w 12185437"/>
              <a:gd name="connsiteY4" fmla="*/ 0 h 3808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38">
                <a:moveTo>
                  <a:pt x="0" y="0"/>
                </a:moveTo>
                <a:lnTo>
                  <a:pt x="12185437" y="0"/>
                </a:lnTo>
                <a:lnTo>
                  <a:pt x="12185437" y="380839"/>
                </a:lnTo>
                <a:lnTo>
                  <a:pt x="0" y="380839"/>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pic>
        <p:nvPicPr>
          <p:cNvPr id="15" name="Picture 14">
            <a:extLst>
              <a:ext uri="{FF2B5EF4-FFF2-40B4-BE49-F238E27FC236}">
                <a16:creationId xmlns:a16="http://schemas.microsoft.com/office/drawing/2014/main" id="{FFA2F872-5FC5-D94D-9E89-698A2F0140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39507" y="5596332"/>
            <a:ext cx="2090175" cy="703499"/>
          </a:xfrm>
          <a:prstGeom prst="rect">
            <a:avLst/>
          </a:prstGeom>
        </p:spPr>
      </p:pic>
    </p:spTree>
    <p:extLst>
      <p:ext uri="{BB962C8B-B14F-4D97-AF65-F5344CB8AC3E}">
        <p14:creationId xmlns:p14="http://schemas.microsoft.com/office/powerpoint/2010/main" val="18083009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Header Picture">
    <p:bg>
      <p:bgPr>
        <a:solidFill>
          <a:schemeClr val="bg2"/>
        </a:solidFill>
        <a:effectLst/>
      </p:bgPr>
    </p:bg>
    <p:spTree>
      <p:nvGrpSpPr>
        <p:cNvPr id="1" name=""/>
        <p:cNvGrpSpPr/>
        <p:nvPr/>
      </p:nvGrpSpPr>
      <p:grpSpPr>
        <a:xfrm>
          <a:off x="0" y="0"/>
          <a:ext cx="0" cy="0"/>
          <a:chOff x="0" y="0"/>
          <a:chExt cx="0" cy="0"/>
        </a:xfrm>
      </p:grpSpPr>
      <p:sp>
        <p:nvSpPr>
          <p:cNvPr id="3" name="Suorakulmio 2">
            <a:extLst>
              <a:ext uri="{FF2B5EF4-FFF2-40B4-BE49-F238E27FC236}">
                <a16:creationId xmlns:a16="http://schemas.microsoft.com/office/drawing/2014/main" id="{483FB58F-61FC-B125-47DF-7A1E6819B7A4}"/>
              </a:ext>
            </a:extLst>
          </p:cNvPr>
          <p:cNvSpPr/>
          <p:nvPr userDrawn="1"/>
        </p:nvSpPr>
        <p:spPr>
          <a:xfrm>
            <a:off x="-1" y="4570190"/>
            <a:ext cx="12192001" cy="2287810"/>
          </a:xfrm>
          <a:prstGeom prst="rect">
            <a:avLst/>
          </a:prstGeom>
          <a:solidFill>
            <a:srgbClr val="F0EB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4" name="Picture Placeholder 7">
            <a:extLst>
              <a:ext uri="{FF2B5EF4-FFF2-40B4-BE49-F238E27FC236}">
                <a16:creationId xmlns:a16="http://schemas.microsoft.com/office/drawing/2014/main" id="{5E70779E-03A6-C3DE-E92E-DA3EBF19B862}"/>
              </a:ext>
            </a:extLst>
          </p:cNvPr>
          <p:cNvSpPr>
            <a:spLocks noGrp="1"/>
          </p:cNvSpPr>
          <p:nvPr>
            <p:ph type="pic" sz="quarter" idx="13"/>
          </p:nvPr>
        </p:nvSpPr>
        <p:spPr>
          <a:xfrm>
            <a:off x="1" y="-1"/>
            <a:ext cx="8105774" cy="4570191"/>
          </a:xfrm>
          <a:solidFill>
            <a:schemeClr val="bg1">
              <a:lumMod val="95000"/>
            </a:schemeClr>
          </a:solidFill>
        </p:spPr>
        <p:txBody>
          <a:bodyPr anchor="ctr" anchorCtr="0"/>
          <a:lstStyle>
            <a:lvl1pPr marL="0" indent="0" algn="ctr">
              <a:buNone/>
              <a:defRPr sz="1800"/>
            </a:lvl1pPr>
          </a:lstStyle>
          <a:p>
            <a:r>
              <a:rPr lang="fi-FI"/>
              <a:t>Lisää kuva napsauttamalla kuvaketta</a:t>
            </a:r>
            <a:endParaRPr lang="en-GB" dirty="0"/>
          </a:p>
        </p:txBody>
      </p:sp>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649941" y="5170932"/>
            <a:ext cx="6756699" cy="1143000"/>
          </a:xfrm>
        </p:spPr>
        <p:txBody>
          <a:bodyPr anchor="t"/>
          <a:lstStyle>
            <a:lvl1pPr>
              <a:defRPr sz="3200"/>
            </a:lvl1pPr>
          </a:lstStyle>
          <a:p>
            <a:r>
              <a:rPr lang="fi-FI"/>
              <a:t>Muokkaa perustyyl. napsautt.</a:t>
            </a:r>
            <a:endParaRPr lang="en-GB" dirty="0"/>
          </a:p>
        </p:txBody>
      </p:sp>
      <p:sp>
        <p:nvSpPr>
          <p:cNvPr id="7" name="Date Placeholder 6">
            <a:extLst>
              <a:ext uri="{FF2B5EF4-FFF2-40B4-BE49-F238E27FC236}">
                <a16:creationId xmlns:a16="http://schemas.microsoft.com/office/drawing/2014/main" id="{CD1212A6-DA8E-4A60-A5F2-8DAE3B39E0C9}"/>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8" name="Footer Placeholder 7">
            <a:extLst>
              <a:ext uri="{FF2B5EF4-FFF2-40B4-BE49-F238E27FC236}">
                <a16:creationId xmlns:a16="http://schemas.microsoft.com/office/drawing/2014/main" id="{32766CB0-43A1-4E89-83D2-9E67BAD6325E}"/>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6E2AEE1E-B285-4162-ABF0-E898A0AD6816}"/>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12" name="Free-form: Shape 11">
            <a:extLst>
              <a:ext uri="{FF2B5EF4-FFF2-40B4-BE49-F238E27FC236}">
                <a16:creationId xmlns:a16="http://schemas.microsoft.com/office/drawing/2014/main" id="{16E5BBD8-3D18-CC13-B42D-BA6270086E42}"/>
              </a:ext>
            </a:extLst>
          </p:cNvPr>
          <p:cNvSpPr/>
          <p:nvPr/>
        </p:nvSpPr>
        <p:spPr>
          <a:xfrm>
            <a:off x="8105775" y="0"/>
            <a:ext cx="378679" cy="4568336"/>
          </a:xfrm>
          <a:custGeom>
            <a:avLst/>
            <a:gdLst>
              <a:gd name="connsiteX0" fmla="*/ 378679 w 378679"/>
              <a:gd name="connsiteY0" fmla="*/ 0 h 4570191"/>
              <a:gd name="connsiteX1" fmla="*/ 378679 w 378679"/>
              <a:gd name="connsiteY1" fmla="*/ 4570191 h 4570191"/>
              <a:gd name="connsiteX2" fmla="*/ 0 w 378679"/>
              <a:gd name="connsiteY2" fmla="*/ 4570191 h 4570191"/>
              <a:gd name="connsiteX3" fmla="*/ 0 w 378679"/>
              <a:gd name="connsiteY3" fmla="*/ 0 h 4570191"/>
              <a:gd name="connsiteX4" fmla="*/ 378679 w 378679"/>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679" h="4570191">
                <a:moveTo>
                  <a:pt x="378679" y="0"/>
                </a:moveTo>
                <a:lnTo>
                  <a:pt x="378679" y="4570191"/>
                </a:lnTo>
                <a:lnTo>
                  <a:pt x="0" y="4570191"/>
                </a:lnTo>
                <a:lnTo>
                  <a:pt x="0" y="0"/>
                </a:lnTo>
                <a:lnTo>
                  <a:pt x="378679" y="0"/>
                </a:lnTo>
                <a:close/>
              </a:path>
            </a:pathLst>
          </a:custGeom>
          <a:solidFill>
            <a:schemeClr val="accent3"/>
          </a:solidFill>
          <a:ln w="353"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F88FF5DF-8F63-E6E6-5985-36E7158CDBC7}"/>
              </a:ext>
            </a:extLst>
          </p:cNvPr>
          <p:cNvSpPr/>
          <p:nvPr/>
        </p:nvSpPr>
        <p:spPr>
          <a:xfrm>
            <a:off x="8869551" y="0"/>
            <a:ext cx="385100" cy="4568336"/>
          </a:xfrm>
          <a:custGeom>
            <a:avLst/>
            <a:gdLst>
              <a:gd name="connsiteX0" fmla="*/ 385101 w 385100"/>
              <a:gd name="connsiteY0" fmla="*/ 0 h 4570191"/>
              <a:gd name="connsiteX1" fmla="*/ 385101 w 385100"/>
              <a:gd name="connsiteY1" fmla="*/ 4570191 h 4570191"/>
              <a:gd name="connsiteX2" fmla="*/ 0 w 385100"/>
              <a:gd name="connsiteY2" fmla="*/ 4570191 h 4570191"/>
              <a:gd name="connsiteX3" fmla="*/ 0 w 385100"/>
              <a:gd name="connsiteY3" fmla="*/ 0 h 4570191"/>
              <a:gd name="connsiteX4" fmla="*/ 385101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1" y="0"/>
                </a:moveTo>
                <a:lnTo>
                  <a:pt x="385101" y="4570191"/>
                </a:lnTo>
                <a:lnTo>
                  <a:pt x="0" y="4570191"/>
                </a:lnTo>
                <a:lnTo>
                  <a:pt x="0" y="0"/>
                </a:lnTo>
                <a:lnTo>
                  <a:pt x="385101" y="0"/>
                </a:lnTo>
                <a:close/>
              </a:path>
            </a:pathLst>
          </a:custGeom>
          <a:solidFill>
            <a:schemeClr val="accent3"/>
          </a:solidFill>
          <a:ln w="353" cap="flat">
            <a:noFill/>
            <a:prstDash val="solid"/>
            <a:miter/>
          </a:ln>
        </p:spPr>
        <p:txBody>
          <a:bodyPr rtlCol="0" anchor="ctr"/>
          <a:lstStyle/>
          <a:p>
            <a:endParaRPr lang="en-GB"/>
          </a:p>
        </p:txBody>
      </p:sp>
      <p:sp>
        <p:nvSpPr>
          <p:cNvPr id="14" name="Free-form: Shape 13">
            <a:extLst>
              <a:ext uri="{FF2B5EF4-FFF2-40B4-BE49-F238E27FC236}">
                <a16:creationId xmlns:a16="http://schemas.microsoft.com/office/drawing/2014/main" id="{B2086361-D08C-2A10-C9AC-F7580BD19271}"/>
              </a:ext>
            </a:extLst>
          </p:cNvPr>
          <p:cNvSpPr/>
          <p:nvPr/>
        </p:nvSpPr>
        <p:spPr>
          <a:xfrm>
            <a:off x="9639735" y="0"/>
            <a:ext cx="385100" cy="4568336"/>
          </a:xfrm>
          <a:custGeom>
            <a:avLst/>
            <a:gdLst>
              <a:gd name="connsiteX0" fmla="*/ 385101 w 385100"/>
              <a:gd name="connsiteY0" fmla="*/ 0 h 4570191"/>
              <a:gd name="connsiteX1" fmla="*/ 385101 w 385100"/>
              <a:gd name="connsiteY1" fmla="*/ 4570191 h 4570191"/>
              <a:gd name="connsiteX2" fmla="*/ 0 w 385100"/>
              <a:gd name="connsiteY2" fmla="*/ 4570191 h 4570191"/>
              <a:gd name="connsiteX3" fmla="*/ 0 w 385100"/>
              <a:gd name="connsiteY3" fmla="*/ 0 h 4570191"/>
              <a:gd name="connsiteX4" fmla="*/ 385101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1" y="0"/>
                </a:moveTo>
                <a:lnTo>
                  <a:pt x="385101" y="4570191"/>
                </a:lnTo>
                <a:lnTo>
                  <a:pt x="0" y="4570191"/>
                </a:lnTo>
                <a:lnTo>
                  <a:pt x="0" y="0"/>
                </a:lnTo>
                <a:lnTo>
                  <a:pt x="385101" y="0"/>
                </a:lnTo>
                <a:close/>
              </a:path>
            </a:pathLst>
          </a:custGeom>
          <a:solidFill>
            <a:schemeClr val="accent3"/>
          </a:solidFill>
          <a:ln w="353"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C86574D7-D6D6-EF56-FB66-14F53A064D5B}"/>
              </a:ext>
            </a:extLst>
          </p:cNvPr>
          <p:cNvSpPr/>
          <p:nvPr/>
        </p:nvSpPr>
        <p:spPr>
          <a:xfrm>
            <a:off x="10409932" y="0"/>
            <a:ext cx="385100" cy="4568336"/>
          </a:xfrm>
          <a:custGeom>
            <a:avLst/>
            <a:gdLst>
              <a:gd name="connsiteX0" fmla="*/ 385101 w 385100"/>
              <a:gd name="connsiteY0" fmla="*/ 0 h 4570191"/>
              <a:gd name="connsiteX1" fmla="*/ 385101 w 385100"/>
              <a:gd name="connsiteY1" fmla="*/ 4570191 h 4570191"/>
              <a:gd name="connsiteX2" fmla="*/ 0 w 385100"/>
              <a:gd name="connsiteY2" fmla="*/ 4570191 h 4570191"/>
              <a:gd name="connsiteX3" fmla="*/ 0 w 385100"/>
              <a:gd name="connsiteY3" fmla="*/ 0 h 4570191"/>
              <a:gd name="connsiteX4" fmla="*/ 385101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1" y="0"/>
                </a:moveTo>
                <a:lnTo>
                  <a:pt x="385101" y="4570191"/>
                </a:lnTo>
                <a:lnTo>
                  <a:pt x="0" y="4570191"/>
                </a:lnTo>
                <a:lnTo>
                  <a:pt x="0" y="0"/>
                </a:lnTo>
                <a:lnTo>
                  <a:pt x="385101" y="0"/>
                </a:lnTo>
                <a:close/>
              </a:path>
            </a:pathLst>
          </a:custGeom>
          <a:solidFill>
            <a:schemeClr val="accent3"/>
          </a:solidFill>
          <a:ln w="353" cap="flat">
            <a:no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294352AE-8336-96CB-B1E6-4E7E7F5C772A}"/>
              </a:ext>
            </a:extLst>
          </p:cNvPr>
          <p:cNvSpPr/>
          <p:nvPr/>
        </p:nvSpPr>
        <p:spPr>
          <a:xfrm>
            <a:off x="11180116" y="0"/>
            <a:ext cx="385100" cy="4568336"/>
          </a:xfrm>
          <a:custGeom>
            <a:avLst/>
            <a:gdLst>
              <a:gd name="connsiteX0" fmla="*/ 385100 w 385100"/>
              <a:gd name="connsiteY0" fmla="*/ 0 h 4570191"/>
              <a:gd name="connsiteX1" fmla="*/ 385100 w 385100"/>
              <a:gd name="connsiteY1" fmla="*/ 4570191 h 4570191"/>
              <a:gd name="connsiteX2" fmla="*/ 0 w 385100"/>
              <a:gd name="connsiteY2" fmla="*/ 4570191 h 4570191"/>
              <a:gd name="connsiteX3" fmla="*/ 0 w 385100"/>
              <a:gd name="connsiteY3" fmla="*/ 0 h 4570191"/>
              <a:gd name="connsiteX4" fmla="*/ 385100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0" y="0"/>
                </a:moveTo>
                <a:lnTo>
                  <a:pt x="385100" y="4570191"/>
                </a:lnTo>
                <a:lnTo>
                  <a:pt x="0" y="4570191"/>
                </a:lnTo>
                <a:lnTo>
                  <a:pt x="0" y="0"/>
                </a:lnTo>
                <a:lnTo>
                  <a:pt x="385100" y="0"/>
                </a:lnTo>
                <a:close/>
              </a:path>
            </a:pathLst>
          </a:custGeom>
          <a:solidFill>
            <a:schemeClr val="accent3"/>
          </a:solidFill>
          <a:ln w="353" cap="flat">
            <a:no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005D8EB3-53B4-CC5F-7972-88D5D8352E6C}"/>
              </a:ext>
            </a:extLst>
          </p:cNvPr>
          <p:cNvSpPr/>
          <p:nvPr userDrawn="1"/>
        </p:nvSpPr>
        <p:spPr>
          <a:xfrm>
            <a:off x="11950317" y="0"/>
            <a:ext cx="241724" cy="4568336"/>
          </a:xfrm>
          <a:custGeom>
            <a:avLst/>
            <a:gdLst>
              <a:gd name="connsiteX0" fmla="*/ 0 w 241724"/>
              <a:gd name="connsiteY0" fmla="*/ 4570191 h 4570191"/>
              <a:gd name="connsiteX1" fmla="*/ 0 w 241724"/>
              <a:gd name="connsiteY1" fmla="*/ 0 h 4570191"/>
              <a:gd name="connsiteX2" fmla="*/ 241725 w 241724"/>
              <a:gd name="connsiteY2" fmla="*/ 0 h 4570191"/>
              <a:gd name="connsiteX3" fmla="*/ 241725 w 241724"/>
              <a:gd name="connsiteY3" fmla="*/ 4570191 h 4570191"/>
              <a:gd name="connsiteX4" fmla="*/ 0 w 241724"/>
              <a:gd name="connsiteY4" fmla="*/ 4570191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1724" h="4570191">
                <a:moveTo>
                  <a:pt x="0" y="4570191"/>
                </a:moveTo>
                <a:lnTo>
                  <a:pt x="0" y="0"/>
                </a:lnTo>
                <a:lnTo>
                  <a:pt x="241725" y="0"/>
                </a:lnTo>
                <a:lnTo>
                  <a:pt x="241725" y="4570191"/>
                </a:lnTo>
                <a:lnTo>
                  <a:pt x="0" y="4570191"/>
                </a:lnTo>
                <a:close/>
              </a:path>
            </a:pathLst>
          </a:custGeom>
          <a:solidFill>
            <a:schemeClr val="accent3"/>
          </a:solidFill>
          <a:ln w="353" cap="flat">
            <a:noFill/>
            <a:prstDash val="solid"/>
            <a:miter/>
          </a:ln>
        </p:spPr>
        <p:txBody>
          <a:bodyPr rtlCol="0" anchor="ctr"/>
          <a:lstStyle/>
          <a:p>
            <a:endParaRPr lang="en-GB"/>
          </a:p>
        </p:txBody>
      </p:sp>
      <p:pic>
        <p:nvPicPr>
          <p:cNvPr id="18" name="Picture 17">
            <a:extLst>
              <a:ext uri="{FF2B5EF4-FFF2-40B4-BE49-F238E27FC236}">
                <a16:creationId xmlns:a16="http://schemas.microsoft.com/office/drawing/2014/main" id="{A24A5D3F-B208-9740-8F43-58C8D911A4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39507" y="5596332"/>
            <a:ext cx="2090175" cy="703499"/>
          </a:xfrm>
          <a:prstGeom prst="rect">
            <a:avLst/>
          </a:prstGeom>
        </p:spPr>
      </p:pic>
    </p:spTree>
    <p:extLst>
      <p:ext uri="{BB962C8B-B14F-4D97-AF65-F5344CB8AC3E}">
        <p14:creationId xmlns:p14="http://schemas.microsoft.com/office/powerpoint/2010/main" val="11923722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CDE34914-B5F2-4084-8552-6153E3BFA876}"/>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7" name="Footer Placeholder 6">
            <a:extLst>
              <a:ext uri="{FF2B5EF4-FFF2-40B4-BE49-F238E27FC236}">
                <a16:creationId xmlns:a16="http://schemas.microsoft.com/office/drawing/2014/main" id="{33C69628-CCBB-4581-842C-07AC1724D7EE}"/>
              </a:ext>
            </a:extLst>
          </p:cNvPr>
          <p:cNvSpPr>
            <a:spLocks noGrp="1"/>
          </p:cNvSpPr>
          <p:nvPr>
            <p:ph type="ftr" sz="quarter" idx="11"/>
          </p:nvPr>
        </p:nvSpPr>
        <p:spPr/>
        <p:txBody>
          <a:bodyPr/>
          <a:lstStyle/>
          <a:p>
            <a:endParaRPr lang="fi-FI"/>
          </a:p>
        </p:txBody>
      </p:sp>
      <p:sp>
        <p:nvSpPr>
          <p:cNvPr id="8" name="Slide Number Placeholder 7">
            <a:extLst>
              <a:ext uri="{FF2B5EF4-FFF2-40B4-BE49-F238E27FC236}">
                <a16:creationId xmlns:a16="http://schemas.microsoft.com/office/drawing/2014/main" id="{3C581D05-5813-4B50-86D4-96A15B78A231}"/>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9" name="Picture 8">
            <a:extLst>
              <a:ext uri="{FF2B5EF4-FFF2-40B4-BE49-F238E27FC236}">
                <a16:creationId xmlns:a16="http://schemas.microsoft.com/office/drawing/2014/main" id="{B414EFF0-E9E2-364E-9793-DF62BACE2DA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6380" y="596151"/>
            <a:ext cx="516294" cy="631026"/>
          </a:xfrm>
          <a:prstGeom prst="rect">
            <a:avLst/>
          </a:prstGeom>
        </p:spPr>
      </p:pic>
      <p:sp>
        <p:nvSpPr>
          <p:cNvPr id="10" name="Title 1">
            <a:extLst>
              <a:ext uri="{FF2B5EF4-FFF2-40B4-BE49-F238E27FC236}">
                <a16:creationId xmlns:a16="http://schemas.microsoft.com/office/drawing/2014/main" id="{0E5EEC2F-8885-4741-92AA-E21ECE47D5AE}"/>
              </a:ext>
            </a:extLst>
          </p:cNvPr>
          <p:cNvSpPr>
            <a:spLocks noGrp="1"/>
          </p:cNvSpPr>
          <p:nvPr>
            <p:ph type="title"/>
          </p:nvPr>
        </p:nvSpPr>
        <p:spPr>
          <a:xfrm>
            <a:off x="649940" y="484094"/>
            <a:ext cx="9894939" cy="1075323"/>
          </a:xfrm>
        </p:spPr>
        <p:txBody>
          <a:bodyPr anchor="b"/>
          <a:lstStyle/>
          <a:p>
            <a:r>
              <a:rPr lang="fi-FI"/>
              <a:t>Muokkaa perustyyl. napsautt.</a:t>
            </a:r>
            <a:endParaRPr lang="en-GB" dirty="0"/>
          </a:p>
        </p:txBody>
      </p:sp>
    </p:spTree>
    <p:extLst>
      <p:ext uri="{BB962C8B-B14F-4D97-AF65-F5344CB8AC3E}">
        <p14:creationId xmlns:p14="http://schemas.microsoft.com/office/powerpoint/2010/main" val="23164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1">
    <p:bg>
      <p:bgPr>
        <a:solidFill>
          <a:schemeClr val="accent1"/>
        </a:solidFill>
        <a:effectLst/>
      </p:bgPr>
    </p:bg>
    <p:spTree>
      <p:nvGrpSpPr>
        <p:cNvPr id="1" name=""/>
        <p:cNvGrpSpPr/>
        <p:nvPr/>
      </p:nvGrpSpPr>
      <p:grpSpPr>
        <a:xfrm>
          <a:off x="0" y="0"/>
          <a:ext cx="0" cy="0"/>
          <a:chOff x="0" y="0"/>
          <a:chExt cx="0" cy="0"/>
        </a:xfrm>
      </p:grpSpPr>
      <p:sp>
        <p:nvSpPr>
          <p:cNvPr id="26" name="Graphic 24">
            <a:extLst>
              <a:ext uri="{FF2B5EF4-FFF2-40B4-BE49-F238E27FC236}">
                <a16:creationId xmlns:a16="http://schemas.microsoft.com/office/drawing/2014/main" id="{412E2FC6-3DC7-A5C6-CB76-702A1185B2EA}"/>
              </a:ext>
            </a:extLst>
          </p:cNvPr>
          <p:cNvSpPr/>
          <p:nvPr/>
        </p:nvSpPr>
        <p:spPr>
          <a:xfrm>
            <a:off x="0" y="-3"/>
            <a:ext cx="12191877" cy="6858000"/>
          </a:xfrm>
          <a:custGeom>
            <a:avLst/>
            <a:gdLst>
              <a:gd name="connsiteX0" fmla="*/ 0 w 12191877"/>
              <a:gd name="connsiteY0" fmla="*/ 6858000 h 6858000"/>
              <a:gd name="connsiteX1" fmla="*/ 8102520 w 12191877"/>
              <a:gd name="connsiteY1" fmla="*/ 6858000 h 6858000"/>
              <a:gd name="connsiteX2" fmla="*/ 8102520 w 12191877"/>
              <a:gd name="connsiteY2" fmla="*/ 6051708 h 6858000"/>
              <a:gd name="connsiteX3" fmla="*/ 12191878 w 12191877"/>
              <a:gd name="connsiteY3" fmla="*/ 1962310 h 6858000"/>
              <a:gd name="connsiteX4" fmla="*/ 12191878 w 12191877"/>
              <a:gd name="connsiteY4" fmla="*/ 1850371 h 6858000"/>
              <a:gd name="connsiteX5" fmla="*/ 8102520 w 12191877"/>
              <a:gd name="connsiteY5" fmla="*/ 5939766 h 6858000"/>
              <a:gd name="connsiteX6" fmla="*/ 8102520 w 12191877"/>
              <a:gd name="connsiteY6" fmla="*/ 4931057 h 6858000"/>
              <a:gd name="connsiteX7" fmla="*/ 12191878 w 12191877"/>
              <a:gd name="connsiteY7" fmla="*/ 841658 h 6858000"/>
              <a:gd name="connsiteX8" fmla="*/ 12191878 w 12191877"/>
              <a:gd name="connsiteY8" fmla="*/ 729724 h 6858000"/>
              <a:gd name="connsiteX9" fmla="*/ 8102520 w 12191877"/>
              <a:gd name="connsiteY9" fmla="*/ 4819122 h 6858000"/>
              <a:gd name="connsiteX10" fmla="*/ 8102520 w 12191877"/>
              <a:gd name="connsiteY10" fmla="*/ 3810409 h 6858000"/>
              <a:gd name="connsiteX11" fmla="*/ 11912894 w 12191877"/>
              <a:gd name="connsiteY11" fmla="*/ 0 h 6858000"/>
              <a:gd name="connsiteX12" fmla="*/ 11800954 w 12191877"/>
              <a:gd name="connsiteY12" fmla="*/ 0 h 6858000"/>
              <a:gd name="connsiteX13" fmla="*/ 8102520 w 12191877"/>
              <a:gd name="connsiteY13" fmla="*/ 3698475 h 6858000"/>
              <a:gd name="connsiteX14" fmla="*/ 8102520 w 12191877"/>
              <a:gd name="connsiteY14" fmla="*/ 2689762 h 6858000"/>
              <a:gd name="connsiteX15" fmla="*/ 10792254 w 12191877"/>
              <a:gd name="connsiteY15" fmla="*/ 0 h 6858000"/>
              <a:gd name="connsiteX16" fmla="*/ 10680314 w 12191877"/>
              <a:gd name="connsiteY16" fmla="*/ 0 h 6858000"/>
              <a:gd name="connsiteX17" fmla="*/ 8102520 w 12191877"/>
              <a:gd name="connsiteY17" fmla="*/ 2577820 h 6858000"/>
              <a:gd name="connsiteX18" fmla="*/ 8102520 w 12191877"/>
              <a:gd name="connsiteY18" fmla="*/ 1569100 h 6858000"/>
              <a:gd name="connsiteX19" fmla="*/ 9671614 w 12191877"/>
              <a:gd name="connsiteY19" fmla="*/ 0 h 6858000"/>
              <a:gd name="connsiteX20" fmla="*/ 9559677 w 12191877"/>
              <a:gd name="connsiteY20" fmla="*/ 0 h 6858000"/>
              <a:gd name="connsiteX21" fmla="*/ 8102520 w 12191877"/>
              <a:gd name="connsiteY21" fmla="*/ 1457172 h 6858000"/>
              <a:gd name="connsiteX22" fmla="*/ 8102520 w 12191877"/>
              <a:gd name="connsiteY22" fmla="*/ 560902 h 6858000"/>
              <a:gd name="connsiteX23" fmla="*/ 8644717 w 12191877"/>
              <a:gd name="connsiteY23" fmla="*/ 0 h 6858000"/>
              <a:gd name="connsiteX24" fmla="*/ 8536632 w 12191877"/>
              <a:gd name="connsiteY24" fmla="*/ 0 h 6858000"/>
              <a:gd name="connsiteX25" fmla="*/ 8102520 w 12191877"/>
              <a:gd name="connsiteY25" fmla="*/ 448970 h 6858000"/>
              <a:gd name="connsiteX26" fmla="*/ 8102520 w 12191877"/>
              <a:gd name="connsiteY26" fmla="*/ 0 h 6858000"/>
              <a:gd name="connsiteX27" fmla="*/ 0 w 12191877"/>
              <a:gd name="connsiteY27" fmla="*/ 0 h 6858000"/>
              <a:gd name="connsiteX28" fmla="*/ 0 w 12191877"/>
              <a:gd name="connsiteY28" fmla="*/ 6857997 h 6858000"/>
              <a:gd name="connsiteX29" fmla="*/ 8304935 w 12191877"/>
              <a:gd name="connsiteY29" fmla="*/ 6858000 h 6858000"/>
              <a:gd name="connsiteX30" fmla="*/ 8416875 w 12191877"/>
              <a:gd name="connsiteY30" fmla="*/ 6858000 h 6858000"/>
              <a:gd name="connsiteX31" fmla="*/ 12191878 w 12191877"/>
              <a:gd name="connsiteY31" fmla="*/ 3082961 h 6858000"/>
              <a:gd name="connsiteX32" fmla="*/ 12191878 w 12191877"/>
              <a:gd name="connsiteY32" fmla="*/ 2971019 h 6858000"/>
              <a:gd name="connsiteX33" fmla="*/ 8304935 w 12191877"/>
              <a:gd name="connsiteY33" fmla="*/ 6858000 h 6858000"/>
              <a:gd name="connsiteX34" fmla="*/ 9425589 w 12191877"/>
              <a:gd name="connsiteY34" fmla="*/ 6858000 h 6858000"/>
              <a:gd name="connsiteX35" fmla="*/ 9537516 w 12191877"/>
              <a:gd name="connsiteY35" fmla="*/ 6858000 h 6858000"/>
              <a:gd name="connsiteX36" fmla="*/ 12191878 w 12191877"/>
              <a:gd name="connsiteY36" fmla="*/ 4203612 h 6858000"/>
              <a:gd name="connsiteX37" fmla="*/ 12191878 w 12191877"/>
              <a:gd name="connsiteY37" fmla="*/ 4091670 h 6858000"/>
              <a:gd name="connsiteX38" fmla="*/ 9425589 w 12191877"/>
              <a:gd name="connsiteY38" fmla="*/ 6858000 h 6858000"/>
              <a:gd name="connsiteX39" fmla="*/ 10544933 w 12191877"/>
              <a:gd name="connsiteY39" fmla="*/ 6858000 h 6858000"/>
              <a:gd name="connsiteX40" fmla="*/ 10658156 w 12191877"/>
              <a:gd name="connsiteY40" fmla="*/ 6858000 h 6858000"/>
              <a:gd name="connsiteX41" fmla="*/ 12191878 w 12191877"/>
              <a:gd name="connsiteY41" fmla="*/ 5324264 h 6858000"/>
              <a:gd name="connsiteX42" fmla="*/ 12191878 w 12191877"/>
              <a:gd name="connsiteY42" fmla="*/ 5211040 h 6858000"/>
              <a:gd name="connsiteX43" fmla="*/ 10544933 w 12191877"/>
              <a:gd name="connsiteY43" fmla="*/ 6858000 h 6858000"/>
              <a:gd name="connsiteX44" fmla="*/ 11665573 w 12191877"/>
              <a:gd name="connsiteY44" fmla="*/ 6858000 h 6858000"/>
              <a:gd name="connsiteX45" fmla="*/ 11777507 w 12191877"/>
              <a:gd name="connsiteY45" fmla="*/ 6858000 h 6858000"/>
              <a:gd name="connsiteX46" fmla="*/ 12191878 w 12191877"/>
              <a:gd name="connsiteY46" fmla="*/ 6443630 h 6858000"/>
              <a:gd name="connsiteX47" fmla="*/ 12191878 w 12191877"/>
              <a:gd name="connsiteY47" fmla="*/ 6331691 h 6858000"/>
              <a:gd name="connsiteX48" fmla="*/ 11665573 w 12191877"/>
              <a:gd name="connsiteY4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2191877" h="6858000">
                <a:moveTo>
                  <a:pt x="0" y="6858000"/>
                </a:moveTo>
                <a:lnTo>
                  <a:pt x="8102520" y="6858000"/>
                </a:lnTo>
                <a:lnTo>
                  <a:pt x="8102520" y="6051708"/>
                </a:lnTo>
                <a:lnTo>
                  <a:pt x="12191878" y="1962310"/>
                </a:lnTo>
                <a:lnTo>
                  <a:pt x="12191878" y="1850371"/>
                </a:lnTo>
                <a:lnTo>
                  <a:pt x="8102520" y="5939766"/>
                </a:lnTo>
                <a:lnTo>
                  <a:pt x="8102520" y="4931057"/>
                </a:lnTo>
                <a:lnTo>
                  <a:pt x="12191878" y="841658"/>
                </a:lnTo>
                <a:lnTo>
                  <a:pt x="12191878" y="729724"/>
                </a:lnTo>
                <a:lnTo>
                  <a:pt x="8102520" y="4819122"/>
                </a:lnTo>
                <a:lnTo>
                  <a:pt x="8102520" y="3810409"/>
                </a:lnTo>
                <a:lnTo>
                  <a:pt x="11912894" y="0"/>
                </a:lnTo>
                <a:lnTo>
                  <a:pt x="11800954" y="0"/>
                </a:lnTo>
                <a:lnTo>
                  <a:pt x="8102520" y="3698475"/>
                </a:lnTo>
                <a:lnTo>
                  <a:pt x="8102520" y="2689762"/>
                </a:lnTo>
                <a:lnTo>
                  <a:pt x="10792254" y="0"/>
                </a:lnTo>
                <a:lnTo>
                  <a:pt x="10680314" y="0"/>
                </a:lnTo>
                <a:lnTo>
                  <a:pt x="8102520" y="2577820"/>
                </a:lnTo>
                <a:lnTo>
                  <a:pt x="8102520" y="1569100"/>
                </a:lnTo>
                <a:lnTo>
                  <a:pt x="9671614" y="0"/>
                </a:lnTo>
                <a:lnTo>
                  <a:pt x="9559677" y="0"/>
                </a:lnTo>
                <a:lnTo>
                  <a:pt x="8102520" y="1457172"/>
                </a:lnTo>
                <a:lnTo>
                  <a:pt x="8102520" y="560902"/>
                </a:lnTo>
                <a:lnTo>
                  <a:pt x="8644717" y="0"/>
                </a:lnTo>
                <a:lnTo>
                  <a:pt x="8536632" y="0"/>
                </a:lnTo>
                <a:lnTo>
                  <a:pt x="8102520" y="448970"/>
                </a:lnTo>
                <a:lnTo>
                  <a:pt x="8102520" y="0"/>
                </a:lnTo>
                <a:lnTo>
                  <a:pt x="0" y="0"/>
                </a:lnTo>
                <a:lnTo>
                  <a:pt x="0" y="6857997"/>
                </a:lnTo>
                <a:close/>
                <a:moveTo>
                  <a:pt x="8304935" y="6858000"/>
                </a:moveTo>
                <a:lnTo>
                  <a:pt x="8416875" y="6858000"/>
                </a:lnTo>
                <a:lnTo>
                  <a:pt x="12191878" y="3082961"/>
                </a:lnTo>
                <a:lnTo>
                  <a:pt x="12191878" y="2971019"/>
                </a:lnTo>
                <a:lnTo>
                  <a:pt x="8304935" y="6858000"/>
                </a:lnTo>
                <a:close/>
                <a:moveTo>
                  <a:pt x="9425589" y="6858000"/>
                </a:moveTo>
                <a:lnTo>
                  <a:pt x="9537516" y="6858000"/>
                </a:lnTo>
                <a:lnTo>
                  <a:pt x="12191878" y="4203612"/>
                </a:lnTo>
                <a:lnTo>
                  <a:pt x="12191878" y="4091670"/>
                </a:lnTo>
                <a:lnTo>
                  <a:pt x="9425589" y="6858000"/>
                </a:lnTo>
                <a:close/>
                <a:moveTo>
                  <a:pt x="10544933" y="6858000"/>
                </a:moveTo>
                <a:lnTo>
                  <a:pt x="10658156" y="6858000"/>
                </a:lnTo>
                <a:lnTo>
                  <a:pt x="12191878" y="5324264"/>
                </a:lnTo>
                <a:lnTo>
                  <a:pt x="12191878" y="5211040"/>
                </a:lnTo>
                <a:lnTo>
                  <a:pt x="10544933" y="6858000"/>
                </a:lnTo>
                <a:close/>
                <a:moveTo>
                  <a:pt x="11665573" y="6858000"/>
                </a:moveTo>
                <a:lnTo>
                  <a:pt x="11777507" y="6858000"/>
                </a:lnTo>
                <a:lnTo>
                  <a:pt x="12191878" y="6443630"/>
                </a:lnTo>
                <a:lnTo>
                  <a:pt x="12191878" y="6331691"/>
                </a:lnTo>
                <a:lnTo>
                  <a:pt x="11665573" y="6858000"/>
                </a:lnTo>
                <a:close/>
              </a:path>
            </a:pathLst>
          </a:custGeom>
          <a:solidFill>
            <a:srgbClr val="F0EBE1"/>
          </a:solidFill>
          <a:ln w="360" cap="flat">
            <a:noFill/>
            <a:prstDash val="solid"/>
            <a:miter/>
          </a:ln>
        </p:spPr>
        <p:txBody>
          <a:bodyPr rtlCol="0" anchor="ctr"/>
          <a:lstStyle/>
          <a:p>
            <a:endParaRPr lang="en-GB"/>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11" name="Picture 10">
            <a:extLst>
              <a:ext uri="{FF2B5EF4-FFF2-40B4-BE49-F238E27FC236}">
                <a16:creationId xmlns:a16="http://schemas.microsoft.com/office/drawing/2014/main" id="{3D7FCCBE-EE77-5D47-8CE2-1B409B5E09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18011029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67C8C091-C242-4851-9826-ECBA43530F7B}"/>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6" name="Footer Placeholder 5">
            <a:extLst>
              <a:ext uri="{FF2B5EF4-FFF2-40B4-BE49-F238E27FC236}">
                <a16:creationId xmlns:a16="http://schemas.microsoft.com/office/drawing/2014/main" id="{A5B64547-60FB-4F82-B034-DC7F10F48FB2}"/>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37519037-54EE-46F6-8610-A2A8D9E613FA}"/>
              </a:ext>
            </a:extLst>
          </p:cNvPr>
          <p:cNvSpPr>
            <a:spLocks noGrp="1"/>
          </p:cNvSpPr>
          <p:nvPr>
            <p:ph type="sldNum" sz="quarter" idx="12"/>
          </p:nvPr>
        </p:nvSpPr>
        <p:spPr/>
        <p:txBody>
          <a:bodyPr/>
          <a:lstStyle/>
          <a:p>
            <a:fld id="{31160B98-140E-4345-B1A3-2A7247C42973}" type="slidenum">
              <a:rPr lang="fi-FI" smtClean="0"/>
              <a:t>‹#›</a:t>
            </a:fld>
            <a:endParaRPr lang="fi-FI"/>
          </a:p>
        </p:txBody>
      </p:sp>
    </p:spTree>
    <p:extLst>
      <p:ext uri="{BB962C8B-B14F-4D97-AF65-F5344CB8AC3E}">
        <p14:creationId xmlns:p14="http://schemas.microsoft.com/office/powerpoint/2010/main" val="17051744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1">
    <p:bg>
      <p:bgPr>
        <a:solidFill>
          <a:schemeClr val="accent6"/>
        </a:solidFill>
        <a:effectLst/>
      </p:bgPr>
    </p:bg>
    <p:spTree>
      <p:nvGrpSpPr>
        <p:cNvPr id="1" name=""/>
        <p:cNvGrpSpPr/>
        <p:nvPr/>
      </p:nvGrpSpPr>
      <p:grpSpPr>
        <a:xfrm>
          <a:off x="0" y="0"/>
          <a:ext cx="0" cy="0"/>
          <a:chOff x="0" y="0"/>
          <a:chExt cx="0" cy="0"/>
        </a:xfrm>
      </p:grpSpPr>
      <p:sp>
        <p:nvSpPr>
          <p:cNvPr id="26" name="Graphic 24">
            <a:extLst>
              <a:ext uri="{FF2B5EF4-FFF2-40B4-BE49-F238E27FC236}">
                <a16:creationId xmlns:a16="http://schemas.microsoft.com/office/drawing/2014/main" id="{412E2FC6-3DC7-A5C6-CB76-702A1185B2EA}"/>
              </a:ext>
            </a:extLst>
          </p:cNvPr>
          <p:cNvSpPr/>
          <p:nvPr/>
        </p:nvSpPr>
        <p:spPr>
          <a:xfrm>
            <a:off x="0" y="-3"/>
            <a:ext cx="12191877" cy="6858000"/>
          </a:xfrm>
          <a:custGeom>
            <a:avLst/>
            <a:gdLst>
              <a:gd name="connsiteX0" fmla="*/ 0 w 12191877"/>
              <a:gd name="connsiteY0" fmla="*/ 6858000 h 6858000"/>
              <a:gd name="connsiteX1" fmla="*/ 8102520 w 12191877"/>
              <a:gd name="connsiteY1" fmla="*/ 6858000 h 6858000"/>
              <a:gd name="connsiteX2" fmla="*/ 8102520 w 12191877"/>
              <a:gd name="connsiteY2" fmla="*/ 6051708 h 6858000"/>
              <a:gd name="connsiteX3" fmla="*/ 12191878 w 12191877"/>
              <a:gd name="connsiteY3" fmla="*/ 1962310 h 6858000"/>
              <a:gd name="connsiteX4" fmla="*/ 12191878 w 12191877"/>
              <a:gd name="connsiteY4" fmla="*/ 1850371 h 6858000"/>
              <a:gd name="connsiteX5" fmla="*/ 8102520 w 12191877"/>
              <a:gd name="connsiteY5" fmla="*/ 5939766 h 6858000"/>
              <a:gd name="connsiteX6" fmla="*/ 8102520 w 12191877"/>
              <a:gd name="connsiteY6" fmla="*/ 4931057 h 6858000"/>
              <a:gd name="connsiteX7" fmla="*/ 12191878 w 12191877"/>
              <a:gd name="connsiteY7" fmla="*/ 841658 h 6858000"/>
              <a:gd name="connsiteX8" fmla="*/ 12191878 w 12191877"/>
              <a:gd name="connsiteY8" fmla="*/ 729724 h 6858000"/>
              <a:gd name="connsiteX9" fmla="*/ 8102520 w 12191877"/>
              <a:gd name="connsiteY9" fmla="*/ 4819122 h 6858000"/>
              <a:gd name="connsiteX10" fmla="*/ 8102520 w 12191877"/>
              <a:gd name="connsiteY10" fmla="*/ 3810409 h 6858000"/>
              <a:gd name="connsiteX11" fmla="*/ 11912894 w 12191877"/>
              <a:gd name="connsiteY11" fmla="*/ 0 h 6858000"/>
              <a:gd name="connsiteX12" fmla="*/ 11800954 w 12191877"/>
              <a:gd name="connsiteY12" fmla="*/ 0 h 6858000"/>
              <a:gd name="connsiteX13" fmla="*/ 8102520 w 12191877"/>
              <a:gd name="connsiteY13" fmla="*/ 3698475 h 6858000"/>
              <a:gd name="connsiteX14" fmla="*/ 8102520 w 12191877"/>
              <a:gd name="connsiteY14" fmla="*/ 2689762 h 6858000"/>
              <a:gd name="connsiteX15" fmla="*/ 10792254 w 12191877"/>
              <a:gd name="connsiteY15" fmla="*/ 0 h 6858000"/>
              <a:gd name="connsiteX16" fmla="*/ 10680314 w 12191877"/>
              <a:gd name="connsiteY16" fmla="*/ 0 h 6858000"/>
              <a:gd name="connsiteX17" fmla="*/ 8102520 w 12191877"/>
              <a:gd name="connsiteY17" fmla="*/ 2577820 h 6858000"/>
              <a:gd name="connsiteX18" fmla="*/ 8102520 w 12191877"/>
              <a:gd name="connsiteY18" fmla="*/ 1569100 h 6858000"/>
              <a:gd name="connsiteX19" fmla="*/ 9671614 w 12191877"/>
              <a:gd name="connsiteY19" fmla="*/ 0 h 6858000"/>
              <a:gd name="connsiteX20" fmla="*/ 9559677 w 12191877"/>
              <a:gd name="connsiteY20" fmla="*/ 0 h 6858000"/>
              <a:gd name="connsiteX21" fmla="*/ 8102520 w 12191877"/>
              <a:gd name="connsiteY21" fmla="*/ 1457172 h 6858000"/>
              <a:gd name="connsiteX22" fmla="*/ 8102520 w 12191877"/>
              <a:gd name="connsiteY22" fmla="*/ 560902 h 6858000"/>
              <a:gd name="connsiteX23" fmla="*/ 8644717 w 12191877"/>
              <a:gd name="connsiteY23" fmla="*/ 0 h 6858000"/>
              <a:gd name="connsiteX24" fmla="*/ 8536632 w 12191877"/>
              <a:gd name="connsiteY24" fmla="*/ 0 h 6858000"/>
              <a:gd name="connsiteX25" fmla="*/ 8102520 w 12191877"/>
              <a:gd name="connsiteY25" fmla="*/ 448970 h 6858000"/>
              <a:gd name="connsiteX26" fmla="*/ 8102520 w 12191877"/>
              <a:gd name="connsiteY26" fmla="*/ 0 h 6858000"/>
              <a:gd name="connsiteX27" fmla="*/ 0 w 12191877"/>
              <a:gd name="connsiteY27" fmla="*/ 0 h 6858000"/>
              <a:gd name="connsiteX28" fmla="*/ 0 w 12191877"/>
              <a:gd name="connsiteY28" fmla="*/ 6857997 h 6858000"/>
              <a:gd name="connsiteX29" fmla="*/ 8304935 w 12191877"/>
              <a:gd name="connsiteY29" fmla="*/ 6858000 h 6858000"/>
              <a:gd name="connsiteX30" fmla="*/ 8416875 w 12191877"/>
              <a:gd name="connsiteY30" fmla="*/ 6858000 h 6858000"/>
              <a:gd name="connsiteX31" fmla="*/ 12191878 w 12191877"/>
              <a:gd name="connsiteY31" fmla="*/ 3082961 h 6858000"/>
              <a:gd name="connsiteX32" fmla="*/ 12191878 w 12191877"/>
              <a:gd name="connsiteY32" fmla="*/ 2971019 h 6858000"/>
              <a:gd name="connsiteX33" fmla="*/ 8304935 w 12191877"/>
              <a:gd name="connsiteY33" fmla="*/ 6858000 h 6858000"/>
              <a:gd name="connsiteX34" fmla="*/ 9425589 w 12191877"/>
              <a:gd name="connsiteY34" fmla="*/ 6858000 h 6858000"/>
              <a:gd name="connsiteX35" fmla="*/ 9537516 w 12191877"/>
              <a:gd name="connsiteY35" fmla="*/ 6858000 h 6858000"/>
              <a:gd name="connsiteX36" fmla="*/ 12191878 w 12191877"/>
              <a:gd name="connsiteY36" fmla="*/ 4203612 h 6858000"/>
              <a:gd name="connsiteX37" fmla="*/ 12191878 w 12191877"/>
              <a:gd name="connsiteY37" fmla="*/ 4091670 h 6858000"/>
              <a:gd name="connsiteX38" fmla="*/ 9425589 w 12191877"/>
              <a:gd name="connsiteY38" fmla="*/ 6858000 h 6858000"/>
              <a:gd name="connsiteX39" fmla="*/ 10544933 w 12191877"/>
              <a:gd name="connsiteY39" fmla="*/ 6858000 h 6858000"/>
              <a:gd name="connsiteX40" fmla="*/ 10658156 w 12191877"/>
              <a:gd name="connsiteY40" fmla="*/ 6858000 h 6858000"/>
              <a:gd name="connsiteX41" fmla="*/ 12191878 w 12191877"/>
              <a:gd name="connsiteY41" fmla="*/ 5324264 h 6858000"/>
              <a:gd name="connsiteX42" fmla="*/ 12191878 w 12191877"/>
              <a:gd name="connsiteY42" fmla="*/ 5211040 h 6858000"/>
              <a:gd name="connsiteX43" fmla="*/ 10544933 w 12191877"/>
              <a:gd name="connsiteY43" fmla="*/ 6858000 h 6858000"/>
              <a:gd name="connsiteX44" fmla="*/ 11665573 w 12191877"/>
              <a:gd name="connsiteY44" fmla="*/ 6858000 h 6858000"/>
              <a:gd name="connsiteX45" fmla="*/ 11777507 w 12191877"/>
              <a:gd name="connsiteY45" fmla="*/ 6858000 h 6858000"/>
              <a:gd name="connsiteX46" fmla="*/ 12191878 w 12191877"/>
              <a:gd name="connsiteY46" fmla="*/ 6443630 h 6858000"/>
              <a:gd name="connsiteX47" fmla="*/ 12191878 w 12191877"/>
              <a:gd name="connsiteY47" fmla="*/ 6331691 h 6858000"/>
              <a:gd name="connsiteX48" fmla="*/ 11665573 w 12191877"/>
              <a:gd name="connsiteY4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2191877" h="6858000">
                <a:moveTo>
                  <a:pt x="0" y="6858000"/>
                </a:moveTo>
                <a:lnTo>
                  <a:pt x="8102520" y="6858000"/>
                </a:lnTo>
                <a:lnTo>
                  <a:pt x="8102520" y="6051708"/>
                </a:lnTo>
                <a:lnTo>
                  <a:pt x="12191878" y="1962310"/>
                </a:lnTo>
                <a:lnTo>
                  <a:pt x="12191878" y="1850371"/>
                </a:lnTo>
                <a:lnTo>
                  <a:pt x="8102520" y="5939766"/>
                </a:lnTo>
                <a:lnTo>
                  <a:pt x="8102520" y="4931057"/>
                </a:lnTo>
                <a:lnTo>
                  <a:pt x="12191878" y="841658"/>
                </a:lnTo>
                <a:lnTo>
                  <a:pt x="12191878" y="729724"/>
                </a:lnTo>
                <a:lnTo>
                  <a:pt x="8102520" y="4819122"/>
                </a:lnTo>
                <a:lnTo>
                  <a:pt x="8102520" y="3810409"/>
                </a:lnTo>
                <a:lnTo>
                  <a:pt x="11912894" y="0"/>
                </a:lnTo>
                <a:lnTo>
                  <a:pt x="11800954" y="0"/>
                </a:lnTo>
                <a:lnTo>
                  <a:pt x="8102520" y="3698475"/>
                </a:lnTo>
                <a:lnTo>
                  <a:pt x="8102520" y="2689762"/>
                </a:lnTo>
                <a:lnTo>
                  <a:pt x="10792254" y="0"/>
                </a:lnTo>
                <a:lnTo>
                  <a:pt x="10680314" y="0"/>
                </a:lnTo>
                <a:lnTo>
                  <a:pt x="8102520" y="2577820"/>
                </a:lnTo>
                <a:lnTo>
                  <a:pt x="8102520" y="1569100"/>
                </a:lnTo>
                <a:lnTo>
                  <a:pt x="9671614" y="0"/>
                </a:lnTo>
                <a:lnTo>
                  <a:pt x="9559677" y="0"/>
                </a:lnTo>
                <a:lnTo>
                  <a:pt x="8102520" y="1457172"/>
                </a:lnTo>
                <a:lnTo>
                  <a:pt x="8102520" y="560902"/>
                </a:lnTo>
                <a:lnTo>
                  <a:pt x="8644717" y="0"/>
                </a:lnTo>
                <a:lnTo>
                  <a:pt x="8536632" y="0"/>
                </a:lnTo>
                <a:lnTo>
                  <a:pt x="8102520" y="448970"/>
                </a:lnTo>
                <a:lnTo>
                  <a:pt x="8102520" y="0"/>
                </a:lnTo>
                <a:lnTo>
                  <a:pt x="0" y="0"/>
                </a:lnTo>
                <a:lnTo>
                  <a:pt x="0" y="6857997"/>
                </a:lnTo>
                <a:close/>
                <a:moveTo>
                  <a:pt x="8304935" y="6858000"/>
                </a:moveTo>
                <a:lnTo>
                  <a:pt x="8416875" y="6858000"/>
                </a:lnTo>
                <a:lnTo>
                  <a:pt x="12191878" y="3082961"/>
                </a:lnTo>
                <a:lnTo>
                  <a:pt x="12191878" y="2971019"/>
                </a:lnTo>
                <a:lnTo>
                  <a:pt x="8304935" y="6858000"/>
                </a:lnTo>
                <a:close/>
                <a:moveTo>
                  <a:pt x="9425589" y="6858000"/>
                </a:moveTo>
                <a:lnTo>
                  <a:pt x="9537516" y="6858000"/>
                </a:lnTo>
                <a:lnTo>
                  <a:pt x="12191878" y="4203612"/>
                </a:lnTo>
                <a:lnTo>
                  <a:pt x="12191878" y="4091670"/>
                </a:lnTo>
                <a:lnTo>
                  <a:pt x="9425589" y="6858000"/>
                </a:lnTo>
                <a:close/>
                <a:moveTo>
                  <a:pt x="10544933" y="6858000"/>
                </a:moveTo>
                <a:lnTo>
                  <a:pt x="10658156" y="6858000"/>
                </a:lnTo>
                <a:lnTo>
                  <a:pt x="12191878" y="5324264"/>
                </a:lnTo>
                <a:lnTo>
                  <a:pt x="12191878" y="5211040"/>
                </a:lnTo>
                <a:lnTo>
                  <a:pt x="10544933" y="6858000"/>
                </a:lnTo>
                <a:close/>
                <a:moveTo>
                  <a:pt x="11665573" y="6858000"/>
                </a:moveTo>
                <a:lnTo>
                  <a:pt x="11777507" y="6858000"/>
                </a:lnTo>
                <a:lnTo>
                  <a:pt x="12191878" y="6443630"/>
                </a:lnTo>
                <a:lnTo>
                  <a:pt x="12191878" y="6331691"/>
                </a:lnTo>
                <a:lnTo>
                  <a:pt x="11665573" y="6858000"/>
                </a:lnTo>
                <a:close/>
              </a:path>
            </a:pathLst>
          </a:custGeom>
          <a:solidFill>
            <a:srgbClr val="F0EBE1"/>
          </a:solidFill>
          <a:ln w="360" cap="flat">
            <a:noFill/>
            <a:prstDash val="solid"/>
            <a:miter/>
          </a:ln>
        </p:spPr>
        <p:txBody>
          <a:bodyPr rtlCol="0" anchor="ctr"/>
          <a:lstStyle/>
          <a:p>
            <a:endParaRPr lang="en-GB"/>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11" name="Picture 10">
            <a:extLst>
              <a:ext uri="{FF2B5EF4-FFF2-40B4-BE49-F238E27FC236}">
                <a16:creationId xmlns:a16="http://schemas.microsoft.com/office/drawing/2014/main" id="{3D7FCCBE-EE77-5D47-8CE2-1B409B5E09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28439975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1_Title Slide 1">
    <p:bg>
      <p:bgPr>
        <a:solidFill>
          <a:schemeClr val="accent1"/>
        </a:solidFill>
        <a:effectLst/>
      </p:bgPr>
    </p:bg>
    <p:spTree>
      <p:nvGrpSpPr>
        <p:cNvPr id="1" name=""/>
        <p:cNvGrpSpPr/>
        <p:nvPr/>
      </p:nvGrpSpPr>
      <p:grpSpPr>
        <a:xfrm>
          <a:off x="0" y="0"/>
          <a:ext cx="0" cy="0"/>
          <a:chOff x="0" y="0"/>
          <a:chExt cx="0" cy="0"/>
        </a:xfrm>
      </p:grpSpPr>
      <p:sp>
        <p:nvSpPr>
          <p:cNvPr id="26" name="Graphic 24">
            <a:extLst>
              <a:ext uri="{FF2B5EF4-FFF2-40B4-BE49-F238E27FC236}">
                <a16:creationId xmlns:a16="http://schemas.microsoft.com/office/drawing/2014/main" id="{412E2FC6-3DC7-A5C6-CB76-702A1185B2EA}"/>
              </a:ext>
            </a:extLst>
          </p:cNvPr>
          <p:cNvSpPr/>
          <p:nvPr/>
        </p:nvSpPr>
        <p:spPr>
          <a:xfrm>
            <a:off x="0" y="-3"/>
            <a:ext cx="12191877" cy="6858000"/>
          </a:xfrm>
          <a:custGeom>
            <a:avLst/>
            <a:gdLst>
              <a:gd name="connsiteX0" fmla="*/ 0 w 12191877"/>
              <a:gd name="connsiteY0" fmla="*/ 6858000 h 6858000"/>
              <a:gd name="connsiteX1" fmla="*/ 8102520 w 12191877"/>
              <a:gd name="connsiteY1" fmla="*/ 6858000 h 6858000"/>
              <a:gd name="connsiteX2" fmla="*/ 8102520 w 12191877"/>
              <a:gd name="connsiteY2" fmla="*/ 6051708 h 6858000"/>
              <a:gd name="connsiteX3" fmla="*/ 12191878 w 12191877"/>
              <a:gd name="connsiteY3" fmla="*/ 1962310 h 6858000"/>
              <a:gd name="connsiteX4" fmla="*/ 12191878 w 12191877"/>
              <a:gd name="connsiteY4" fmla="*/ 1850371 h 6858000"/>
              <a:gd name="connsiteX5" fmla="*/ 8102520 w 12191877"/>
              <a:gd name="connsiteY5" fmla="*/ 5939766 h 6858000"/>
              <a:gd name="connsiteX6" fmla="*/ 8102520 w 12191877"/>
              <a:gd name="connsiteY6" fmla="*/ 4931057 h 6858000"/>
              <a:gd name="connsiteX7" fmla="*/ 12191878 w 12191877"/>
              <a:gd name="connsiteY7" fmla="*/ 841658 h 6858000"/>
              <a:gd name="connsiteX8" fmla="*/ 12191878 w 12191877"/>
              <a:gd name="connsiteY8" fmla="*/ 729724 h 6858000"/>
              <a:gd name="connsiteX9" fmla="*/ 8102520 w 12191877"/>
              <a:gd name="connsiteY9" fmla="*/ 4819122 h 6858000"/>
              <a:gd name="connsiteX10" fmla="*/ 8102520 w 12191877"/>
              <a:gd name="connsiteY10" fmla="*/ 3810409 h 6858000"/>
              <a:gd name="connsiteX11" fmla="*/ 11912894 w 12191877"/>
              <a:gd name="connsiteY11" fmla="*/ 0 h 6858000"/>
              <a:gd name="connsiteX12" fmla="*/ 11800954 w 12191877"/>
              <a:gd name="connsiteY12" fmla="*/ 0 h 6858000"/>
              <a:gd name="connsiteX13" fmla="*/ 8102520 w 12191877"/>
              <a:gd name="connsiteY13" fmla="*/ 3698475 h 6858000"/>
              <a:gd name="connsiteX14" fmla="*/ 8102520 w 12191877"/>
              <a:gd name="connsiteY14" fmla="*/ 2689762 h 6858000"/>
              <a:gd name="connsiteX15" fmla="*/ 10792254 w 12191877"/>
              <a:gd name="connsiteY15" fmla="*/ 0 h 6858000"/>
              <a:gd name="connsiteX16" fmla="*/ 10680314 w 12191877"/>
              <a:gd name="connsiteY16" fmla="*/ 0 h 6858000"/>
              <a:gd name="connsiteX17" fmla="*/ 8102520 w 12191877"/>
              <a:gd name="connsiteY17" fmla="*/ 2577820 h 6858000"/>
              <a:gd name="connsiteX18" fmla="*/ 8102520 w 12191877"/>
              <a:gd name="connsiteY18" fmla="*/ 1569100 h 6858000"/>
              <a:gd name="connsiteX19" fmla="*/ 9671614 w 12191877"/>
              <a:gd name="connsiteY19" fmla="*/ 0 h 6858000"/>
              <a:gd name="connsiteX20" fmla="*/ 9559677 w 12191877"/>
              <a:gd name="connsiteY20" fmla="*/ 0 h 6858000"/>
              <a:gd name="connsiteX21" fmla="*/ 8102520 w 12191877"/>
              <a:gd name="connsiteY21" fmla="*/ 1457172 h 6858000"/>
              <a:gd name="connsiteX22" fmla="*/ 8102520 w 12191877"/>
              <a:gd name="connsiteY22" fmla="*/ 560902 h 6858000"/>
              <a:gd name="connsiteX23" fmla="*/ 8644717 w 12191877"/>
              <a:gd name="connsiteY23" fmla="*/ 0 h 6858000"/>
              <a:gd name="connsiteX24" fmla="*/ 8536632 w 12191877"/>
              <a:gd name="connsiteY24" fmla="*/ 0 h 6858000"/>
              <a:gd name="connsiteX25" fmla="*/ 8102520 w 12191877"/>
              <a:gd name="connsiteY25" fmla="*/ 448970 h 6858000"/>
              <a:gd name="connsiteX26" fmla="*/ 8102520 w 12191877"/>
              <a:gd name="connsiteY26" fmla="*/ 0 h 6858000"/>
              <a:gd name="connsiteX27" fmla="*/ 0 w 12191877"/>
              <a:gd name="connsiteY27" fmla="*/ 0 h 6858000"/>
              <a:gd name="connsiteX28" fmla="*/ 0 w 12191877"/>
              <a:gd name="connsiteY28" fmla="*/ 6857997 h 6858000"/>
              <a:gd name="connsiteX29" fmla="*/ 8304935 w 12191877"/>
              <a:gd name="connsiteY29" fmla="*/ 6858000 h 6858000"/>
              <a:gd name="connsiteX30" fmla="*/ 8416875 w 12191877"/>
              <a:gd name="connsiteY30" fmla="*/ 6858000 h 6858000"/>
              <a:gd name="connsiteX31" fmla="*/ 12191878 w 12191877"/>
              <a:gd name="connsiteY31" fmla="*/ 3082961 h 6858000"/>
              <a:gd name="connsiteX32" fmla="*/ 12191878 w 12191877"/>
              <a:gd name="connsiteY32" fmla="*/ 2971019 h 6858000"/>
              <a:gd name="connsiteX33" fmla="*/ 8304935 w 12191877"/>
              <a:gd name="connsiteY33" fmla="*/ 6858000 h 6858000"/>
              <a:gd name="connsiteX34" fmla="*/ 9425589 w 12191877"/>
              <a:gd name="connsiteY34" fmla="*/ 6858000 h 6858000"/>
              <a:gd name="connsiteX35" fmla="*/ 9537516 w 12191877"/>
              <a:gd name="connsiteY35" fmla="*/ 6858000 h 6858000"/>
              <a:gd name="connsiteX36" fmla="*/ 12191878 w 12191877"/>
              <a:gd name="connsiteY36" fmla="*/ 4203612 h 6858000"/>
              <a:gd name="connsiteX37" fmla="*/ 12191878 w 12191877"/>
              <a:gd name="connsiteY37" fmla="*/ 4091670 h 6858000"/>
              <a:gd name="connsiteX38" fmla="*/ 9425589 w 12191877"/>
              <a:gd name="connsiteY38" fmla="*/ 6858000 h 6858000"/>
              <a:gd name="connsiteX39" fmla="*/ 10544933 w 12191877"/>
              <a:gd name="connsiteY39" fmla="*/ 6858000 h 6858000"/>
              <a:gd name="connsiteX40" fmla="*/ 10658156 w 12191877"/>
              <a:gd name="connsiteY40" fmla="*/ 6858000 h 6858000"/>
              <a:gd name="connsiteX41" fmla="*/ 12191878 w 12191877"/>
              <a:gd name="connsiteY41" fmla="*/ 5324264 h 6858000"/>
              <a:gd name="connsiteX42" fmla="*/ 12191878 w 12191877"/>
              <a:gd name="connsiteY42" fmla="*/ 5211040 h 6858000"/>
              <a:gd name="connsiteX43" fmla="*/ 10544933 w 12191877"/>
              <a:gd name="connsiteY43" fmla="*/ 6858000 h 6858000"/>
              <a:gd name="connsiteX44" fmla="*/ 11665573 w 12191877"/>
              <a:gd name="connsiteY44" fmla="*/ 6858000 h 6858000"/>
              <a:gd name="connsiteX45" fmla="*/ 11777507 w 12191877"/>
              <a:gd name="connsiteY45" fmla="*/ 6858000 h 6858000"/>
              <a:gd name="connsiteX46" fmla="*/ 12191878 w 12191877"/>
              <a:gd name="connsiteY46" fmla="*/ 6443630 h 6858000"/>
              <a:gd name="connsiteX47" fmla="*/ 12191878 w 12191877"/>
              <a:gd name="connsiteY47" fmla="*/ 6331691 h 6858000"/>
              <a:gd name="connsiteX48" fmla="*/ 11665573 w 12191877"/>
              <a:gd name="connsiteY4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2191877" h="6858000">
                <a:moveTo>
                  <a:pt x="0" y="6858000"/>
                </a:moveTo>
                <a:lnTo>
                  <a:pt x="8102520" y="6858000"/>
                </a:lnTo>
                <a:lnTo>
                  <a:pt x="8102520" y="6051708"/>
                </a:lnTo>
                <a:lnTo>
                  <a:pt x="12191878" y="1962310"/>
                </a:lnTo>
                <a:lnTo>
                  <a:pt x="12191878" y="1850371"/>
                </a:lnTo>
                <a:lnTo>
                  <a:pt x="8102520" y="5939766"/>
                </a:lnTo>
                <a:lnTo>
                  <a:pt x="8102520" y="4931057"/>
                </a:lnTo>
                <a:lnTo>
                  <a:pt x="12191878" y="841658"/>
                </a:lnTo>
                <a:lnTo>
                  <a:pt x="12191878" y="729724"/>
                </a:lnTo>
                <a:lnTo>
                  <a:pt x="8102520" y="4819122"/>
                </a:lnTo>
                <a:lnTo>
                  <a:pt x="8102520" y="3810409"/>
                </a:lnTo>
                <a:lnTo>
                  <a:pt x="11912894" y="0"/>
                </a:lnTo>
                <a:lnTo>
                  <a:pt x="11800954" y="0"/>
                </a:lnTo>
                <a:lnTo>
                  <a:pt x="8102520" y="3698475"/>
                </a:lnTo>
                <a:lnTo>
                  <a:pt x="8102520" y="2689762"/>
                </a:lnTo>
                <a:lnTo>
                  <a:pt x="10792254" y="0"/>
                </a:lnTo>
                <a:lnTo>
                  <a:pt x="10680314" y="0"/>
                </a:lnTo>
                <a:lnTo>
                  <a:pt x="8102520" y="2577820"/>
                </a:lnTo>
                <a:lnTo>
                  <a:pt x="8102520" y="1569100"/>
                </a:lnTo>
                <a:lnTo>
                  <a:pt x="9671614" y="0"/>
                </a:lnTo>
                <a:lnTo>
                  <a:pt x="9559677" y="0"/>
                </a:lnTo>
                <a:lnTo>
                  <a:pt x="8102520" y="1457172"/>
                </a:lnTo>
                <a:lnTo>
                  <a:pt x="8102520" y="560902"/>
                </a:lnTo>
                <a:lnTo>
                  <a:pt x="8644717" y="0"/>
                </a:lnTo>
                <a:lnTo>
                  <a:pt x="8536632" y="0"/>
                </a:lnTo>
                <a:lnTo>
                  <a:pt x="8102520" y="448970"/>
                </a:lnTo>
                <a:lnTo>
                  <a:pt x="8102520" y="0"/>
                </a:lnTo>
                <a:lnTo>
                  <a:pt x="0" y="0"/>
                </a:lnTo>
                <a:lnTo>
                  <a:pt x="0" y="6857997"/>
                </a:lnTo>
                <a:close/>
                <a:moveTo>
                  <a:pt x="8304935" y="6858000"/>
                </a:moveTo>
                <a:lnTo>
                  <a:pt x="8416875" y="6858000"/>
                </a:lnTo>
                <a:lnTo>
                  <a:pt x="12191878" y="3082961"/>
                </a:lnTo>
                <a:lnTo>
                  <a:pt x="12191878" y="2971019"/>
                </a:lnTo>
                <a:lnTo>
                  <a:pt x="8304935" y="6858000"/>
                </a:lnTo>
                <a:close/>
                <a:moveTo>
                  <a:pt x="9425589" y="6858000"/>
                </a:moveTo>
                <a:lnTo>
                  <a:pt x="9537516" y="6858000"/>
                </a:lnTo>
                <a:lnTo>
                  <a:pt x="12191878" y="4203612"/>
                </a:lnTo>
                <a:lnTo>
                  <a:pt x="12191878" y="4091670"/>
                </a:lnTo>
                <a:lnTo>
                  <a:pt x="9425589" y="6858000"/>
                </a:lnTo>
                <a:close/>
                <a:moveTo>
                  <a:pt x="10544933" y="6858000"/>
                </a:moveTo>
                <a:lnTo>
                  <a:pt x="10658156" y="6858000"/>
                </a:lnTo>
                <a:lnTo>
                  <a:pt x="12191878" y="5324264"/>
                </a:lnTo>
                <a:lnTo>
                  <a:pt x="12191878" y="5211040"/>
                </a:lnTo>
                <a:lnTo>
                  <a:pt x="10544933" y="6858000"/>
                </a:lnTo>
                <a:close/>
                <a:moveTo>
                  <a:pt x="11665573" y="6858000"/>
                </a:moveTo>
                <a:lnTo>
                  <a:pt x="11777507" y="6858000"/>
                </a:lnTo>
                <a:lnTo>
                  <a:pt x="12191878" y="6443630"/>
                </a:lnTo>
                <a:lnTo>
                  <a:pt x="12191878" y="6331691"/>
                </a:lnTo>
                <a:lnTo>
                  <a:pt x="11665573" y="6858000"/>
                </a:lnTo>
                <a:close/>
              </a:path>
            </a:pathLst>
          </a:custGeom>
          <a:solidFill>
            <a:srgbClr val="F0EBE1"/>
          </a:solidFill>
          <a:ln w="360" cap="flat">
            <a:noFill/>
            <a:prstDash val="solid"/>
            <a:miter/>
          </a:ln>
        </p:spPr>
        <p:txBody>
          <a:bodyPr rtlCol="0" anchor="ctr"/>
          <a:lstStyle/>
          <a:p>
            <a:endParaRPr lang="en-GB"/>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11" name="Picture 10">
            <a:extLst>
              <a:ext uri="{FF2B5EF4-FFF2-40B4-BE49-F238E27FC236}">
                <a16:creationId xmlns:a16="http://schemas.microsoft.com/office/drawing/2014/main" id="{3D7FCCBE-EE77-5D47-8CE2-1B409B5E09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11123937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2">
    <p:bg>
      <p:bgPr>
        <a:solidFill>
          <a:schemeClr val="accent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55F463-6573-FC45-BA45-C38E511134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9" name="Picture 8">
            <a:extLst>
              <a:ext uri="{FF2B5EF4-FFF2-40B4-BE49-F238E27FC236}">
                <a16:creationId xmlns:a16="http://schemas.microsoft.com/office/drawing/2014/main" id="{43EE9307-AB79-3247-82BD-37685692FA2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10552413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1_Title Slide 2">
    <p:bg>
      <p:bgPr>
        <a:solidFill>
          <a:schemeClr val="accent6"/>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55F463-6573-FC45-BA45-C38E511134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9" name="Picture 8">
            <a:extLst>
              <a:ext uri="{FF2B5EF4-FFF2-40B4-BE49-F238E27FC236}">
                <a16:creationId xmlns:a16="http://schemas.microsoft.com/office/drawing/2014/main" id="{43EE9307-AB79-3247-82BD-37685692FA2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24362419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649940" y="484094"/>
            <a:ext cx="9894939" cy="1075323"/>
          </a:xfrm>
        </p:spPr>
        <p:txBody>
          <a:bodyPr anchor="b"/>
          <a:lstStyle/>
          <a:p>
            <a:r>
              <a:rPr lang="fi-FI"/>
              <a:t>Muokkaa perustyyl. napsautt.</a:t>
            </a:r>
            <a:endParaRPr lang="en-GB" dirty="0"/>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11" name="Picture 10">
            <a:extLst>
              <a:ext uri="{FF2B5EF4-FFF2-40B4-BE49-F238E27FC236}">
                <a16:creationId xmlns:a16="http://schemas.microsoft.com/office/drawing/2014/main" id="{CFAA53A2-04A4-784B-8533-1BE5B6ED6E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6380" y="596151"/>
            <a:ext cx="516294" cy="631026"/>
          </a:xfrm>
          <a:prstGeom prst="rect">
            <a:avLst/>
          </a:prstGeom>
        </p:spPr>
      </p:pic>
    </p:spTree>
    <p:extLst>
      <p:ext uri="{BB962C8B-B14F-4D97-AF65-F5344CB8AC3E}">
        <p14:creationId xmlns:p14="http://schemas.microsoft.com/office/powerpoint/2010/main" val="17004760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649940" y="2021541"/>
            <a:ext cx="5311126" cy="415542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4" name="Content Placeholder 2">
            <a:extLst>
              <a:ext uri="{FF2B5EF4-FFF2-40B4-BE49-F238E27FC236}">
                <a16:creationId xmlns:a16="http://schemas.microsoft.com/office/drawing/2014/main" id="{8F604C65-0022-A10B-E75C-3BC0B3B9636F}"/>
              </a:ext>
            </a:extLst>
          </p:cNvPr>
          <p:cNvSpPr>
            <a:spLocks noGrp="1"/>
          </p:cNvSpPr>
          <p:nvPr>
            <p:ph idx="13"/>
          </p:nvPr>
        </p:nvSpPr>
        <p:spPr>
          <a:xfrm>
            <a:off x="6230933" y="2021541"/>
            <a:ext cx="5311126" cy="415542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pic>
        <p:nvPicPr>
          <p:cNvPr id="10" name="Picture 9">
            <a:extLst>
              <a:ext uri="{FF2B5EF4-FFF2-40B4-BE49-F238E27FC236}">
                <a16:creationId xmlns:a16="http://schemas.microsoft.com/office/drawing/2014/main" id="{B6363DDC-C97A-194B-98DF-CA51F0A3D3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6380" y="596151"/>
            <a:ext cx="516294" cy="631026"/>
          </a:xfrm>
          <a:prstGeom prst="rect">
            <a:avLst/>
          </a:prstGeom>
        </p:spPr>
      </p:pic>
      <p:sp>
        <p:nvSpPr>
          <p:cNvPr id="11" name="Title 1">
            <a:extLst>
              <a:ext uri="{FF2B5EF4-FFF2-40B4-BE49-F238E27FC236}">
                <a16:creationId xmlns:a16="http://schemas.microsoft.com/office/drawing/2014/main" id="{85789431-5CDA-8F47-85A4-31FC69C1740D}"/>
              </a:ext>
            </a:extLst>
          </p:cNvPr>
          <p:cNvSpPr>
            <a:spLocks noGrp="1"/>
          </p:cNvSpPr>
          <p:nvPr>
            <p:ph type="title"/>
          </p:nvPr>
        </p:nvSpPr>
        <p:spPr>
          <a:xfrm>
            <a:off x="649940" y="484094"/>
            <a:ext cx="9894939" cy="1075323"/>
          </a:xfrm>
        </p:spPr>
        <p:txBody>
          <a:bodyPr anchor="b"/>
          <a:lstStyle/>
          <a:p>
            <a:r>
              <a:rPr lang="fi-FI"/>
              <a:t>Muokkaa perustyyl. napsautt.</a:t>
            </a:r>
            <a:endParaRPr lang="en-GB" dirty="0"/>
          </a:p>
        </p:txBody>
      </p:sp>
    </p:spTree>
    <p:extLst>
      <p:ext uri="{BB962C8B-B14F-4D97-AF65-F5344CB8AC3E}">
        <p14:creationId xmlns:p14="http://schemas.microsoft.com/office/powerpoint/2010/main" val="35529272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chemeClr val="accent1"/>
        </a:solidFill>
        <a:effectLst/>
      </p:bgPr>
    </p:bg>
    <p:spTree>
      <p:nvGrpSpPr>
        <p:cNvPr id="1" name=""/>
        <p:cNvGrpSpPr/>
        <p:nvPr/>
      </p:nvGrpSpPr>
      <p:grpSpPr>
        <a:xfrm>
          <a:off x="0" y="0"/>
          <a:ext cx="0" cy="0"/>
          <a:chOff x="0" y="0"/>
          <a:chExt cx="0" cy="0"/>
        </a:xfrm>
      </p:grpSpPr>
      <p:sp>
        <p:nvSpPr>
          <p:cNvPr id="3" name="Suorakulmio 2">
            <a:extLst>
              <a:ext uri="{FF2B5EF4-FFF2-40B4-BE49-F238E27FC236}">
                <a16:creationId xmlns:a16="http://schemas.microsoft.com/office/drawing/2014/main" id="{DCD8BB72-B7B2-E8EB-24B6-FE4ECB31BE5A}"/>
              </a:ext>
            </a:extLst>
          </p:cNvPr>
          <p:cNvSpPr/>
          <p:nvPr userDrawn="1"/>
        </p:nvSpPr>
        <p:spPr>
          <a:xfrm>
            <a:off x="-1" y="4570190"/>
            <a:ext cx="12192001" cy="2287810"/>
          </a:xfrm>
          <a:prstGeom prst="rect">
            <a:avLst/>
          </a:prstGeom>
          <a:solidFill>
            <a:srgbClr val="F0EB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649941" y="5170932"/>
            <a:ext cx="6756699" cy="1143000"/>
          </a:xfrm>
        </p:spPr>
        <p:txBody>
          <a:bodyPr anchor="t"/>
          <a:lstStyle>
            <a:lvl1pPr>
              <a:defRPr sz="3200"/>
            </a:lvl1pPr>
          </a:lstStyle>
          <a:p>
            <a:r>
              <a:rPr lang="fi-FI"/>
              <a:t>Muokkaa perustyyl. napsautt.</a:t>
            </a:r>
            <a:endParaRPr lang="en-GB" dirty="0"/>
          </a:p>
        </p:txBody>
      </p:sp>
      <p:sp>
        <p:nvSpPr>
          <p:cNvPr id="7" name="Date Placeholder 6">
            <a:extLst>
              <a:ext uri="{FF2B5EF4-FFF2-40B4-BE49-F238E27FC236}">
                <a16:creationId xmlns:a16="http://schemas.microsoft.com/office/drawing/2014/main" id="{CD1212A6-DA8E-4A60-A5F2-8DAE3B39E0C9}"/>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8" name="Footer Placeholder 7">
            <a:extLst>
              <a:ext uri="{FF2B5EF4-FFF2-40B4-BE49-F238E27FC236}">
                <a16:creationId xmlns:a16="http://schemas.microsoft.com/office/drawing/2014/main" id="{32766CB0-43A1-4E89-83D2-9E67BAD6325E}"/>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6E2AEE1E-B285-4162-ABF0-E898A0AD6816}"/>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4" name="Free-form: Shape 28">
            <a:extLst>
              <a:ext uri="{FF2B5EF4-FFF2-40B4-BE49-F238E27FC236}">
                <a16:creationId xmlns:a16="http://schemas.microsoft.com/office/drawing/2014/main" id="{09403F87-9585-6CA0-7F3B-A0CDE2652619}"/>
              </a:ext>
            </a:extLst>
          </p:cNvPr>
          <p:cNvSpPr/>
          <p:nvPr userDrawn="1"/>
        </p:nvSpPr>
        <p:spPr>
          <a:xfrm>
            <a:off x="-122" y="0"/>
            <a:ext cx="12192122" cy="387240"/>
          </a:xfrm>
          <a:custGeom>
            <a:avLst/>
            <a:gdLst>
              <a:gd name="connsiteX0" fmla="*/ 0 w 12185437"/>
              <a:gd name="connsiteY0" fmla="*/ 0 h 380838"/>
              <a:gd name="connsiteX1" fmla="*/ 12185437 w 12185437"/>
              <a:gd name="connsiteY1" fmla="*/ 0 h 380838"/>
              <a:gd name="connsiteX2" fmla="*/ 12185437 w 12185437"/>
              <a:gd name="connsiteY2" fmla="*/ 380839 h 380838"/>
              <a:gd name="connsiteX3" fmla="*/ 0 w 12185437"/>
              <a:gd name="connsiteY3" fmla="*/ 380839 h 380838"/>
              <a:gd name="connsiteX4" fmla="*/ 0 w 12185437"/>
              <a:gd name="connsiteY4" fmla="*/ 0 h 3808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38">
                <a:moveTo>
                  <a:pt x="0" y="0"/>
                </a:moveTo>
                <a:lnTo>
                  <a:pt x="12185437" y="0"/>
                </a:lnTo>
                <a:lnTo>
                  <a:pt x="12185437" y="380839"/>
                </a:lnTo>
                <a:lnTo>
                  <a:pt x="0" y="380839"/>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5" name="Free-form: Shape 29">
            <a:extLst>
              <a:ext uri="{FF2B5EF4-FFF2-40B4-BE49-F238E27FC236}">
                <a16:creationId xmlns:a16="http://schemas.microsoft.com/office/drawing/2014/main" id="{B4E4D196-B8D5-48B6-626D-89C042D57B9C}"/>
              </a:ext>
            </a:extLst>
          </p:cNvPr>
          <p:cNvSpPr/>
          <p:nvPr userDrawn="1"/>
        </p:nvSpPr>
        <p:spPr>
          <a:xfrm>
            <a:off x="-122" y="768193"/>
            <a:ext cx="12192122" cy="380702"/>
          </a:xfrm>
          <a:custGeom>
            <a:avLst/>
            <a:gdLst>
              <a:gd name="connsiteX0" fmla="*/ 0 w 12185437"/>
              <a:gd name="connsiteY0" fmla="*/ 0 h 380702"/>
              <a:gd name="connsiteX1" fmla="*/ 12185437 w 12185437"/>
              <a:gd name="connsiteY1" fmla="*/ 0 h 380702"/>
              <a:gd name="connsiteX2" fmla="*/ 12185437 w 12185437"/>
              <a:gd name="connsiteY2" fmla="*/ 380703 h 380702"/>
              <a:gd name="connsiteX3" fmla="*/ 0 w 12185437"/>
              <a:gd name="connsiteY3" fmla="*/ 380703 h 380702"/>
              <a:gd name="connsiteX4" fmla="*/ 0 w 12185437"/>
              <a:gd name="connsiteY4" fmla="*/ 0 h 3807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702">
                <a:moveTo>
                  <a:pt x="0" y="0"/>
                </a:moveTo>
                <a:lnTo>
                  <a:pt x="12185437" y="0"/>
                </a:lnTo>
                <a:lnTo>
                  <a:pt x="12185437" y="380703"/>
                </a:lnTo>
                <a:lnTo>
                  <a:pt x="0" y="380703"/>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6" name="Free-form: Shape 30">
            <a:extLst>
              <a:ext uri="{FF2B5EF4-FFF2-40B4-BE49-F238E27FC236}">
                <a16:creationId xmlns:a16="http://schemas.microsoft.com/office/drawing/2014/main" id="{89FD2A67-C5A0-8597-A631-E79F1FDC2375}"/>
              </a:ext>
            </a:extLst>
          </p:cNvPr>
          <p:cNvSpPr/>
          <p:nvPr userDrawn="1"/>
        </p:nvSpPr>
        <p:spPr>
          <a:xfrm>
            <a:off x="-122" y="1529863"/>
            <a:ext cx="12192122" cy="380838"/>
          </a:xfrm>
          <a:custGeom>
            <a:avLst/>
            <a:gdLst>
              <a:gd name="connsiteX0" fmla="*/ 0 w 12185437"/>
              <a:gd name="connsiteY0" fmla="*/ 0 h 380838"/>
              <a:gd name="connsiteX1" fmla="*/ 12185437 w 12185437"/>
              <a:gd name="connsiteY1" fmla="*/ 0 h 380838"/>
              <a:gd name="connsiteX2" fmla="*/ 12185437 w 12185437"/>
              <a:gd name="connsiteY2" fmla="*/ 380839 h 380838"/>
              <a:gd name="connsiteX3" fmla="*/ 0 w 12185437"/>
              <a:gd name="connsiteY3" fmla="*/ 380839 h 380838"/>
              <a:gd name="connsiteX4" fmla="*/ 0 w 12185437"/>
              <a:gd name="connsiteY4" fmla="*/ 0 h 3808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38">
                <a:moveTo>
                  <a:pt x="0" y="0"/>
                </a:moveTo>
                <a:lnTo>
                  <a:pt x="12185437" y="0"/>
                </a:lnTo>
                <a:lnTo>
                  <a:pt x="12185437" y="380839"/>
                </a:lnTo>
                <a:lnTo>
                  <a:pt x="0" y="380839"/>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10" name="Free-form: Shape 31">
            <a:extLst>
              <a:ext uri="{FF2B5EF4-FFF2-40B4-BE49-F238E27FC236}">
                <a16:creationId xmlns:a16="http://schemas.microsoft.com/office/drawing/2014/main" id="{E7831AEF-0633-77AB-EA0E-DB68A5A08C6C}"/>
              </a:ext>
            </a:extLst>
          </p:cNvPr>
          <p:cNvSpPr/>
          <p:nvPr userDrawn="1"/>
        </p:nvSpPr>
        <p:spPr>
          <a:xfrm>
            <a:off x="-122" y="2291655"/>
            <a:ext cx="12192122" cy="380842"/>
          </a:xfrm>
          <a:custGeom>
            <a:avLst/>
            <a:gdLst>
              <a:gd name="connsiteX0" fmla="*/ 0 w 12185437"/>
              <a:gd name="connsiteY0" fmla="*/ 0 h 380842"/>
              <a:gd name="connsiteX1" fmla="*/ 12185437 w 12185437"/>
              <a:gd name="connsiteY1" fmla="*/ 0 h 380842"/>
              <a:gd name="connsiteX2" fmla="*/ 12185437 w 12185437"/>
              <a:gd name="connsiteY2" fmla="*/ 380842 h 380842"/>
              <a:gd name="connsiteX3" fmla="*/ 0 w 12185437"/>
              <a:gd name="connsiteY3" fmla="*/ 380842 h 380842"/>
              <a:gd name="connsiteX4" fmla="*/ 0 w 12185437"/>
              <a:gd name="connsiteY4" fmla="*/ 0 h 380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42">
                <a:moveTo>
                  <a:pt x="0" y="0"/>
                </a:moveTo>
                <a:lnTo>
                  <a:pt x="12185437" y="0"/>
                </a:lnTo>
                <a:lnTo>
                  <a:pt x="12185437" y="380842"/>
                </a:lnTo>
                <a:lnTo>
                  <a:pt x="0" y="380842"/>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11" name="Free-form: Shape 32">
            <a:extLst>
              <a:ext uri="{FF2B5EF4-FFF2-40B4-BE49-F238E27FC236}">
                <a16:creationId xmlns:a16="http://schemas.microsoft.com/office/drawing/2014/main" id="{20B1B5C3-36C4-6C96-F052-EC7C50FC54AC}"/>
              </a:ext>
            </a:extLst>
          </p:cNvPr>
          <p:cNvSpPr/>
          <p:nvPr userDrawn="1"/>
        </p:nvSpPr>
        <p:spPr>
          <a:xfrm>
            <a:off x="-122" y="3053449"/>
            <a:ext cx="12192122" cy="380702"/>
          </a:xfrm>
          <a:custGeom>
            <a:avLst/>
            <a:gdLst>
              <a:gd name="connsiteX0" fmla="*/ 0 w 12185437"/>
              <a:gd name="connsiteY0" fmla="*/ 0 h 380702"/>
              <a:gd name="connsiteX1" fmla="*/ 12185437 w 12185437"/>
              <a:gd name="connsiteY1" fmla="*/ 0 h 380702"/>
              <a:gd name="connsiteX2" fmla="*/ 12185437 w 12185437"/>
              <a:gd name="connsiteY2" fmla="*/ 380703 h 380702"/>
              <a:gd name="connsiteX3" fmla="*/ 0 w 12185437"/>
              <a:gd name="connsiteY3" fmla="*/ 380703 h 380702"/>
              <a:gd name="connsiteX4" fmla="*/ 0 w 12185437"/>
              <a:gd name="connsiteY4" fmla="*/ 0 h 3807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702">
                <a:moveTo>
                  <a:pt x="0" y="0"/>
                </a:moveTo>
                <a:lnTo>
                  <a:pt x="12185437" y="0"/>
                </a:lnTo>
                <a:lnTo>
                  <a:pt x="12185437" y="380703"/>
                </a:lnTo>
                <a:lnTo>
                  <a:pt x="0" y="380703"/>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12" name="Free-form: Shape 33">
            <a:extLst>
              <a:ext uri="{FF2B5EF4-FFF2-40B4-BE49-F238E27FC236}">
                <a16:creationId xmlns:a16="http://schemas.microsoft.com/office/drawing/2014/main" id="{1D2A1DAB-145A-5F7B-9954-6987015EB4B4}"/>
              </a:ext>
            </a:extLst>
          </p:cNvPr>
          <p:cNvSpPr/>
          <p:nvPr userDrawn="1"/>
        </p:nvSpPr>
        <p:spPr>
          <a:xfrm>
            <a:off x="-122" y="3815119"/>
            <a:ext cx="12192122" cy="380838"/>
          </a:xfrm>
          <a:custGeom>
            <a:avLst/>
            <a:gdLst>
              <a:gd name="connsiteX0" fmla="*/ 0 w 12185437"/>
              <a:gd name="connsiteY0" fmla="*/ 0 h 380838"/>
              <a:gd name="connsiteX1" fmla="*/ 12185437 w 12185437"/>
              <a:gd name="connsiteY1" fmla="*/ 0 h 380838"/>
              <a:gd name="connsiteX2" fmla="*/ 12185437 w 12185437"/>
              <a:gd name="connsiteY2" fmla="*/ 380839 h 380838"/>
              <a:gd name="connsiteX3" fmla="*/ 0 w 12185437"/>
              <a:gd name="connsiteY3" fmla="*/ 380839 h 380838"/>
              <a:gd name="connsiteX4" fmla="*/ 0 w 12185437"/>
              <a:gd name="connsiteY4" fmla="*/ 0 h 3808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38">
                <a:moveTo>
                  <a:pt x="0" y="0"/>
                </a:moveTo>
                <a:lnTo>
                  <a:pt x="12185437" y="0"/>
                </a:lnTo>
                <a:lnTo>
                  <a:pt x="12185437" y="380839"/>
                </a:lnTo>
                <a:lnTo>
                  <a:pt x="0" y="380839"/>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pic>
        <p:nvPicPr>
          <p:cNvPr id="15" name="Picture 14">
            <a:extLst>
              <a:ext uri="{FF2B5EF4-FFF2-40B4-BE49-F238E27FC236}">
                <a16:creationId xmlns:a16="http://schemas.microsoft.com/office/drawing/2014/main" id="{FFA2F872-5FC5-D94D-9E89-698A2F0140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39507" y="5596332"/>
            <a:ext cx="2090175" cy="703499"/>
          </a:xfrm>
          <a:prstGeom prst="rect">
            <a:avLst/>
          </a:prstGeom>
        </p:spPr>
      </p:pic>
    </p:spTree>
    <p:extLst>
      <p:ext uri="{BB962C8B-B14F-4D97-AF65-F5344CB8AC3E}">
        <p14:creationId xmlns:p14="http://schemas.microsoft.com/office/powerpoint/2010/main" val="17522333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tion Header Picture">
    <p:bg>
      <p:bgPr>
        <a:solidFill>
          <a:schemeClr val="bg2"/>
        </a:solidFill>
        <a:effectLst/>
      </p:bgPr>
    </p:bg>
    <p:spTree>
      <p:nvGrpSpPr>
        <p:cNvPr id="1" name=""/>
        <p:cNvGrpSpPr/>
        <p:nvPr/>
      </p:nvGrpSpPr>
      <p:grpSpPr>
        <a:xfrm>
          <a:off x="0" y="0"/>
          <a:ext cx="0" cy="0"/>
          <a:chOff x="0" y="0"/>
          <a:chExt cx="0" cy="0"/>
        </a:xfrm>
      </p:grpSpPr>
      <p:sp>
        <p:nvSpPr>
          <p:cNvPr id="3" name="Suorakulmio 2">
            <a:extLst>
              <a:ext uri="{FF2B5EF4-FFF2-40B4-BE49-F238E27FC236}">
                <a16:creationId xmlns:a16="http://schemas.microsoft.com/office/drawing/2014/main" id="{483FB58F-61FC-B125-47DF-7A1E6819B7A4}"/>
              </a:ext>
            </a:extLst>
          </p:cNvPr>
          <p:cNvSpPr/>
          <p:nvPr userDrawn="1"/>
        </p:nvSpPr>
        <p:spPr>
          <a:xfrm>
            <a:off x="-1" y="4570190"/>
            <a:ext cx="12192001" cy="2287810"/>
          </a:xfrm>
          <a:prstGeom prst="rect">
            <a:avLst/>
          </a:prstGeom>
          <a:solidFill>
            <a:srgbClr val="F0EB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4" name="Picture Placeholder 7">
            <a:extLst>
              <a:ext uri="{FF2B5EF4-FFF2-40B4-BE49-F238E27FC236}">
                <a16:creationId xmlns:a16="http://schemas.microsoft.com/office/drawing/2014/main" id="{5E70779E-03A6-C3DE-E92E-DA3EBF19B862}"/>
              </a:ext>
            </a:extLst>
          </p:cNvPr>
          <p:cNvSpPr>
            <a:spLocks noGrp="1"/>
          </p:cNvSpPr>
          <p:nvPr>
            <p:ph type="pic" sz="quarter" idx="13"/>
          </p:nvPr>
        </p:nvSpPr>
        <p:spPr>
          <a:xfrm>
            <a:off x="1" y="-1"/>
            <a:ext cx="8105774" cy="4570191"/>
          </a:xfrm>
          <a:solidFill>
            <a:schemeClr val="bg1">
              <a:lumMod val="95000"/>
            </a:schemeClr>
          </a:solidFill>
        </p:spPr>
        <p:txBody>
          <a:bodyPr anchor="ctr" anchorCtr="0"/>
          <a:lstStyle>
            <a:lvl1pPr marL="0" indent="0" algn="ctr">
              <a:buNone/>
              <a:defRPr sz="1800"/>
            </a:lvl1pPr>
          </a:lstStyle>
          <a:p>
            <a:r>
              <a:rPr lang="fi-FI"/>
              <a:t>Lisää kuva napsauttamalla kuvaketta</a:t>
            </a:r>
            <a:endParaRPr lang="en-GB" dirty="0"/>
          </a:p>
        </p:txBody>
      </p:sp>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649941" y="5170932"/>
            <a:ext cx="6756699" cy="1143000"/>
          </a:xfrm>
        </p:spPr>
        <p:txBody>
          <a:bodyPr anchor="t"/>
          <a:lstStyle>
            <a:lvl1pPr>
              <a:defRPr sz="3200"/>
            </a:lvl1pPr>
          </a:lstStyle>
          <a:p>
            <a:r>
              <a:rPr lang="fi-FI"/>
              <a:t>Muokkaa perustyyl. napsautt.</a:t>
            </a:r>
            <a:endParaRPr lang="en-GB" dirty="0"/>
          </a:p>
        </p:txBody>
      </p:sp>
      <p:sp>
        <p:nvSpPr>
          <p:cNvPr id="7" name="Date Placeholder 6">
            <a:extLst>
              <a:ext uri="{FF2B5EF4-FFF2-40B4-BE49-F238E27FC236}">
                <a16:creationId xmlns:a16="http://schemas.microsoft.com/office/drawing/2014/main" id="{CD1212A6-DA8E-4A60-A5F2-8DAE3B39E0C9}"/>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8" name="Footer Placeholder 7">
            <a:extLst>
              <a:ext uri="{FF2B5EF4-FFF2-40B4-BE49-F238E27FC236}">
                <a16:creationId xmlns:a16="http://schemas.microsoft.com/office/drawing/2014/main" id="{32766CB0-43A1-4E89-83D2-9E67BAD6325E}"/>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6E2AEE1E-B285-4162-ABF0-E898A0AD6816}"/>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12" name="Free-form: Shape 11">
            <a:extLst>
              <a:ext uri="{FF2B5EF4-FFF2-40B4-BE49-F238E27FC236}">
                <a16:creationId xmlns:a16="http://schemas.microsoft.com/office/drawing/2014/main" id="{16E5BBD8-3D18-CC13-B42D-BA6270086E42}"/>
              </a:ext>
            </a:extLst>
          </p:cNvPr>
          <p:cNvSpPr/>
          <p:nvPr/>
        </p:nvSpPr>
        <p:spPr>
          <a:xfrm>
            <a:off x="8105775" y="0"/>
            <a:ext cx="378679" cy="4568336"/>
          </a:xfrm>
          <a:custGeom>
            <a:avLst/>
            <a:gdLst>
              <a:gd name="connsiteX0" fmla="*/ 378679 w 378679"/>
              <a:gd name="connsiteY0" fmla="*/ 0 h 4570191"/>
              <a:gd name="connsiteX1" fmla="*/ 378679 w 378679"/>
              <a:gd name="connsiteY1" fmla="*/ 4570191 h 4570191"/>
              <a:gd name="connsiteX2" fmla="*/ 0 w 378679"/>
              <a:gd name="connsiteY2" fmla="*/ 4570191 h 4570191"/>
              <a:gd name="connsiteX3" fmla="*/ 0 w 378679"/>
              <a:gd name="connsiteY3" fmla="*/ 0 h 4570191"/>
              <a:gd name="connsiteX4" fmla="*/ 378679 w 378679"/>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679" h="4570191">
                <a:moveTo>
                  <a:pt x="378679" y="0"/>
                </a:moveTo>
                <a:lnTo>
                  <a:pt x="378679" y="4570191"/>
                </a:lnTo>
                <a:lnTo>
                  <a:pt x="0" y="4570191"/>
                </a:lnTo>
                <a:lnTo>
                  <a:pt x="0" y="0"/>
                </a:lnTo>
                <a:lnTo>
                  <a:pt x="378679" y="0"/>
                </a:lnTo>
                <a:close/>
              </a:path>
            </a:pathLst>
          </a:custGeom>
          <a:solidFill>
            <a:schemeClr val="accent3"/>
          </a:solidFill>
          <a:ln w="353"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F88FF5DF-8F63-E6E6-5985-36E7158CDBC7}"/>
              </a:ext>
            </a:extLst>
          </p:cNvPr>
          <p:cNvSpPr/>
          <p:nvPr/>
        </p:nvSpPr>
        <p:spPr>
          <a:xfrm>
            <a:off x="8869551" y="0"/>
            <a:ext cx="385100" cy="4568336"/>
          </a:xfrm>
          <a:custGeom>
            <a:avLst/>
            <a:gdLst>
              <a:gd name="connsiteX0" fmla="*/ 385101 w 385100"/>
              <a:gd name="connsiteY0" fmla="*/ 0 h 4570191"/>
              <a:gd name="connsiteX1" fmla="*/ 385101 w 385100"/>
              <a:gd name="connsiteY1" fmla="*/ 4570191 h 4570191"/>
              <a:gd name="connsiteX2" fmla="*/ 0 w 385100"/>
              <a:gd name="connsiteY2" fmla="*/ 4570191 h 4570191"/>
              <a:gd name="connsiteX3" fmla="*/ 0 w 385100"/>
              <a:gd name="connsiteY3" fmla="*/ 0 h 4570191"/>
              <a:gd name="connsiteX4" fmla="*/ 385101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1" y="0"/>
                </a:moveTo>
                <a:lnTo>
                  <a:pt x="385101" y="4570191"/>
                </a:lnTo>
                <a:lnTo>
                  <a:pt x="0" y="4570191"/>
                </a:lnTo>
                <a:lnTo>
                  <a:pt x="0" y="0"/>
                </a:lnTo>
                <a:lnTo>
                  <a:pt x="385101" y="0"/>
                </a:lnTo>
                <a:close/>
              </a:path>
            </a:pathLst>
          </a:custGeom>
          <a:solidFill>
            <a:schemeClr val="accent3"/>
          </a:solidFill>
          <a:ln w="353" cap="flat">
            <a:noFill/>
            <a:prstDash val="solid"/>
            <a:miter/>
          </a:ln>
        </p:spPr>
        <p:txBody>
          <a:bodyPr rtlCol="0" anchor="ctr"/>
          <a:lstStyle/>
          <a:p>
            <a:endParaRPr lang="en-GB"/>
          </a:p>
        </p:txBody>
      </p:sp>
      <p:sp>
        <p:nvSpPr>
          <p:cNvPr id="14" name="Free-form: Shape 13">
            <a:extLst>
              <a:ext uri="{FF2B5EF4-FFF2-40B4-BE49-F238E27FC236}">
                <a16:creationId xmlns:a16="http://schemas.microsoft.com/office/drawing/2014/main" id="{B2086361-D08C-2A10-C9AC-F7580BD19271}"/>
              </a:ext>
            </a:extLst>
          </p:cNvPr>
          <p:cNvSpPr/>
          <p:nvPr/>
        </p:nvSpPr>
        <p:spPr>
          <a:xfrm>
            <a:off x="9639735" y="0"/>
            <a:ext cx="385100" cy="4568336"/>
          </a:xfrm>
          <a:custGeom>
            <a:avLst/>
            <a:gdLst>
              <a:gd name="connsiteX0" fmla="*/ 385101 w 385100"/>
              <a:gd name="connsiteY0" fmla="*/ 0 h 4570191"/>
              <a:gd name="connsiteX1" fmla="*/ 385101 w 385100"/>
              <a:gd name="connsiteY1" fmla="*/ 4570191 h 4570191"/>
              <a:gd name="connsiteX2" fmla="*/ 0 w 385100"/>
              <a:gd name="connsiteY2" fmla="*/ 4570191 h 4570191"/>
              <a:gd name="connsiteX3" fmla="*/ 0 w 385100"/>
              <a:gd name="connsiteY3" fmla="*/ 0 h 4570191"/>
              <a:gd name="connsiteX4" fmla="*/ 385101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1" y="0"/>
                </a:moveTo>
                <a:lnTo>
                  <a:pt x="385101" y="4570191"/>
                </a:lnTo>
                <a:lnTo>
                  <a:pt x="0" y="4570191"/>
                </a:lnTo>
                <a:lnTo>
                  <a:pt x="0" y="0"/>
                </a:lnTo>
                <a:lnTo>
                  <a:pt x="385101" y="0"/>
                </a:lnTo>
                <a:close/>
              </a:path>
            </a:pathLst>
          </a:custGeom>
          <a:solidFill>
            <a:schemeClr val="accent3"/>
          </a:solidFill>
          <a:ln w="353"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C86574D7-D6D6-EF56-FB66-14F53A064D5B}"/>
              </a:ext>
            </a:extLst>
          </p:cNvPr>
          <p:cNvSpPr/>
          <p:nvPr/>
        </p:nvSpPr>
        <p:spPr>
          <a:xfrm>
            <a:off x="10409932" y="0"/>
            <a:ext cx="385100" cy="4568336"/>
          </a:xfrm>
          <a:custGeom>
            <a:avLst/>
            <a:gdLst>
              <a:gd name="connsiteX0" fmla="*/ 385101 w 385100"/>
              <a:gd name="connsiteY0" fmla="*/ 0 h 4570191"/>
              <a:gd name="connsiteX1" fmla="*/ 385101 w 385100"/>
              <a:gd name="connsiteY1" fmla="*/ 4570191 h 4570191"/>
              <a:gd name="connsiteX2" fmla="*/ 0 w 385100"/>
              <a:gd name="connsiteY2" fmla="*/ 4570191 h 4570191"/>
              <a:gd name="connsiteX3" fmla="*/ 0 w 385100"/>
              <a:gd name="connsiteY3" fmla="*/ 0 h 4570191"/>
              <a:gd name="connsiteX4" fmla="*/ 385101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1" y="0"/>
                </a:moveTo>
                <a:lnTo>
                  <a:pt x="385101" y="4570191"/>
                </a:lnTo>
                <a:lnTo>
                  <a:pt x="0" y="4570191"/>
                </a:lnTo>
                <a:lnTo>
                  <a:pt x="0" y="0"/>
                </a:lnTo>
                <a:lnTo>
                  <a:pt x="385101" y="0"/>
                </a:lnTo>
                <a:close/>
              </a:path>
            </a:pathLst>
          </a:custGeom>
          <a:solidFill>
            <a:schemeClr val="accent3"/>
          </a:solidFill>
          <a:ln w="353" cap="flat">
            <a:no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294352AE-8336-96CB-B1E6-4E7E7F5C772A}"/>
              </a:ext>
            </a:extLst>
          </p:cNvPr>
          <p:cNvSpPr/>
          <p:nvPr/>
        </p:nvSpPr>
        <p:spPr>
          <a:xfrm>
            <a:off x="11180116" y="0"/>
            <a:ext cx="385100" cy="4568336"/>
          </a:xfrm>
          <a:custGeom>
            <a:avLst/>
            <a:gdLst>
              <a:gd name="connsiteX0" fmla="*/ 385100 w 385100"/>
              <a:gd name="connsiteY0" fmla="*/ 0 h 4570191"/>
              <a:gd name="connsiteX1" fmla="*/ 385100 w 385100"/>
              <a:gd name="connsiteY1" fmla="*/ 4570191 h 4570191"/>
              <a:gd name="connsiteX2" fmla="*/ 0 w 385100"/>
              <a:gd name="connsiteY2" fmla="*/ 4570191 h 4570191"/>
              <a:gd name="connsiteX3" fmla="*/ 0 w 385100"/>
              <a:gd name="connsiteY3" fmla="*/ 0 h 4570191"/>
              <a:gd name="connsiteX4" fmla="*/ 385100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0" y="0"/>
                </a:moveTo>
                <a:lnTo>
                  <a:pt x="385100" y="4570191"/>
                </a:lnTo>
                <a:lnTo>
                  <a:pt x="0" y="4570191"/>
                </a:lnTo>
                <a:lnTo>
                  <a:pt x="0" y="0"/>
                </a:lnTo>
                <a:lnTo>
                  <a:pt x="385100" y="0"/>
                </a:lnTo>
                <a:close/>
              </a:path>
            </a:pathLst>
          </a:custGeom>
          <a:solidFill>
            <a:schemeClr val="accent3"/>
          </a:solidFill>
          <a:ln w="353" cap="flat">
            <a:no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005D8EB3-53B4-CC5F-7972-88D5D8352E6C}"/>
              </a:ext>
            </a:extLst>
          </p:cNvPr>
          <p:cNvSpPr/>
          <p:nvPr userDrawn="1"/>
        </p:nvSpPr>
        <p:spPr>
          <a:xfrm>
            <a:off x="11950317" y="0"/>
            <a:ext cx="241724" cy="4568336"/>
          </a:xfrm>
          <a:custGeom>
            <a:avLst/>
            <a:gdLst>
              <a:gd name="connsiteX0" fmla="*/ 0 w 241724"/>
              <a:gd name="connsiteY0" fmla="*/ 4570191 h 4570191"/>
              <a:gd name="connsiteX1" fmla="*/ 0 w 241724"/>
              <a:gd name="connsiteY1" fmla="*/ 0 h 4570191"/>
              <a:gd name="connsiteX2" fmla="*/ 241725 w 241724"/>
              <a:gd name="connsiteY2" fmla="*/ 0 h 4570191"/>
              <a:gd name="connsiteX3" fmla="*/ 241725 w 241724"/>
              <a:gd name="connsiteY3" fmla="*/ 4570191 h 4570191"/>
              <a:gd name="connsiteX4" fmla="*/ 0 w 241724"/>
              <a:gd name="connsiteY4" fmla="*/ 4570191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1724" h="4570191">
                <a:moveTo>
                  <a:pt x="0" y="4570191"/>
                </a:moveTo>
                <a:lnTo>
                  <a:pt x="0" y="0"/>
                </a:lnTo>
                <a:lnTo>
                  <a:pt x="241725" y="0"/>
                </a:lnTo>
                <a:lnTo>
                  <a:pt x="241725" y="4570191"/>
                </a:lnTo>
                <a:lnTo>
                  <a:pt x="0" y="4570191"/>
                </a:lnTo>
                <a:close/>
              </a:path>
            </a:pathLst>
          </a:custGeom>
          <a:solidFill>
            <a:schemeClr val="accent3"/>
          </a:solidFill>
          <a:ln w="353" cap="flat">
            <a:noFill/>
            <a:prstDash val="solid"/>
            <a:miter/>
          </a:ln>
        </p:spPr>
        <p:txBody>
          <a:bodyPr rtlCol="0" anchor="ctr"/>
          <a:lstStyle/>
          <a:p>
            <a:endParaRPr lang="en-GB"/>
          </a:p>
        </p:txBody>
      </p:sp>
      <p:pic>
        <p:nvPicPr>
          <p:cNvPr id="18" name="Picture 17">
            <a:extLst>
              <a:ext uri="{FF2B5EF4-FFF2-40B4-BE49-F238E27FC236}">
                <a16:creationId xmlns:a16="http://schemas.microsoft.com/office/drawing/2014/main" id="{A24A5D3F-B208-9740-8F43-58C8D911A4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39507" y="5596332"/>
            <a:ext cx="2090175" cy="703499"/>
          </a:xfrm>
          <a:prstGeom prst="rect">
            <a:avLst/>
          </a:prstGeom>
        </p:spPr>
      </p:pic>
    </p:spTree>
    <p:extLst>
      <p:ext uri="{BB962C8B-B14F-4D97-AF65-F5344CB8AC3E}">
        <p14:creationId xmlns:p14="http://schemas.microsoft.com/office/powerpoint/2010/main" val="28304494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CDE34914-B5F2-4084-8552-6153E3BFA876}"/>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7" name="Footer Placeholder 6">
            <a:extLst>
              <a:ext uri="{FF2B5EF4-FFF2-40B4-BE49-F238E27FC236}">
                <a16:creationId xmlns:a16="http://schemas.microsoft.com/office/drawing/2014/main" id="{33C69628-CCBB-4581-842C-07AC1724D7EE}"/>
              </a:ext>
            </a:extLst>
          </p:cNvPr>
          <p:cNvSpPr>
            <a:spLocks noGrp="1"/>
          </p:cNvSpPr>
          <p:nvPr>
            <p:ph type="ftr" sz="quarter" idx="11"/>
          </p:nvPr>
        </p:nvSpPr>
        <p:spPr/>
        <p:txBody>
          <a:bodyPr/>
          <a:lstStyle/>
          <a:p>
            <a:endParaRPr lang="fi-FI"/>
          </a:p>
        </p:txBody>
      </p:sp>
      <p:sp>
        <p:nvSpPr>
          <p:cNvPr id="8" name="Slide Number Placeholder 7">
            <a:extLst>
              <a:ext uri="{FF2B5EF4-FFF2-40B4-BE49-F238E27FC236}">
                <a16:creationId xmlns:a16="http://schemas.microsoft.com/office/drawing/2014/main" id="{3C581D05-5813-4B50-86D4-96A15B78A231}"/>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9" name="Picture 8">
            <a:extLst>
              <a:ext uri="{FF2B5EF4-FFF2-40B4-BE49-F238E27FC236}">
                <a16:creationId xmlns:a16="http://schemas.microsoft.com/office/drawing/2014/main" id="{B414EFF0-E9E2-364E-9793-DF62BACE2DA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6380" y="596151"/>
            <a:ext cx="516294" cy="631026"/>
          </a:xfrm>
          <a:prstGeom prst="rect">
            <a:avLst/>
          </a:prstGeom>
        </p:spPr>
      </p:pic>
      <p:sp>
        <p:nvSpPr>
          <p:cNvPr id="10" name="Title 1">
            <a:extLst>
              <a:ext uri="{FF2B5EF4-FFF2-40B4-BE49-F238E27FC236}">
                <a16:creationId xmlns:a16="http://schemas.microsoft.com/office/drawing/2014/main" id="{0E5EEC2F-8885-4741-92AA-E21ECE47D5AE}"/>
              </a:ext>
            </a:extLst>
          </p:cNvPr>
          <p:cNvSpPr>
            <a:spLocks noGrp="1"/>
          </p:cNvSpPr>
          <p:nvPr>
            <p:ph type="title"/>
          </p:nvPr>
        </p:nvSpPr>
        <p:spPr>
          <a:xfrm>
            <a:off x="649940" y="484094"/>
            <a:ext cx="9894939" cy="1075323"/>
          </a:xfrm>
        </p:spPr>
        <p:txBody>
          <a:bodyPr anchor="b"/>
          <a:lstStyle/>
          <a:p>
            <a:r>
              <a:rPr lang="fi-FI"/>
              <a:t>Muokkaa perustyyl. napsautt.</a:t>
            </a:r>
            <a:endParaRPr lang="en-GB" dirty="0"/>
          </a:p>
        </p:txBody>
      </p:sp>
    </p:spTree>
    <p:extLst>
      <p:ext uri="{BB962C8B-B14F-4D97-AF65-F5344CB8AC3E}">
        <p14:creationId xmlns:p14="http://schemas.microsoft.com/office/powerpoint/2010/main" val="2399669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2">
    <p:bg>
      <p:bgPr>
        <a:solidFill>
          <a:schemeClr val="accent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55F463-6573-FC45-BA45-C38E511134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9" name="Picture 8">
            <a:extLst>
              <a:ext uri="{FF2B5EF4-FFF2-40B4-BE49-F238E27FC236}">
                <a16:creationId xmlns:a16="http://schemas.microsoft.com/office/drawing/2014/main" id="{43EE9307-AB79-3247-82BD-37685692FA2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5566810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67C8C091-C242-4851-9826-ECBA43530F7B}"/>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6" name="Footer Placeholder 5">
            <a:extLst>
              <a:ext uri="{FF2B5EF4-FFF2-40B4-BE49-F238E27FC236}">
                <a16:creationId xmlns:a16="http://schemas.microsoft.com/office/drawing/2014/main" id="{A5B64547-60FB-4F82-B034-DC7F10F48FB2}"/>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37519037-54EE-46F6-8610-A2A8D9E613FA}"/>
              </a:ext>
            </a:extLst>
          </p:cNvPr>
          <p:cNvSpPr>
            <a:spLocks noGrp="1"/>
          </p:cNvSpPr>
          <p:nvPr>
            <p:ph type="sldNum" sz="quarter" idx="12"/>
          </p:nvPr>
        </p:nvSpPr>
        <p:spPr/>
        <p:txBody>
          <a:bodyPr/>
          <a:lstStyle/>
          <a:p>
            <a:fld id="{31160B98-140E-4345-B1A3-2A7247C42973}" type="slidenum">
              <a:rPr lang="fi-FI" smtClean="0"/>
              <a:t>‹#›</a:t>
            </a:fld>
            <a:endParaRPr lang="fi-FI"/>
          </a:p>
        </p:txBody>
      </p:sp>
    </p:spTree>
    <p:extLst>
      <p:ext uri="{BB962C8B-B14F-4D97-AF65-F5344CB8AC3E}">
        <p14:creationId xmlns:p14="http://schemas.microsoft.com/office/powerpoint/2010/main" val="4007196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2">
    <p:bg>
      <p:bgPr>
        <a:solidFill>
          <a:schemeClr val="accent6"/>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55F463-6573-FC45-BA45-C38E511134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9" name="Picture 8">
            <a:extLst>
              <a:ext uri="{FF2B5EF4-FFF2-40B4-BE49-F238E27FC236}">
                <a16:creationId xmlns:a16="http://schemas.microsoft.com/office/drawing/2014/main" id="{43EE9307-AB79-3247-82BD-37685692FA2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3709916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649940" y="484094"/>
            <a:ext cx="9894939" cy="1075323"/>
          </a:xfrm>
        </p:spPr>
        <p:txBody>
          <a:bodyPr anchor="b"/>
          <a:lstStyle/>
          <a:p>
            <a:r>
              <a:rPr lang="fi-FI"/>
              <a:t>Muokkaa perustyyl. napsautt.</a:t>
            </a:r>
            <a:endParaRPr lang="en-GB" dirty="0"/>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11" name="Picture 10">
            <a:extLst>
              <a:ext uri="{FF2B5EF4-FFF2-40B4-BE49-F238E27FC236}">
                <a16:creationId xmlns:a16="http://schemas.microsoft.com/office/drawing/2014/main" id="{CFAA53A2-04A4-784B-8533-1BE5B6ED6E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6380" y="596151"/>
            <a:ext cx="516294" cy="631026"/>
          </a:xfrm>
          <a:prstGeom prst="rect">
            <a:avLst/>
          </a:prstGeom>
        </p:spPr>
      </p:pic>
    </p:spTree>
    <p:extLst>
      <p:ext uri="{BB962C8B-B14F-4D97-AF65-F5344CB8AC3E}">
        <p14:creationId xmlns:p14="http://schemas.microsoft.com/office/powerpoint/2010/main" val="3105643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649940" y="2021541"/>
            <a:ext cx="5311126" cy="415542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4" name="Content Placeholder 2">
            <a:extLst>
              <a:ext uri="{FF2B5EF4-FFF2-40B4-BE49-F238E27FC236}">
                <a16:creationId xmlns:a16="http://schemas.microsoft.com/office/drawing/2014/main" id="{8F604C65-0022-A10B-E75C-3BC0B3B9636F}"/>
              </a:ext>
            </a:extLst>
          </p:cNvPr>
          <p:cNvSpPr>
            <a:spLocks noGrp="1"/>
          </p:cNvSpPr>
          <p:nvPr>
            <p:ph idx="13"/>
          </p:nvPr>
        </p:nvSpPr>
        <p:spPr>
          <a:xfrm>
            <a:off x="6230933" y="2021541"/>
            <a:ext cx="5311126" cy="415542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pic>
        <p:nvPicPr>
          <p:cNvPr id="10" name="Picture 9">
            <a:extLst>
              <a:ext uri="{FF2B5EF4-FFF2-40B4-BE49-F238E27FC236}">
                <a16:creationId xmlns:a16="http://schemas.microsoft.com/office/drawing/2014/main" id="{B6363DDC-C97A-194B-98DF-CA51F0A3D3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6380" y="596151"/>
            <a:ext cx="516294" cy="631026"/>
          </a:xfrm>
          <a:prstGeom prst="rect">
            <a:avLst/>
          </a:prstGeom>
        </p:spPr>
      </p:pic>
      <p:sp>
        <p:nvSpPr>
          <p:cNvPr id="11" name="Title 1">
            <a:extLst>
              <a:ext uri="{FF2B5EF4-FFF2-40B4-BE49-F238E27FC236}">
                <a16:creationId xmlns:a16="http://schemas.microsoft.com/office/drawing/2014/main" id="{85789431-5CDA-8F47-85A4-31FC69C1740D}"/>
              </a:ext>
            </a:extLst>
          </p:cNvPr>
          <p:cNvSpPr>
            <a:spLocks noGrp="1"/>
          </p:cNvSpPr>
          <p:nvPr>
            <p:ph type="title"/>
          </p:nvPr>
        </p:nvSpPr>
        <p:spPr>
          <a:xfrm>
            <a:off x="649940" y="484094"/>
            <a:ext cx="9894939" cy="1075323"/>
          </a:xfrm>
        </p:spPr>
        <p:txBody>
          <a:bodyPr anchor="b"/>
          <a:lstStyle/>
          <a:p>
            <a:r>
              <a:rPr lang="fi-FI"/>
              <a:t>Muokkaa perustyyl. napsautt.</a:t>
            </a:r>
            <a:endParaRPr lang="en-GB" dirty="0"/>
          </a:p>
        </p:txBody>
      </p:sp>
    </p:spTree>
    <p:extLst>
      <p:ext uri="{BB962C8B-B14F-4D97-AF65-F5344CB8AC3E}">
        <p14:creationId xmlns:p14="http://schemas.microsoft.com/office/powerpoint/2010/main" val="3705409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chemeClr val="accent1"/>
        </a:solidFill>
        <a:effectLst/>
      </p:bgPr>
    </p:bg>
    <p:spTree>
      <p:nvGrpSpPr>
        <p:cNvPr id="1" name=""/>
        <p:cNvGrpSpPr/>
        <p:nvPr/>
      </p:nvGrpSpPr>
      <p:grpSpPr>
        <a:xfrm>
          <a:off x="0" y="0"/>
          <a:ext cx="0" cy="0"/>
          <a:chOff x="0" y="0"/>
          <a:chExt cx="0" cy="0"/>
        </a:xfrm>
      </p:grpSpPr>
      <p:sp>
        <p:nvSpPr>
          <p:cNvPr id="3" name="Suorakulmio 2">
            <a:extLst>
              <a:ext uri="{FF2B5EF4-FFF2-40B4-BE49-F238E27FC236}">
                <a16:creationId xmlns:a16="http://schemas.microsoft.com/office/drawing/2014/main" id="{DCD8BB72-B7B2-E8EB-24B6-FE4ECB31BE5A}"/>
              </a:ext>
            </a:extLst>
          </p:cNvPr>
          <p:cNvSpPr/>
          <p:nvPr userDrawn="1"/>
        </p:nvSpPr>
        <p:spPr>
          <a:xfrm>
            <a:off x="-1" y="4570190"/>
            <a:ext cx="12192001" cy="2287810"/>
          </a:xfrm>
          <a:prstGeom prst="rect">
            <a:avLst/>
          </a:prstGeom>
          <a:solidFill>
            <a:srgbClr val="F0EB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649941" y="5170932"/>
            <a:ext cx="6756699" cy="1143000"/>
          </a:xfrm>
        </p:spPr>
        <p:txBody>
          <a:bodyPr anchor="t"/>
          <a:lstStyle>
            <a:lvl1pPr>
              <a:defRPr sz="3200"/>
            </a:lvl1pPr>
          </a:lstStyle>
          <a:p>
            <a:r>
              <a:rPr lang="fi-FI"/>
              <a:t>Muokkaa perustyyl. napsautt.</a:t>
            </a:r>
            <a:endParaRPr lang="en-GB" dirty="0"/>
          </a:p>
        </p:txBody>
      </p:sp>
      <p:sp>
        <p:nvSpPr>
          <p:cNvPr id="7" name="Date Placeholder 6">
            <a:extLst>
              <a:ext uri="{FF2B5EF4-FFF2-40B4-BE49-F238E27FC236}">
                <a16:creationId xmlns:a16="http://schemas.microsoft.com/office/drawing/2014/main" id="{CD1212A6-DA8E-4A60-A5F2-8DAE3B39E0C9}"/>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8" name="Footer Placeholder 7">
            <a:extLst>
              <a:ext uri="{FF2B5EF4-FFF2-40B4-BE49-F238E27FC236}">
                <a16:creationId xmlns:a16="http://schemas.microsoft.com/office/drawing/2014/main" id="{32766CB0-43A1-4E89-83D2-9E67BAD6325E}"/>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6E2AEE1E-B285-4162-ABF0-E898A0AD6816}"/>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4" name="Free-form: Shape 28">
            <a:extLst>
              <a:ext uri="{FF2B5EF4-FFF2-40B4-BE49-F238E27FC236}">
                <a16:creationId xmlns:a16="http://schemas.microsoft.com/office/drawing/2014/main" id="{09403F87-9585-6CA0-7F3B-A0CDE2652619}"/>
              </a:ext>
            </a:extLst>
          </p:cNvPr>
          <p:cNvSpPr/>
          <p:nvPr userDrawn="1"/>
        </p:nvSpPr>
        <p:spPr>
          <a:xfrm>
            <a:off x="-122" y="0"/>
            <a:ext cx="12192122" cy="387240"/>
          </a:xfrm>
          <a:custGeom>
            <a:avLst/>
            <a:gdLst>
              <a:gd name="connsiteX0" fmla="*/ 0 w 12185437"/>
              <a:gd name="connsiteY0" fmla="*/ 0 h 380838"/>
              <a:gd name="connsiteX1" fmla="*/ 12185437 w 12185437"/>
              <a:gd name="connsiteY1" fmla="*/ 0 h 380838"/>
              <a:gd name="connsiteX2" fmla="*/ 12185437 w 12185437"/>
              <a:gd name="connsiteY2" fmla="*/ 380839 h 380838"/>
              <a:gd name="connsiteX3" fmla="*/ 0 w 12185437"/>
              <a:gd name="connsiteY3" fmla="*/ 380839 h 380838"/>
              <a:gd name="connsiteX4" fmla="*/ 0 w 12185437"/>
              <a:gd name="connsiteY4" fmla="*/ 0 h 3808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38">
                <a:moveTo>
                  <a:pt x="0" y="0"/>
                </a:moveTo>
                <a:lnTo>
                  <a:pt x="12185437" y="0"/>
                </a:lnTo>
                <a:lnTo>
                  <a:pt x="12185437" y="380839"/>
                </a:lnTo>
                <a:lnTo>
                  <a:pt x="0" y="380839"/>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5" name="Free-form: Shape 29">
            <a:extLst>
              <a:ext uri="{FF2B5EF4-FFF2-40B4-BE49-F238E27FC236}">
                <a16:creationId xmlns:a16="http://schemas.microsoft.com/office/drawing/2014/main" id="{B4E4D196-B8D5-48B6-626D-89C042D57B9C}"/>
              </a:ext>
            </a:extLst>
          </p:cNvPr>
          <p:cNvSpPr/>
          <p:nvPr userDrawn="1"/>
        </p:nvSpPr>
        <p:spPr>
          <a:xfrm>
            <a:off x="-122" y="768193"/>
            <a:ext cx="12192122" cy="380702"/>
          </a:xfrm>
          <a:custGeom>
            <a:avLst/>
            <a:gdLst>
              <a:gd name="connsiteX0" fmla="*/ 0 w 12185437"/>
              <a:gd name="connsiteY0" fmla="*/ 0 h 380702"/>
              <a:gd name="connsiteX1" fmla="*/ 12185437 w 12185437"/>
              <a:gd name="connsiteY1" fmla="*/ 0 h 380702"/>
              <a:gd name="connsiteX2" fmla="*/ 12185437 w 12185437"/>
              <a:gd name="connsiteY2" fmla="*/ 380703 h 380702"/>
              <a:gd name="connsiteX3" fmla="*/ 0 w 12185437"/>
              <a:gd name="connsiteY3" fmla="*/ 380703 h 380702"/>
              <a:gd name="connsiteX4" fmla="*/ 0 w 12185437"/>
              <a:gd name="connsiteY4" fmla="*/ 0 h 3807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702">
                <a:moveTo>
                  <a:pt x="0" y="0"/>
                </a:moveTo>
                <a:lnTo>
                  <a:pt x="12185437" y="0"/>
                </a:lnTo>
                <a:lnTo>
                  <a:pt x="12185437" y="380703"/>
                </a:lnTo>
                <a:lnTo>
                  <a:pt x="0" y="380703"/>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6" name="Free-form: Shape 30">
            <a:extLst>
              <a:ext uri="{FF2B5EF4-FFF2-40B4-BE49-F238E27FC236}">
                <a16:creationId xmlns:a16="http://schemas.microsoft.com/office/drawing/2014/main" id="{89FD2A67-C5A0-8597-A631-E79F1FDC2375}"/>
              </a:ext>
            </a:extLst>
          </p:cNvPr>
          <p:cNvSpPr/>
          <p:nvPr userDrawn="1"/>
        </p:nvSpPr>
        <p:spPr>
          <a:xfrm>
            <a:off x="-122" y="1529863"/>
            <a:ext cx="12192122" cy="380838"/>
          </a:xfrm>
          <a:custGeom>
            <a:avLst/>
            <a:gdLst>
              <a:gd name="connsiteX0" fmla="*/ 0 w 12185437"/>
              <a:gd name="connsiteY0" fmla="*/ 0 h 380838"/>
              <a:gd name="connsiteX1" fmla="*/ 12185437 w 12185437"/>
              <a:gd name="connsiteY1" fmla="*/ 0 h 380838"/>
              <a:gd name="connsiteX2" fmla="*/ 12185437 w 12185437"/>
              <a:gd name="connsiteY2" fmla="*/ 380839 h 380838"/>
              <a:gd name="connsiteX3" fmla="*/ 0 w 12185437"/>
              <a:gd name="connsiteY3" fmla="*/ 380839 h 380838"/>
              <a:gd name="connsiteX4" fmla="*/ 0 w 12185437"/>
              <a:gd name="connsiteY4" fmla="*/ 0 h 3808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38">
                <a:moveTo>
                  <a:pt x="0" y="0"/>
                </a:moveTo>
                <a:lnTo>
                  <a:pt x="12185437" y="0"/>
                </a:lnTo>
                <a:lnTo>
                  <a:pt x="12185437" y="380839"/>
                </a:lnTo>
                <a:lnTo>
                  <a:pt x="0" y="380839"/>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10" name="Free-form: Shape 31">
            <a:extLst>
              <a:ext uri="{FF2B5EF4-FFF2-40B4-BE49-F238E27FC236}">
                <a16:creationId xmlns:a16="http://schemas.microsoft.com/office/drawing/2014/main" id="{E7831AEF-0633-77AB-EA0E-DB68A5A08C6C}"/>
              </a:ext>
            </a:extLst>
          </p:cNvPr>
          <p:cNvSpPr/>
          <p:nvPr userDrawn="1"/>
        </p:nvSpPr>
        <p:spPr>
          <a:xfrm>
            <a:off x="-122" y="2291655"/>
            <a:ext cx="12192122" cy="380842"/>
          </a:xfrm>
          <a:custGeom>
            <a:avLst/>
            <a:gdLst>
              <a:gd name="connsiteX0" fmla="*/ 0 w 12185437"/>
              <a:gd name="connsiteY0" fmla="*/ 0 h 380842"/>
              <a:gd name="connsiteX1" fmla="*/ 12185437 w 12185437"/>
              <a:gd name="connsiteY1" fmla="*/ 0 h 380842"/>
              <a:gd name="connsiteX2" fmla="*/ 12185437 w 12185437"/>
              <a:gd name="connsiteY2" fmla="*/ 380842 h 380842"/>
              <a:gd name="connsiteX3" fmla="*/ 0 w 12185437"/>
              <a:gd name="connsiteY3" fmla="*/ 380842 h 380842"/>
              <a:gd name="connsiteX4" fmla="*/ 0 w 12185437"/>
              <a:gd name="connsiteY4" fmla="*/ 0 h 380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42">
                <a:moveTo>
                  <a:pt x="0" y="0"/>
                </a:moveTo>
                <a:lnTo>
                  <a:pt x="12185437" y="0"/>
                </a:lnTo>
                <a:lnTo>
                  <a:pt x="12185437" y="380842"/>
                </a:lnTo>
                <a:lnTo>
                  <a:pt x="0" y="380842"/>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11" name="Free-form: Shape 32">
            <a:extLst>
              <a:ext uri="{FF2B5EF4-FFF2-40B4-BE49-F238E27FC236}">
                <a16:creationId xmlns:a16="http://schemas.microsoft.com/office/drawing/2014/main" id="{20B1B5C3-36C4-6C96-F052-EC7C50FC54AC}"/>
              </a:ext>
            </a:extLst>
          </p:cNvPr>
          <p:cNvSpPr/>
          <p:nvPr userDrawn="1"/>
        </p:nvSpPr>
        <p:spPr>
          <a:xfrm>
            <a:off x="-122" y="3053449"/>
            <a:ext cx="12192122" cy="380702"/>
          </a:xfrm>
          <a:custGeom>
            <a:avLst/>
            <a:gdLst>
              <a:gd name="connsiteX0" fmla="*/ 0 w 12185437"/>
              <a:gd name="connsiteY0" fmla="*/ 0 h 380702"/>
              <a:gd name="connsiteX1" fmla="*/ 12185437 w 12185437"/>
              <a:gd name="connsiteY1" fmla="*/ 0 h 380702"/>
              <a:gd name="connsiteX2" fmla="*/ 12185437 w 12185437"/>
              <a:gd name="connsiteY2" fmla="*/ 380703 h 380702"/>
              <a:gd name="connsiteX3" fmla="*/ 0 w 12185437"/>
              <a:gd name="connsiteY3" fmla="*/ 380703 h 380702"/>
              <a:gd name="connsiteX4" fmla="*/ 0 w 12185437"/>
              <a:gd name="connsiteY4" fmla="*/ 0 h 3807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702">
                <a:moveTo>
                  <a:pt x="0" y="0"/>
                </a:moveTo>
                <a:lnTo>
                  <a:pt x="12185437" y="0"/>
                </a:lnTo>
                <a:lnTo>
                  <a:pt x="12185437" y="380703"/>
                </a:lnTo>
                <a:lnTo>
                  <a:pt x="0" y="380703"/>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12" name="Free-form: Shape 33">
            <a:extLst>
              <a:ext uri="{FF2B5EF4-FFF2-40B4-BE49-F238E27FC236}">
                <a16:creationId xmlns:a16="http://schemas.microsoft.com/office/drawing/2014/main" id="{1D2A1DAB-145A-5F7B-9954-6987015EB4B4}"/>
              </a:ext>
            </a:extLst>
          </p:cNvPr>
          <p:cNvSpPr/>
          <p:nvPr userDrawn="1"/>
        </p:nvSpPr>
        <p:spPr>
          <a:xfrm>
            <a:off x="-122" y="3815119"/>
            <a:ext cx="12192122" cy="380838"/>
          </a:xfrm>
          <a:custGeom>
            <a:avLst/>
            <a:gdLst>
              <a:gd name="connsiteX0" fmla="*/ 0 w 12185437"/>
              <a:gd name="connsiteY0" fmla="*/ 0 h 380838"/>
              <a:gd name="connsiteX1" fmla="*/ 12185437 w 12185437"/>
              <a:gd name="connsiteY1" fmla="*/ 0 h 380838"/>
              <a:gd name="connsiteX2" fmla="*/ 12185437 w 12185437"/>
              <a:gd name="connsiteY2" fmla="*/ 380839 h 380838"/>
              <a:gd name="connsiteX3" fmla="*/ 0 w 12185437"/>
              <a:gd name="connsiteY3" fmla="*/ 380839 h 380838"/>
              <a:gd name="connsiteX4" fmla="*/ 0 w 12185437"/>
              <a:gd name="connsiteY4" fmla="*/ 0 h 3808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38">
                <a:moveTo>
                  <a:pt x="0" y="0"/>
                </a:moveTo>
                <a:lnTo>
                  <a:pt x="12185437" y="0"/>
                </a:lnTo>
                <a:lnTo>
                  <a:pt x="12185437" y="380839"/>
                </a:lnTo>
                <a:lnTo>
                  <a:pt x="0" y="380839"/>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pic>
        <p:nvPicPr>
          <p:cNvPr id="15" name="Picture 14">
            <a:extLst>
              <a:ext uri="{FF2B5EF4-FFF2-40B4-BE49-F238E27FC236}">
                <a16:creationId xmlns:a16="http://schemas.microsoft.com/office/drawing/2014/main" id="{FFA2F872-5FC5-D94D-9E89-698A2F0140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39507" y="5596332"/>
            <a:ext cx="2090175" cy="703499"/>
          </a:xfrm>
          <a:prstGeom prst="rect">
            <a:avLst/>
          </a:prstGeom>
        </p:spPr>
      </p:pic>
    </p:spTree>
    <p:extLst>
      <p:ext uri="{BB962C8B-B14F-4D97-AF65-F5344CB8AC3E}">
        <p14:creationId xmlns:p14="http://schemas.microsoft.com/office/powerpoint/2010/main" val="3435392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icture">
    <p:bg>
      <p:bgPr>
        <a:solidFill>
          <a:schemeClr val="bg2"/>
        </a:solidFill>
        <a:effectLst/>
      </p:bgPr>
    </p:bg>
    <p:spTree>
      <p:nvGrpSpPr>
        <p:cNvPr id="1" name=""/>
        <p:cNvGrpSpPr/>
        <p:nvPr/>
      </p:nvGrpSpPr>
      <p:grpSpPr>
        <a:xfrm>
          <a:off x="0" y="0"/>
          <a:ext cx="0" cy="0"/>
          <a:chOff x="0" y="0"/>
          <a:chExt cx="0" cy="0"/>
        </a:xfrm>
      </p:grpSpPr>
      <p:sp>
        <p:nvSpPr>
          <p:cNvPr id="3" name="Suorakulmio 2">
            <a:extLst>
              <a:ext uri="{FF2B5EF4-FFF2-40B4-BE49-F238E27FC236}">
                <a16:creationId xmlns:a16="http://schemas.microsoft.com/office/drawing/2014/main" id="{483FB58F-61FC-B125-47DF-7A1E6819B7A4}"/>
              </a:ext>
            </a:extLst>
          </p:cNvPr>
          <p:cNvSpPr/>
          <p:nvPr userDrawn="1"/>
        </p:nvSpPr>
        <p:spPr>
          <a:xfrm>
            <a:off x="-1" y="4570190"/>
            <a:ext cx="12192001" cy="2287810"/>
          </a:xfrm>
          <a:prstGeom prst="rect">
            <a:avLst/>
          </a:prstGeom>
          <a:solidFill>
            <a:srgbClr val="F0EB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4" name="Picture Placeholder 7">
            <a:extLst>
              <a:ext uri="{FF2B5EF4-FFF2-40B4-BE49-F238E27FC236}">
                <a16:creationId xmlns:a16="http://schemas.microsoft.com/office/drawing/2014/main" id="{5E70779E-03A6-C3DE-E92E-DA3EBF19B862}"/>
              </a:ext>
            </a:extLst>
          </p:cNvPr>
          <p:cNvSpPr>
            <a:spLocks noGrp="1"/>
          </p:cNvSpPr>
          <p:nvPr>
            <p:ph type="pic" sz="quarter" idx="13"/>
          </p:nvPr>
        </p:nvSpPr>
        <p:spPr>
          <a:xfrm>
            <a:off x="1" y="-1"/>
            <a:ext cx="8105774" cy="4570191"/>
          </a:xfrm>
          <a:solidFill>
            <a:schemeClr val="bg1">
              <a:lumMod val="95000"/>
            </a:schemeClr>
          </a:solidFill>
        </p:spPr>
        <p:txBody>
          <a:bodyPr anchor="ctr" anchorCtr="0"/>
          <a:lstStyle>
            <a:lvl1pPr marL="0" indent="0" algn="ctr">
              <a:buNone/>
              <a:defRPr sz="1800"/>
            </a:lvl1pPr>
          </a:lstStyle>
          <a:p>
            <a:r>
              <a:rPr lang="fi-FI"/>
              <a:t>Lisää kuva napsauttamalla kuvaketta</a:t>
            </a:r>
            <a:endParaRPr lang="en-GB" dirty="0"/>
          </a:p>
        </p:txBody>
      </p:sp>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649941" y="5170932"/>
            <a:ext cx="6756699" cy="1143000"/>
          </a:xfrm>
        </p:spPr>
        <p:txBody>
          <a:bodyPr anchor="t"/>
          <a:lstStyle>
            <a:lvl1pPr>
              <a:defRPr sz="3200"/>
            </a:lvl1pPr>
          </a:lstStyle>
          <a:p>
            <a:r>
              <a:rPr lang="fi-FI"/>
              <a:t>Muokkaa perustyyl. napsautt.</a:t>
            </a:r>
            <a:endParaRPr lang="en-GB" dirty="0"/>
          </a:p>
        </p:txBody>
      </p:sp>
      <p:sp>
        <p:nvSpPr>
          <p:cNvPr id="7" name="Date Placeholder 6">
            <a:extLst>
              <a:ext uri="{FF2B5EF4-FFF2-40B4-BE49-F238E27FC236}">
                <a16:creationId xmlns:a16="http://schemas.microsoft.com/office/drawing/2014/main" id="{CD1212A6-DA8E-4A60-A5F2-8DAE3B39E0C9}"/>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8" name="Footer Placeholder 7">
            <a:extLst>
              <a:ext uri="{FF2B5EF4-FFF2-40B4-BE49-F238E27FC236}">
                <a16:creationId xmlns:a16="http://schemas.microsoft.com/office/drawing/2014/main" id="{32766CB0-43A1-4E89-83D2-9E67BAD6325E}"/>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6E2AEE1E-B285-4162-ABF0-E898A0AD6816}"/>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12" name="Free-form: Shape 11">
            <a:extLst>
              <a:ext uri="{FF2B5EF4-FFF2-40B4-BE49-F238E27FC236}">
                <a16:creationId xmlns:a16="http://schemas.microsoft.com/office/drawing/2014/main" id="{16E5BBD8-3D18-CC13-B42D-BA6270086E42}"/>
              </a:ext>
            </a:extLst>
          </p:cNvPr>
          <p:cNvSpPr/>
          <p:nvPr/>
        </p:nvSpPr>
        <p:spPr>
          <a:xfrm>
            <a:off x="8105775" y="0"/>
            <a:ext cx="378679" cy="4568336"/>
          </a:xfrm>
          <a:custGeom>
            <a:avLst/>
            <a:gdLst>
              <a:gd name="connsiteX0" fmla="*/ 378679 w 378679"/>
              <a:gd name="connsiteY0" fmla="*/ 0 h 4570191"/>
              <a:gd name="connsiteX1" fmla="*/ 378679 w 378679"/>
              <a:gd name="connsiteY1" fmla="*/ 4570191 h 4570191"/>
              <a:gd name="connsiteX2" fmla="*/ 0 w 378679"/>
              <a:gd name="connsiteY2" fmla="*/ 4570191 h 4570191"/>
              <a:gd name="connsiteX3" fmla="*/ 0 w 378679"/>
              <a:gd name="connsiteY3" fmla="*/ 0 h 4570191"/>
              <a:gd name="connsiteX4" fmla="*/ 378679 w 378679"/>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679" h="4570191">
                <a:moveTo>
                  <a:pt x="378679" y="0"/>
                </a:moveTo>
                <a:lnTo>
                  <a:pt x="378679" y="4570191"/>
                </a:lnTo>
                <a:lnTo>
                  <a:pt x="0" y="4570191"/>
                </a:lnTo>
                <a:lnTo>
                  <a:pt x="0" y="0"/>
                </a:lnTo>
                <a:lnTo>
                  <a:pt x="378679" y="0"/>
                </a:lnTo>
                <a:close/>
              </a:path>
            </a:pathLst>
          </a:custGeom>
          <a:solidFill>
            <a:schemeClr val="accent3"/>
          </a:solidFill>
          <a:ln w="353"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F88FF5DF-8F63-E6E6-5985-36E7158CDBC7}"/>
              </a:ext>
            </a:extLst>
          </p:cNvPr>
          <p:cNvSpPr/>
          <p:nvPr/>
        </p:nvSpPr>
        <p:spPr>
          <a:xfrm>
            <a:off x="8869551" y="0"/>
            <a:ext cx="385100" cy="4568336"/>
          </a:xfrm>
          <a:custGeom>
            <a:avLst/>
            <a:gdLst>
              <a:gd name="connsiteX0" fmla="*/ 385101 w 385100"/>
              <a:gd name="connsiteY0" fmla="*/ 0 h 4570191"/>
              <a:gd name="connsiteX1" fmla="*/ 385101 w 385100"/>
              <a:gd name="connsiteY1" fmla="*/ 4570191 h 4570191"/>
              <a:gd name="connsiteX2" fmla="*/ 0 w 385100"/>
              <a:gd name="connsiteY2" fmla="*/ 4570191 h 4570191"/>
              <a:gd name="connsiteX3" fmla="*/ 0 w 385100"/>
              <a:gd name="connsiteY3" fmla="*/ 0 h 4570191"/>
              <a:gd name="connsiteX4" fmla="*/ 385101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1" y="0"/>
                </a:moveTo>
                <a:lnTo>
                  <a:pt x="385101" y="4570191"/>
                </a:lnTo>
                <a:lnTo>
                  <a:pt x="0" y="4570191"/>
                </a:lnTo>
                <a:lnTo>
                  <a:pt x="0" y="0"/>
                </a:lnTo>
                <a:lnTo>
                  <a:pt x="385101" y="0"/>
                </a:lnTo>
                <a:close/>
              </a:path>
            </a:pathLst>
          </a:custGeom>
          <a:solidFill>
            <a:schemeClr val="accent3"/>
          </a:solidFill>
          <a:ln w="353" cap="flat">
            <a:noFill/>
            <a:prstDash val="solid"/>
            <a:miter/>
          </a:ln>
        </p:spPr>
        <p:txBody>
          <a:bodyPr rtlCol="0" anchor="ctr"/>
          <a:lstStyle/>
          <a:p>
            <a:endParaRPr lang="en-GB"/>
          </a:p>
        </p:txBody>
      </p:sp>
      <p:sp>
        <p:nvSpPr>
          <p:cNvPr id="14" name="Free-form: Shape 13">
            <a:extLst>
              <a:ext uri="{FF2B5EF4-FFF2-40B4-BE49-F238E27FC236}">
                <a16:creationId xmlns:a16="http://schemas.microsoft.com/office/drawing/2014/main" id="{B2086361-D08C-2A10-C9AC-F7580BD19271}"/>
              </a:ext>
            </a:extLst>
          </p:cNvPr>
          <p:cNvSpPr/>
          <p:nvPr/>
        </p:nvSpPr>
        <p:spPr>
          <a:xfrm>
            <a:off x="9639735" y="0"/>
            <a:ext cx="385100" cy="4568336"/>
          </a:xfrm>
          <a:custGeom>
            <a:avLst/>
            <a:gdLst>
              <a:gd name="connsiteX0" fmla="*/ 385101 w 385100"/>
              <a:gd name="connsiteY0" fmla="*/ 0 h 4570191"/>
              <a:gd name="connsiteX1" fmla="*/ 385101 w 385100"/>
              <a:gd name="connsiteY1" fmla="*/ 4570191 h 4570191"/>
              <a:gd name="connsiteX2" fmla="*/ 0 w 385100"/>
              <a:gd name="connsiteY2" fmla="*/ 4570191 h 4570191"/>
              <a:gd name="connsiteX3" fmla="*/ 0 w 385100"/>
              <a:gd name="connsiteY3" fmla="*/ 0 h 4570191"/>
              <a:gd name="connsiteX4" fmla="*/ 385101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1" y="0"/>
                </a:moveTo>
                <a:lnTo>
                  <a:pt x="385101" y="4570191"/>
                </a:lnTo>
                <a:lnTo>
                  <a:pt x="0" y="4570191"/>
                </a:lnTo>
                <a:lnTo>
                  <a:pt x="0" y="0"/>
                </a:lnTo>
                <a:lnTo>
                  <a:pt x="385101" y="0"/>
                </a:lnTo>
                <a:close/>
              </a:path>
            </a:pathLst>
          </a:custGeom>
          <a:solidFill>
            <a:schemeClr val="accent3"/>
          </a:solidFill>
          <a:ln w="353"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C86574D7-D6D6-EF56-FB66-14F53A064D5B}"/>
              </a:ext>
            </a:extLst>
          </p:cNvPr>
          <p:cNvSpPr/>
          <p:nvPr/>
        </p:nvSpPr>
        <p:spPr>
          <a:xfrm>
            <a:off x="10409932" y="0"/>
            <a:ext cx="385100" cy="4568336"/>
          </a:xfrm>
          <a:custGeom>
            <a:avLst/>
            <a:gdLst>
              <a:gd name="connsiteX0" fmla="*/ 385101 w 385100"/>
              <a:gd name="connsiteY0" fmla="*/ 0 h 4570191"/>
              <a:gd name="connsiteX1" fmla="*/ 385101 w 385100"/>
              <a:gd name="connsiteY1" fmla="*/ 4570191 h 4570191"/>
              <a:gd name="connsiteX2" fmla="*/ 0 w 385100"/>
              <a:gd name="connsiteY2" fmla="*/ 4570191 h 4570191"/>
              <a:gd name="connsiteX3" fmla="*/ 0 w 385100"/>
              <a:gd name="connsiteY3" fmla="*/ 0 h 4570191"/>
              <a:gd name="connsiteX4" fmla="*/ 385101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1" y="0"/>
                </a:moveTo>
                <a:lnTo>
                  <a:pt x="385101" y="4570191"/>
                </a:lnTo>
                <a:lnTo>
                  <a:pt x="0" y="4570191"/>
                </a:lnTo>
                <a:lnTo>
                  <a:pt x="0" y="0"/>
                </a:lnTo>
                <a:lnTo>
                  <a:pt x="385101" y="0"/>
                </a:lnTo>
                <a:close/>
              </a:path>
            </a:pathLst>
          </a:custGeom>
          <a:solidFill>
            <a:schemeClr val="accent3"/>
          </a:solidFill>
          <a:ln w="353" cap="flat">
            <a:no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294352AE-8336-96CB-B1E6-4E7E7F5C772A}"/>
              </a:ext>
            </a:extLst>
          </p:cNvPr>
          <p:cNvSpPr/>
          <p:nvPr/>
        </p:nvSpPr>
        <p:spPr>
          <a:xfrm>
            <a:off x="11180116" y="0"/>
            <a:ext cx="385100" cy="4568336"/>
          </a:xfrm>
          <a:custGeom>
            <a:avLst/>
            <a:gdLst>
              <a:gd name="connsiteX0" fmla="*/ 385100 w 385100"/>
              <a:gd name="connsiteY0" fmla="*/ 0 h 4570191"/>
              <a:gd name="connsiteX1" fmla="*/ 385100 w 385100"/>
              <a:gd name="connsiteY1" fmla="*/ 4570191 h 4570191"/>
              <a:gd name="connsiteX2" fmla="*/ 0 w 385100"/>
              <a:gd name="connsiteY2" fmla="*/ 4570191 h 4570191"/>
              <a:gd name="connsiteX3" fmla="*/ 0 w 385100"/>
              <a:gd name="connsiteY3" fmla="*/ 0 h 4570191"/>
              <a:gd name="connsiteX4" fmla="*/ 385100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0" y="0"/>
                </a:moveTo>
                <a:lnTo>
                  <a:pt x="385100" y="4570191"/>
                </a:lnTo>
                <a:lnTo>
                  <a:pt x="0" y="4570191"/>
                </a:lnTo>
                <a:lnTo>
                  <a:pt x="0" y="0"/>
                </a:lnTo>
                <a:lnTo>
                  <a:pt x="385100" y="0"/>
                </a:lnTo>
                <a:close/>
              </a:path>
            </a:pathLst>
          </a:custGeom>
          <a:solidFill>
            <a:schemeClr val="accent3"/>
          </a:solidFill>
          <a:ln w="353" cap="flat">
            <a:no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005D8EB3-53B4-CC5F-7972-88D5D8352E6C}"/>
              </a:ext>
            </a:extLst>
          </p:cNvPr>
          <p:cNvSpPr/>
          <p:nvPr userDrawn="1"/>
        </p:nvSpPr>
        <p:spPr>
          <a:xfrm>
            <a:off x="11950317" y="0"/>
            <a:ext cx="241724" cy="4568336"/>
          </a:xfrm>
          <a:custGeom>
            <a:avLst/>
            <a:gdLst>
              <a:gd name="connsiteX0" fmla="*/ 0 w 241724"/>
              <a:gd name="connsiteY0" fmla="*/ 4570191 h 4570191"/>
              <a:gd name="connsiteX1" fmla="*/ 0 w 241724"/>
              <a:gd name="connsiteY1" fmla="*/ 0 h 4570191"/>
              <a:gd name="connsiteX2" fmla="*/ 241725 w 241724"/>
              <a:gd name="connsiteY2" fmla="*/ 0 h 4570191"/>
              <a:gd name="connsiteX3" fmla="*/ 241725 w 241724"/>
              <a:gd name="connsiteY3" fmla="*/ 4570191 h 4570191"/>
              <a:gd name="connsiteX4" fmla="*/ 0 w 241724"/>
              <a:gd name="connsiteY4" fmla="*/ 4570191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1724" h="4570191">
                <a:moveTo>
                  <a:pt x="0" y="4570191"/>
                </a:moveTo>
                <a:lnTo>
                  <a:pt x="0" y="0"/>
                </a:lnTo>
                <a:lnTo>
                  <a:pt x="241725" y="0"/>
                </a:lnTo>
                <a:lnTo>
                  <a:pt x="241725" y="4570191"/>
                </a:lnTo>
                <a:lnTo>
                  <a:pt x="0" y="4570191"/>
                </a:lnTo>
                <a:close/>
              </a:path>
            </a:pathLst>
          </a:custGeom>
          <a:solidFill>
            <a:schemeClr val="accent3"/>
          </a:solidFill>
          <a:ln w="353" cap="flat">
            <a:noFill/>
            <a:prstDash val="solid"/>
            <a:miter/>
          </a:ln>
        </p:spPr>
        <p:txBody>
          <a:bodyPr rtlCol="0" anchor="ctr"/>
          <a:lstStyle/>
          <a:p>
            <a:endParaRPr lang="en-GB"/>
          </a:p>
        </p:txBody>
      </p:sp>
      <p:pic>
        <p:nvPicPr>
          <p:cNvPr id="18" name="Picture 17">
            <a:extLst>
              <a:ext uri="{FF2B5EF4-FFF2-40B4-BE49-F238E27FC236}">
                <a16:creationId xmlns:a16="http://schemas.microsoft.com/office/drawing/2014/main" id="{A24A5D3F-B208-9740-8F43-58C8D911A4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39507" y="5596332"/>
            <a:ext cx="2090175" cy="703499"/>
          </a:xfrm>
          <a:prstGeom prst="rect">
            <a:avLst/>
          </a:prstGeom>
        </p:spPr>
      </p:pic>
    </p:spTree>
    <p:extLst>
      <p:ext uri="{BB962C8B-B14F-4D97-AF65-F5344CB8AC3E}">
        <p14:creationId xmlns:p14="http://schemas.microsoft.com/office/powerpoint/2010/main" val="1327477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CDE34914-B5F2-4084-8552-6153E3BFA876}"/>
              </a:ext>
            </a:extLst>
          </p:cNvPr>
          <p:cNvSpPr>
            <a:spLocks noGrp="1"/>
          </p:cNvSpPr>
          <p:nvPr>
            <p:ph type="dt" sz="half" idx="10"/>
          </p:nvPr>
        </p:nvSpPr>
        <p:spPr/>
        <p:txBody>
          <a:bodyPr/>
          <a:lstStyle/>
          <a:p>
            <a:fld id="{BF408733-3F8E-45BE-8526-0E0F500B8042}" type="datetimeFigureOut">
              <a:rPr lang="fi-FI" smtClean="0"/>
              <a:t>26.8.2024</a:t>
            </a:fld>
            <a:endParaRPr lang="fi-FI"/>
          </a:p>
        </p:txBody>
      </p:sp>
      <p:sp>
        <p:nvSpPr>
          <p:cNvPr id="7" name="Footer Placeholder 6">
            <a:extLst>
              <a:ext uri="{FF2B5EF4-FFF2-40B4-BE49-F238E27FC236}">
                <a16:creationId xmlns:a16="http://schemas.microsoft.com/office/drawing/2014/main" id="{33C69628-CCBB-4581-842C-07AC1724D7EE}"/>
              </a:ext>
            </a:extLst>
          </p:cNvPr>
          <p:cNvSpPr>
            <a:spLocks noGrp="1"/>
          </p:cNvSpPr>
          <p:nvPr>
            <p:ph type="ftr" sz="quarter" idx="11"/>
          </p:nvPr>
        </p:nvSpPr>
        <p:spPr/>
        <p:txBody>
          <a:bodyPr/>
          <a:lstStyle/>
          <a:p>
            <a:endParaRPr lang="fi-FI"/>
          </a:p>
        </p:txBody>
      </p:sp>
      <p:sp>
        <p:nvSpPr>
          <p:cNvPr id="8" name="Slide Number Placeholder 7">
            <a:extLst>
              <a:ext uri="{FF2B5EF4-FFF2-40B4-BE49-F238E27FC236}">
                <a16:creationId xmlns:a16="http://schemas.microsoft.com/office/drawing/2014/main" id="{3C581D05-5813-4B50-86D4-96A15B78A231}"/>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9" name="Picture 8">
            <a:extLst>
              <a:ext uri="{FF2B5EF4-FFF2-40B4-BE49-F238E27FC236}">
                <a16:creationId xmlns:a16="http://schemas.microsoft.com/office/drawing/2014/main" id="{B414EFF0-E9E2-364E-9793-DF62BACE2DA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6380" y="596151"/>
            <a:ext cx="516294" cy="631026"/>
          </a:xfrm>
          <a:prstGeom prst="rect">
            <a:avLst/>
          </a:prstGeom>
        </p:spPr>
      </p:pic>
      <p:sp>
        <p:nvSpPr>
          <p:cNvPr id="10" name="Title 1">
            <a:extLst>
              <a:ext uri="{FF2B5EF4-FFF2-40B4-BE49-F238E27FC236}">
                <a16:creationId xmlns:a16="http://schemas.microsoft.com/office/drawing/2014/main" id="{0E5EEC2F-8885-4741-92AA-E21ECE47D5AE}"/>
              </a:ext>
            </a:extLst>
          </p:cNvPr>
          <p:cNvSpPr>
            <a:spLocks noGrp="1"/>
          </p:cNvSpPr>
          <p:nvPr>
            <p:ph type="title"/>
          </p:nvPr>
        </p:nvSpPr>
        <p:spPr>
          <a:xfrm>
            <a:off x="649940" y="484094"/>
            <a:ext cx="9894939" cy="1075323"/>
          </a:xfrm>
        </p:spPr>
        <p:txBody>
          <a:bodyPr anchor="b"/>
          <a:lstStyle/>
          <a:p>
            <a:r>
              <a:rPr lang="fi-FI"/>
              <a:t>Muokkaa perustyyl. napsautt.</a:t>
            </a:r>
            <a:endParaRPr lang="en-GB" dirty="0"/>
          </a:p>
        </p:txBody>
      </p:sp>
    </p:spTree>
    <p:extLst>
      <p:ext uri="{BB962C8B-B14F-4D97-AF65-F5344CB8AC3E}">
        <p14:creationId xmlns:p14="http://schemas.microsoft.com/office/powerpoint/2010/main" val="1829624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2BCEDC-5BF0-4641-B029-97A0073B2CA6}"/>
              </a:ext>
            </a:extLst>
          </p:cNvPr>
          <p:cNvSpPr>
            <a:spLocks noGrp="1"/>
          </p:cNvSpPr>
          <p:nvPr>
            <p:ph type="title"/>
          </p:nvPr>
        </p:nvSpPr>
        <p:spPr>
          <a:xfrm>
            <a:off x="649940" y="442250"/>
            <a:ext cx="9894939" cy="1116947"/>
          </a:xfrm>
          <a:prstGeom prst="rect">
            <a:avLst/>
          </a:prstGeom>
        </p:spPr>
        <p:txBody>
          <a:bodyPr vert="horz" lIns="0" tIns="0" rIns="0" bIns="0" rtlCol="0" anchor="b" anchorCtr="0">
            <a:noAutofit/>
          </a:bodyPr>
          <a:lstStyle/>
          <a:p>
            <a:r>
              <a:rPr lang="fi-FI"/>
              <a:t>Muokkaa perustyyl. napsautt.</a:t>
            </a:r>
            <a:endParaRPr lang="en-GB" dirty="0"/>
          </a:p>
        </p:txBody>
      </p:sp>
      <p:sp>
        <p:nvSpPr>
          <p:cNvPr id="3" name="Text Placeholder 2">
            <a:extLst>
              <a:ext uri="{FF2B5EF4-FFF2-40B4-BE49-F238E27FC236}">
                <a16:creationId xmlns:a16="http://schemas.microsoft.com/office/drawing/2014/main" id="{F8F58EF0-5CC6-4362-996D-AE27B9C25A25}"/>
              </a:ext>
            </a:extLst>
          </p:cNvPr>
          <p:cNvSpPr>
            <a:spLocks noGrp="1"/>
          </p:cNvSpPr>
          <p:nvPr>
            <p:ph type="body" idx="1"/>
          </p:nvPr>
        </p:nvSpPr>
        <p:spPr>
          <a:xfrm>
            <a:off x="649940" y="2021541"/>
            <a:ext cx="10896601" cy="4155422"/>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a:extLst>
              <a:ext uri="{FF2B5EF4-FFF2-40B4-BE49-F238E27FC236}">
                <a16:creationId xmlns:a16="http://schemas.microsoft.com/office/drawing/2014/main" id="{BCFC8207-E1E1-4120-A9AA-730F0E3F9D1A}"/>
              </a:ext>
            </a:extLst>
          </p:cNvPr>
          <p:cNvSpPr>
            <a:spLocks noGrp="1"/>
          </p:cNvSpPr>
          <p:nvPr>
            <p:ph type="dt" sz="half" idx="2"/>
          </p:nvPr>
        </p:nvSpPr>
        <p:spPr>
          <a:xfrm>
            <a:off x="649941" y="6436659"/>
            <a:ext cx="1352595" cy="284816"/>
          </a:xfrm>
          <a:prstGeom prst="rect">
            <a:avLst/>
          </a:prstGeom>
        </p:spPr>
        <p:txBody>
          <a:bodyPr vert="horz" lIns="0" tIns="0" rIns="0" bIns="0" rtlCol="0" anchor="ctr"/>
          <a:lstStyle>
            <a:lvl1pPr algn="l">
              <a:defRPr sz="1000">
                <a:solidFill>
                  <a:schemeClr val="tx1"/>
                </a:solidFill>
              </a:defRPr>
            </a:lvl1pPr>
          </a:lstStyle>
          <a:p>
            <a:fld id="{BF408733-3F8E-45BE-8526-0E0F500B8042}" type="datetimeFigureOut">
              <a:rPr lang="fi-FI" smtClean="0"/>
              <a:pPr/>
              <a:t>26.8.2024</a:t>
            </a:fld>
            <a:endParaRPr lang="fi-FI" dirty="0"/>
          </a:p>
        </p:txBody>
      </p:sp>
      <p:sp>
        <p:nvSpPr>
          <p:cNvPr id="8" name="Footer Placeholder 7">
            <a:extLst>
              <a:ext uri="{FF2B5EF4-FFF2-40B4-BE49-F238E27FC236}">
                <a16:creationId xmlns:a16="http://schemas.microsoft.com/office/drawing/2014/main" id="{431C7E16-846E-4C51-8A54-1FE93AAD5BD6}"/>
              </a:ext>
            </a:extLst>
          </p:cNvPr>
          <p:cNvSpPr>
            <a:spLocks noGrp="1"/>
          </p:cNvSpPr>
          <p:nvPr>
            <p:ph type="ftr" sz="quarter" idx="3"/>
          </p:nvPr>
        </p:nvSpPr>
        <p:spPr>
          <a:xfrm>
            <a:off x="2052828" y="6436659"/>
            <a:ext cx="4002024" cy="284816"/>
          </a:xfrm>
          <a:prstGeom prst="rect">
            <a:avLst/>
          </a:prstGeom>
        </p:spPr>
        <p:txBody>
          <a:bodyPr vert="horz" lIns="0" tIns="0" rIns="0" bIns="0" rtlCol="0" anchor="ctr"/>
          <a:lstStyle>
            <a:lvl1pPr algn="ctr">
              <a:defRPr sz="1000">
                <a:solidFill>
                  <a:schemeClr val="tx1"/>
                </a:solidFill>
              </a:defRPr>
            </a:lvl1pPr>
          </a:lstStyle>
          <a:p>
            <a:endParaRPr lang="fi-FI" dirty="0"/>
          </a:p>
        </p:txBody>
      </p:sp>
      <p:sp>
        <p:nvSpPr>
          <p:cNvPr id="9" name="Slide Number Placeholder 8">
            <a:extLst>
              <a:ext uri="{FF2B5EF4-FFF2-40B4-BE49-F238E27FC236}">
                <a16:creationId xmlns:a16="http://schemas.microsoft.com/office/drawing/2014/main" id="{9D91B797-1514-4178-B4AD-AFE930D23265}"/>
              </a:ext>
            </a:extLst>
          </p:cNvPr>
          <p:cNvSpPr>
            <a:spLocks noGrp="1"/>
          </p:cNvSpPr>
          <p:nvPr>
            <p:ph type="sldNum" sz="quarter" idx="4"/>
          </p:nvPr>
        </p:nvSpPr>
        <p:spPr>
          <a:xfrm>
            <a:off x="10448364" y="6436659"/>
            <a:ext cx="1093695" cy="284816"/>
          </a:xfrm>
          <a:prstGeom prst="rect">
            <a:avLst/>
          </a:prstGeom>
        </p:spPr>
        <p:txBody>
          <a:bodyPr vert="horz" lIns="0" tIns="0" rIns="0" bIns="0" rtlCol="0" anchor="ctr"/>
          <a:lstStyle>
            <a:lvl1pPr algn="r">
              <a:defRPr sz="1000">
                <a:solidFill>
                  <a:schemeClr val="tx1"/>
                </a:solidFill>
              </a:defRPr>
            </a:lvl1pPr>
          </a:lstStyle>
          <a:p>
            <a:fld id="{31160B98-140E-4345-B1A3-2A7247C42973}" type="slidenum">
              <a:rPr lang="fi-FI" smtClean="0"/>
              <a:pPr/>
              <a:t>‹#›</a:t>
            </a:fld>
            <a:endParaRPr lang="fi-FI" dirty="0"/>
          </a:p>
        </p:txBody>
      </p:sp>
    </p:spTree>
    <p:extLst>
      <p:ext uri="{BB962C8B-B14F-4D97-AF65-F5344CB8AC3E}">
        <p14:creationId xmlns:p14="http://schemas.microsoft.com/office/powerpoint/2010/main" val="656472392"/>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68288" indent="-268288" algn="l" defTabSz="914400" rtl="0" eaLnBrk="1" latinLnBrk="0" hangingPunct="1">
        <a:lnSpc>
          <a:spcPct val="95000"/>
        </a:lnSpc>
        <a:spcBef>
          <a:spcPts val="600"/>
        </a:spcBef>
        <a:buSzPct val="120000"/>
        <a:buFont typeface="Symbol" panose="05050102010706020507" pitchFamily="18" charset="2"/>
        <a:buChar char=""/>
        <a:defRPr sz="2400" kern="1200">
          <a:solidFill>
            <a:schemeClr val="tx1"/>
          </a:solidFill>
          <a:latin typeface="+mn-lt"/>
          <a:ea typeface="+mn-ea"/>
          <a:cs typeface="+mn-cs"/>
        </a:defRPr>
      </a:lvl1pPr>
      <a:lvl2pPr marL="538163" indent="-269875" algn="l" defTabSz="914400" rtl="0" eaLnBrk="1" latinLnBrk="0" hangingPunct="1">
        <a:lnSpc>
          <a:spcPct val="95000"/>
        </a:lnSpc>
        <a:spcBef>
          <a:spcPts val="600"/>
        </a:spcBef>
        <a:buSzPct val="120000"/>
        <a:buFont typeface="Symbol" panose="05050102010706020507" pitchFamily="18" charset="2"/>
        <a:buChar char=""/>
        <a:defRPr sz="2000" kern="1200">
          <a:solidFill>
            <a:schemeClr val="tx1"/>
          </a:solidFill>
          <a:latin typeface="+mn-lt"/>
          <a:ea typeface="+mn-ea"/>
          <a:cs typeface="+mn-cs"/>
        </a:defRPr>
      </a:lvl2pPr>
      <a:lvl3pPr marL="806450" indent="-268288" algn="l" defTabSz="914400" rtl="0" eaLnBrk="1" latinLnBrk="0" hangingPunct="1">
        <a:lnSpc>
          <a:spcPct val="95000"/>
        </a:lnSpc>
        <a:spcBef>
          <a:spcPts val="600"/>
        </a:spcBef>
        <a:buSzPct val="120000"/>
        <a:buFont typeface="Symbol" panose="05050102010706020507" pitchFamily="18" charset="2"/>
        <a:buChar char=""/>
        <a:defRPr sz="1800" kern="1200">
          <a:solidFill>
            <a:schemeClr val="tx1"/>
          </a:solidFill>
          <a:latin typeface="+mn-lt"/>
          <a:ea typeface="+mn-ea"/>
          <a:cs typeface="+mn-cs"/>
        </a:defRPr>
      </a:lvl3pPr>
      <a:lvl4pPr marL="1165225" indent="-268288" algn="l" defTabSz="914400" rtl="0" eaLnBrk="1" latinLnBrk="0" hangingPunct="1">
        <a:lnSpc>
          <a:spcPct val="95000"/>
        </a:lnSpc>
        <a:spcBef>
          <a:spcPts val="600"/>
        </a:spcBef>
        <a:buSzPct val="120000"/>
        <a:buFont typeface="Symbol" panose="05050102010706020507" pitchFamily="18" charset="2"/>
        <a:buChar char=""/>
        <a:defRPr sz="1600" kern="1200">
          <a:solidFill>
            <a:schemeClr val="tx1"/>
          </a:solidFill>
          <a:latin typeface="+mn-lt"/>
          <a:ea typeface="+mn-ea"/>
          <a:cs typeface="+mn-cs"/>
        </a:defRPr>
      </a:lvl4pPr>
      <a:lvl5pPr marL="1435100" indent="-269875" algn="l" defTabSz="914400" rtl="0" eaLnBrk="1" latinLnBrk="0" hangingPunct="1">
        <a:lnSpc>
          <a:spcPct val="95000"/>
        </a:lnSpc>
        <a:spcBef>
          <a:spcPts val="600"/>
        </a:spcBef>
        <a:buSzPct val="120000"/>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2BCEDC-5BF0-4641-B029-97A0073B2CA6}"/>
              </a:ext>
            </a:extLst>
          </p:cNvPr>
          <p:cNvSpPr>
            <a:spLocks noGrp="1"/>
          </p:cNvSpPr>
          <p:nvPr>
            <p:ph type="title"/>
          </p:nvPr>
        </p:nvSpPr>
        <p:spPr>
          <a:xfrm>
            <a:off x="649940" y="442250"/>
            <a:ext cx="9894939" cy="1116947"/>
          </a:xfrm>
          <a:prstGeom prst="rect">
            <a:avLst/>
          </a:prstGeom>
        </p:spPr>
        <p:txBody>
          <a:bodyPr vert="horz" lIns="0" tIns="0" rIns="0" bIns="0" rtlCol="0" anchor="b" anchorCtr="0">
            <a:noAutofit/>
          </a:bodyPr>
          <a:lstStyle/>
          <a:p>
            <a:r>
              <a:rPr lang="fi-FI"/>
              <a:t>Muokkaa perustyyl. napsautt.</a:t>
            </a:r>
            <a:endParaRPr lang="en-GB" dirty="0"/>
          </a:p>
        </p:txBody>
      </p:sp>
      <p:sp>
        <p:nvSpPr>
          <p:cNvPr id="3" name="Text Placeholder 2">
            <a:extLst>
              <a:ext uri="{FF2B5EF4-FFF2-40B4-BE49-F238E27FC236}">
                <a16:creationId xmlns:a16="http://schemas.microsoft.com/office/drawing/2014/main" id="{F8F58EF0-5CC6-4362-996D-AE27B9C25A25}"/>
              </a:ext>
            </a:extLst>
          </p:cNvPr>
          <p:cNvSpPr>
            <a:spLocks noGrp="1"/>
          </p:cNvSpPr>
          <p:nvPr>
            <p:ph type="body" idx="1"/>
          </p:nvPr>
        </p:nvSpPr>
        <p:spPr>
          <a:xfrm>
            <a:off x="649940" y="2021541"/>
            <a:ext cx="10896601" cy="4155422"/>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a:extLst>
              <a:ext uri="{FF2B5EF4-FFF2-40B4-BE49-F238E27FC236}">
                <a16:creationId xmlns:a16="http://schemas.microsoft.com/office/drawing/2014/main" id="{BCFC8207-E1E1-4120-A9AA-730F0E3F9D1A}"/>
              </a:ext>
            </a:extLst>
          </p:cNvPr>
          <p:cNvSpPr>
            <a:spLocks noGrp="1"/>
          </p:cNvSpPr>
          <p:nvPr>
            <p:ph type="dt" sz="half" idx="2"/>
          </p:nvPr>
        </p:nvSpPr>
        <p:spPr>
          <a:xfrm>
            <a:off x="649941" y="6436659"/>
            <a:ext cx="1352595" cy="284816"/>
          </a:xfrm>
          <a:prstGeom prst="rect">
            <a:avLst/>
          </a:prstGeom>
        </p:spPr>
        <p:txBody>
          <a:bodyPr vert="horz" lIns="0" tIns="0" rIns="0" bIns="0" rtlCol="0" anchor="ctr"/>
          <a:lstStyle>
            <a:lvl1pPr algn="l">
              <a:defRPr sz="1000">
                <a:solidFill>
                  <a:schemeClr val="tx1"/>
                </a:solidFill>
              </a:defRPr>
            </a:lvl1pPr>
          </a:lstStyle>
          <a:p>
            <a:fld id="{BF408733-3F8E-45BE-8526-0E0F500B8042}" type="datetimeFigureOut">
              <a:rPr lang="fi-FI" smtClean="0"/>
              <a:pPr/>
              <a:t>26.8.2024</a:t>
            </a:fld>
            <a:endParaRPr lang="fi-FI" dirty="0"/>
          </a:p>
        </p:txBody>
      </p:sp>
      <p:sp>
        <p:nvSpPr>
          <p:cNvPr id="8" name="Footer Placeholder 7">
            <a:extLst>
              <a:ext uri="{FF2B5EF4-FFF2-40B4-BE49-F238E27FC236}">
                <a16:creationId xmlns:a16="http://schemas.microsoft.com/office/drawing/2014/main" id="{431C7E16-846E-4C51-8A54-1FE93AAD5BD6}"/>
              </a:ext>
            </a:extLst>
          </p:cNvPr>
          <p:cNvSpPr>
            <a:spLocks noGrp="1"/>
          </p:cNvSpPr>
          <p:nvPr>
            <p:ph type="ftr" sz="quarter" idx="3"/>
          </p:nvPr>
        </p:nvSpPr>
        <p:spPr>
          <a:xfrm>
            <a:off x="2052828" y="6436659"/>
            <a:ext cx="4002024" cy="284816"/>
          </a:xfrm>
          <a:prstGeom prst="rect">
            <a:avLst/>
          </a:prstGeom>
        </p:spPr>
        <p:txBody>
          <a:bodyPr vert="horz" lIns="0" tIns="0" rIns="0" bIns="0" rtlCol="0" anchor="ctr"/>
          <a:lstStyle>
            <a:lvl1pPr algn="ctr">
              <a:defRPr sz="1000">
                <a:solidFill>
                  <a:schemeClr val="tx1"/>
                </a:solidFill>
              </a:defRPr>
            </a:lvl1pPr>
          </a:lstStyle>
          <a:p>
            <a:endParaRPr lang="fi-FI" dirty="0"/>
          </a:p>
        </p:txBody>
      </p:sp>
      <p:sp>
        <p:nvSpPr>
          <p:cNvPr id="9" name="Slide Number Placeholder 8">
            <a:extLst>
              <a:ext uri="{FF2B5EF4-FFF2-40B4-BE49-F238E27FC236}">
                <a16:creationId xmlns:a16="http://schemas.microsoft.com/office/drawing/2014/main" id="{9D91B797-1514-4178-B4AD-AFE930D23265}"/>
              </a:ext>
            </a:extLst>
          </p:cNvPr>
          <p:cNvSpPr>
            <a:spLocks noGrp="1"/>
          </p:cNvSpPr>
          <p:nvPr>
            <p:ph type="sldNum" sz="quarter" idx="4"/>
          </p:nvPr>
        </p:nvSpPr>
        <p:spPr>
          <a:xfrm>
            <a:off x="10448364" y="6436659"/>
            <a:ext cx="1093695" cy="284816"/>
          </a:xfrm>
          <a:prstGeom prst="rect">
            <a:avLst/>
          </a:prstGeom>
        </p:spPr>
        <p:txBody>
          <a:bodyPr vert="horz" lIns="0" tIns="0" rIns="0" bIns="0" rtlCol="0" anchor="ctr"/>
          <a:lstStyle>
            <a:lvl1pPr algn="r">
              <a:defRPr sz="1000">
                <a:solidFill>
                  <a:schemeClr val="tx1"/>
                </a:solidFill>
              </a:defRPr>
            </a:lvl1pPr>
          </a:lstStyle>
          <a:p>
            <a:fld id="{31160B98-140E-4345-B1A3-2A7247C42973}" type="slidenum">
              <a:rPr lang="fi-FI" smtClean="0"/>
              <a:pPr/>
              <a:t>‹#›</a:t>
            </a:fld>
            <a:endParaRPr lang="fi-FI" dirty="0"/>
          </a:p>
        </p:txBody>
      </p:sp>
    </p:spTree>
    <p:extLst>
      <p:ext uri="{BB962C8B-B14F-4D97-AF65-F5344CB8AC3E}">
        <p14:creationId xmlns:p14="http://schemas.microsoft.com/office/powerpoint/2010/main" val="214539429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68288" indent="-268288" algn="l" defTabSz="914400" rtl="0" eaLnBrk="1" latinLnBrk="0" hangingPunct="1">
        <a:lnSpc>
          <a:spcPct val="95000"/>
        </a:lnSpc>
        <a:spcBef>
          <a:spcPts val="600"/>
        </a:spcBef>
        <a:buSzPct val="120000"/>
        <a:buFont typeface="Symbol" panose="05050102010706020507" pitchFamily="18" charset="2"/>
        <a:buChar char=""/>
        <a:defRPr sz="2400" kern="1200">
          <a:solidFill>
            <a:schemeClr val="tx1"/>
          </a:solidFill>
          <a:latin typeface="+mn-lt"/>
          <a:ea typeface="+mn-ea"/>
          <a:cs typeface="+mn-cs"/>
        </a:defRPr>
      </a:lvl1pPr>
      <a:lvl2pPr marL="538163" indent="-269875" algn="l" defTabSz="914400" rtl="0" eaLnBrk="1" latinLnBrk="0" hangingPunct="1">
        <a:lnSpc>
          <a:spcPct val="95000"/>
        </a:lnSpc>
        <a:spcBef>
          <a:spcPts val="600"/>
        </a:spcBef>
        <a:buSzPct val="120000"/>
        <a:buFont typeface="Symbol" panose="05050102010706020507" pitchFamily="18" charset="2"/>
        <a:buChar char=""/>
        <a:defRPr sz="2000" kern="1200">
          <a:solidFill>
            <a:schemeClr val="tx1"/>
          </a:solidFill>
          <a:latin typeface="+mn-lt"/>
          <a:ea typeface="+mn-ea"/>
          <a:cs typeface="+mn-cs"/>
        </a:defRPr>
      </a:lvl2pPr>
      <a:lvl3pPr marL="806450" indent="-268288" algn="l" defTabSz="914400" rtl="0" eaLnBrk="1" latinLnBrk="0" hangingPunct="1">
        <a:lnSpc>
          <a:spcPct val="95000"/>
        </a:lnSpc>
        <a:spcBef>
          <a:spcPts val="600"/>
        </a:spcBef>
        <a:buSzPct val="120000"/>
        <a:buFont typeface="Symbol" panose="05050102010706020507" pitchFamily="18" charset="2"/>
        <a:buChar char=""/>
        <a:defRPr sz="1800" kern="1200">
          <a:solidFill>
            <a:schemeClr val="tx1"/>
          </a:solidFill>
          <a:latin typeface="+mn-lt"/>
          <a:ea typeface="+mn-ea"/>
          <a:cs typeface="+mn-cs"/>
        </a:defRPr>
      </a:lvl3pPr>
      <a:lvl4pPr marL="1165225" indent="-268288" algn="l" defTabSz="914400" rtl="0" eaLnBrk="1" latinLnBrk="0" hangingPunct="1">
        <a:lnSpc>
          <a:spcPct val="95000"/>
        </a:lnSpc>
        <a:spcBef>
          <a:spcPts val="600"/>
        </a:spcBef>
        <a:buSzPct val="120000"/>
        <a:buFont typeface="Symbol" panose="05050102010706020507" pitchFamily="18" charset="2"/>
        <a:buChar char=""/>
        <a:defRPr sz="1600" kern="1200">
          <a:solidFill>
            <a:schemeClr val="tx1"/>
          </a:solidFill>
          <a:latin typeface="+mn-lt"/>
          <a:ea typeface="+mn-ea"/>
          <a:cs typeface="+mn-cs"/>
        </a:defRPr>
      </a:lvl4pPr>
      <a:lvl5pPr marL="1435100" indent="-269875" algn="l" defTabSz="914400" rtl="0" eaLnBrk="1" latinLnBrk="0" hangingPunct="1">
        <a:lnSpc>
          <a:spcPct val="95000"/>
        </a:lnSpc>
        <a:spcBef>
          <a:spcPts val="600"/>
        </a:spcBef>
        <a:buSzPct val="120000"/>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2BCEDC-5BF0-4641-B029-97A0073B2CA6}"/>
              </a:ext>
            </a:extLst>
          </p:cNvPr>
          <p:cNvSpPr>
            <a:spLocks noGrp="1"/>
          </p:cNvSpPr>
          <p:nvPr>
            <p:ph type="title"/>
          </p:nvPr>
        </p:nvSpPr>
        <p:spPr>
          <a:xfrm>
            <a:off x="649940" y="442250"/>
            <a:ext cx="9894939" cy="1116947"/>
          </a:xfrm>
          <a:prstGeom prst="rect">
            <a:avLst/>
          </a:prstGeom>
        </p:spPr>
        <p:txBody>
          <a:bodyPr vert="horz" lIns="0" tIns="0" rIns="0" bIns="0" rtlCol="0" anchor="b" anchorCtr="0">
            <a:noAutofit/>
          </a:bodyPr>
          <a:lstStyle/>
          <a:p>
            <a:r>
              <a:rPr lang="fi-FI"/>
              <a:t>Muokkaa perustyyl. napsautt.</a:t>
            </a:r>
            <a:endParaRPr lang="en-GB" dirty="0"/>
          </a:p>
        </p:txBody>
      </p:sp>
      <p:sp>
        <p:nvSpPr>
          <p:cNvPr id="3" name="Text Placeholder 2">
            <a:extLst>
              <a:ext uri="{FF2B5EF4-FFF2-40B4-BE49-F238E27FC236}">
                <a16:creationId xmlns:a16="http://schemas.microsoft.com/office/drawing/2014/main" id="{F8F58EF0-5CC6-4362-996D-AE27B9C25A25}"/>
              </a:ext>
            </a:extLst>
          </p:cNvPr>
          <p:cNvSpPr>
            <a:spLocks noGrp="1"/>
          </p:cNvSpPr>
          <p:nvPr>
            <p:ph type="body" idx="1"/>
          </p:nvPr>
        </p:nvSpPr>
        <p:spPr>
          <a:xfrm>
            <a:off x="649940" y="2021541"/>
            <a:ext cx="10896601" cy="4155422"/>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a:extLst>
              <a:ext uri="{FF2B5EF4-FFF2-40B4-BE49-F238E27FC236}">
                <a16:creationId xmlns:a16="http://schemas.microsoft.com/office/drawing/2014/main" id="{BCFC8207-E1E1-4120-A9AA-730F0E3F9D1A}"/>
              </a:ext>
            </a:extLst>
          </p:cNvPr>
          <p:cNvSpPr>
            <a:spLocks noGrp="1"/>
          </p:cNvSpPr>
          <p:nvPr>
            <p:ph type="dt" sz="half" idx="2"/>
          </p:nvPr>
        </p:nvSpPr>
        <p:spPr>
          <a:xfrm>
            <a:off x="649941" y="6436659"/>
            <a:ext cx="1352595" cy="284816"/>
          </a:xfrm>
          <a:prstGeom prst="rect">
            <a:avLst/>
          </a:prstGeom>
        </p:spPr>
        <p:txBody>
          <a:bodyPr vert="horz" lIns="0" tIns="0" rIns="0" bIns="0" rtlCol="0" anchor="ctr"/>
          <a:lstStyle>
            <a:lvl1pPr algn="l">
              <a:defRPr sz="1000">
                <a:solidFill>
                  <a:schemeClr val="tx1"/>
                </a:solidFill>
              </a:defRPr>
            </a:lvl1pPr>
          </a:lstStyle>
          <a:p>
            <a:fld id="{BF408733-3F8E-45BE-8526-0E0F500B8042}" type="datetimeFigureOut">
              <a:rPr lang="fi-FI" smtClean="0"/>
              <a:pPr/>
              <a:t>26.8.2024</a:t>
            </a:fld>
            <a:endParaRPr lang="fi-FI" dirty="0"/>
          </a:p>
        </p:txBody>
      </p:sp>
      <p:sp>
        <p:nvSpPr>
          <p:cNvPr id="8" name="Footer Placeholder 7">
            <a:extLst>
              <a:ext uri="{FF2B5EF4-FFF2-40B4-BE49-F238E27FC236}">
                <a16:creationId xmlns:a16="http://schemas.microsoft.com/office/drawing/2014/main" id="{431C7E16-846E-4C51-8A54-1FE93AAD5BD6}"/>
              </a:ext>
            </a:extLst>
          </p:cNvPr>
          <p:cNvSpPr>
            <a:spLocks noGrp="1"/>
          </p:cNvSpPr>
          <p:nvPr>
            <p:ph type="ftr" sz="quarter" idx="3"/>
          </p:nvPr>
        </p:nvSpPr>
        <p:spPr>
          <a:xfrm>
            <a:off x="2052828" y="6436659"/>
            <a:ext cx="4002024" cy="284816"/>
          </a:xfrm>
          <a:prstGeom prst="rect">
            <a:avLst/>
          </a:prstGeom>
        </p:spPr>
        <p:txBody>
          <a:bodyPr vert="horz" lIns="0" tIns="0" rIns="0" bIns="0" rtlCol="0" anchor="ctr"/>
          <a:lstStyle>
            <a:lvl1pPr algn="ctr">
              <a:defRPr sz="1000">
                <a:solidFill>
                  <a:schemeClr val="tx1"/>
                </a:solidFill>
              </a:defRPr>
            </a:lvl1pPr>
          </a:lstStyle>
          <a:p>
            <a:endParaRPr lang="fi-FI" dirty="0"/>
          </a:p>
        </p:txBody>
      </p:sp>
      <p:sp>
        <p:nvSpPr>
          <p:cNvPr id="9" name="Slide Number Placeholder 8">
            <a:extLst>
              <a:ext uri="{FF2B5EF4-FFF2-40B4-BE49-F238E27FC236}">
                <a16:creationId xmlns:a16="http://schemas.microsoft.com/office/drawing/2014/main" id="{9D91B797-1514-4178-B4AD-AFE930D23265}"/>
              </a:ext>
            </a:extLst>
          </p:cNvPr>
          <p:cNvSpPr>
            <a:spLocks noGrp="1"/>
          </p:cNvSpPr>
          <p:nvPr>
            <p:ph type="sldNum" sz="quarter" idx="4"/>
          </p:nvPr>
        </p:nvSpPr>
        <p:spPr>
          <a:xfrm>
            <a:off x="10448364" y="6436659"/>
            <a:ext cx="1093695" cy="284816"/>
          </a:xfrm>
          <a:prstGeom prst="rect">
            <a:avLst/>
          </a:prstGeom>
        </p:spPr>
        <p:txBody>
          <a:bodyPr vert="horz" lIns="0" tIns="0" rIns="0" bIns="0" rtlCol="0" anchor="ctr"/>
          <a:lstStyle>
            <a:lvl1pPr algn="r">
              <a:defRPr sz="1000">
                <a:solidFill>
                  <a:schemeClr val="tx1"/>
                </a:solidFill>
              </a:defRPr>
            </a:lvl1pPr>
          </a:lstStyle>
          <a:p>
            <a:fld id="{31160B98-140E-4345-B1A3-2A7247C42973}" type="slidenum">
              <a:rPr lang="fi-FI" smtClean="0"/>
              <a:pPr/>
              <a:t>‹#›</a:t>
            </a:fld>
            <a:endParaRPr lang="fi-FI" dirty="0"/>
          </a:p>
        </p:txBody>
      </p:sp>
    </p:spTree>
    <p:extLst>
      <p:ext uri="{BB962C8B-B14F-4D97-AF65-F5344CB8AC3E}">
        <p14:creationId xmlns:p14="http://schemas.microsoft.com/office/powerpoint/2010/main" val="1596115312"/>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68288" indent="-268288" algn="l" defTabSz="914400" rtl="0" eaLnBrk="1" latinLnBrk="0" hangingPunct="1">
        <a:lnSpc>
          <a:spcPct val="95000"/>
        </a:lnSpc>
        <a:spcBef>
          <a:spcPts val="600"/>
        </a:spcBef>
        <a:buSzPct val="120000"/>
        <a:buFont typeface="Symbol" panose="05050102010706020507" pitchFamily="18" charset="2"/>
        <a:buChar char=""/>
        <a:defRPr sz="2400" kern="1200">
          <a:solidFill>
            <a:schemeClr val="tx1"/>
          </a:solidFill>
          <a:latin typeface="+mn-lt"/>
          <a:ea typeface="+mn-ea"/>
          <a:cs typeface="+mn-cs"/>
        </a:defRPr>
      </a:lvl1pPr>
      <a:lvl2pPr marL="538163" indent="-269875" algn="l" defTabSz="914400" rtl="0" eaLnBrk="1" latinLnBrk="0" hangingPunct="1">
        <a:lnSpc>
          <a:spcPct val="95000"/>
        </a:lnSpc>
        <a:spcBef>
          <a:spcPts val="600"/>
        </a:spcBef>
        <a:buSzPct val="120000"/>
        <a:buFont typeface="Symbol" panose="05050102010706020507" pitchFamily="18" charset="2"/>
        <a:buChar char=""/>
        <a:defRPr sz="2000" kern="1200">
          <a:solidFill>
            <a:schemeClr val="tx1"/>
          </a:solidFill>
          <a:latin typeface="+mn-lt"/>
          <a:ea typeface="+mn-ea"/>
          <a:cs typeface="+mn-cs"/>
        </a:defRPr>
      </a:lvl2pPr>
      <a:lvl3pPr marL="806450" indent="-268288" algn="l" defTabSz="914400" rtl="0" eaLnBrk="1" latinLnBrk="0" hangingPunct="1">
        <a:lnSpc>
          <a:spcPct val="95000"/>
        </a:lnSpc>
        <a:spcBef>
          <a:spcPts val="600"/>
        </a:spcBef>
        <a:buSzPct val="120000"/>
        <a:buFont typeface="Symbol" panose="05050102010706020507" pitchFamily="18" charset="2"/>
        <a:buChar char=""/>
        <a:defRPr sz="1800" kern="1200">
          <a:solidFill>
            <a:schemeClr val="tx1"/>
          </a:solidFill>
          <a:latin typeface="+mn-lt"/>
          <a:ea typeface="+mn-ea"/>
          <a:cs typeface="+mn-cs"/>
        </a:defRPr>
      </a:lvl3pPr>
      <a:lvl4pPr marL="1165225" indent="-268288" algn="l" defTabSz="914400" rtl="0" eaLnBrk="1" latinLnBrk="0" hangingPunct="1">
        <a:lnSpc>
          <a:spcPct val="95000"/>
        </a:lnSpc>
        <a:spcBef>
          <a:spcPts val="600"/>
        </a:spcBef>
        <a:buSzPct val="120000"/>
        <a:buFont typeface="Symbol" panose="05050102010706020507" pitchFamily="18" charset="2"/>
        <a:buChar char=""/>
        <a:defRPr sz="1600" kern="1200">
          <a:solidFill>
            <a:schemeClr val="tx1"/>
          </a:solidFill>
          <a:latin typeface="+mn-lt"/>
          <a:ea typeface="+mn-ea"/>
          <a:cs typeface="+mn-cs"/>
        </a:defRPr>
      </a:lvl4pPr>
      <a:lvl5pPr marL="1435100" indent="-269875" algn="l" defTabSz="914400" rtl="0" eaLnBrk="1" latinLnBrk="0" hangingPunct="1">
        <a:lnSpc>
          <a:spcPct val="95000"/>
        </a:lnSpc>
        <a:spcBef>
          <a:spcPts val="600"/>
        </a:spcBef>
        <a:buSzPct val="120000"/>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8" Type="http://schemas.openxmlformats.org/officeDocument/2006/relationships/hyperlink" Target="mailto:outi.salo@gov.fi" TargetMode="External"/><Relationship Id="rId3" Type="http://schemas.openxmlformats.org/officeDocument/2006/relationships/hyperlink" Target="https://stm.fi/sotehenkilosto/ohjelma" TargetMode="External"/><Relationship Id="rId7" Type="http://schemas.openxmlformats.org/officeDocument/2006/relationships/hyperlink" Target="mailto:erja.mustonen@gov.fi" TargetMode="External"/><Relationship Id="rId2" Type="http://schemas.openxmlformats.org/officeDocument/2006/relationships/hyperlink" Target="https://stm.fi/vuoden-2024-valtionavustushaut" TargetMode="External"/><Relationship Id="rId1" Type="http://schemas.openxmlformats.org/officeDocument/2006/relationships/slideLayout" Target="../slideLayouts/slideLayout5.xml"/><Relationship Id="rId6" Type="http://schemas.openxmlformats.org/officeDocument/2006/relationships/hyperlink" Target="mailto:juha.luomala@gov.fi" TargetMode="External"/><Relationship Id="rId5" Type="http://schemas.openxmlformats.org/officeDocument/2006/relationships/hyperlink" Target="mailto:paivi.nygren@gov.fi" TargetMode="External"/><Relationship Id="rId4" Type="http://schemas.openxmlformats.org/officeDocument/2006/relationships/hyperlink" Target="mailto:taina.mantyranta@gov.f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urn.fi/URN:ISBN:978-952-00-5600-1" TargetMode="External"/><Relationship Id="rId2" Type="http://schemas.openxmlformats.org/officeDocument/2006/relationships/image" Target="../media/image4.png"/><Relationship Id="rId1" Type="http://schemas.openxmlformats.org/officeDocument/2006/relationships/slideLayout" Target="../slideLayouts/slideLayout29.xml"/><Relationship Id="rId6" Type="http://schemas.openxmlformats.org/officeDocument/2006/relationships/hyperlink" Target="https://tietokayttoon.fi/-/194055633/tutkimus-sote-henkiloston-tarpeen-ja-tarjonnan-ennakointiin-uusi-menetelma" TargetMode="External"/><Relationship Id="rId5" Type="http://schemas.openxmlformats.org/officeDocument/2006/relationships/hyperlink" Target="https://urn.fi/URN:ISBN:978-952-383-348-7" TargetMode="External"/><Relationship Id="rId4" Type="http://schemas.openxmlformats.org/officeDocument/2006/relationships/hyperlink" Target="https://urn.fi/URN:ISBN:978-952-00-7159-2"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tm.fi/sotehenkilosto/ohjelma" TargetMode="External"/><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43AEE-C661-A505-3568-3B20AA5B19F9}"/>
              </a:ext>
            </a:extLst>
          </p:cNvPr>
          <p:cNvSpPr>
            <a:spLocks noGrp="1"/>
          </p:cNvSpPr>
          <p:nvPr>
            <p:ph type="ctrTitle"/>
          </p:nvPr>
        </p:nvSpPr>
        <p:spPr>
          <a:xfrm>
            <a:off x="635508" y="2204947"/>
            <a:ext cx="6839712" cy="1876869"/>
          </a:xfrm>
        </p:spPr>
        <p:txBody>
          <a:bodyPr/>
          <a:lstStyle/>
          <a:p>
            <a:r>
              <a:rPr lang="fi-FI" dirty="0">
                <a:solidFill>
                  <a:srgbClr val="464646"/>
                </a:solidFill>
              </a:rPr>
              <a:t>Hyvän työn ohjelman valtionavustushaun  infotilaisuus </a:t>
            </a:r>
            <a:endParaRPr lang="en-GB" dirty="0"/>
          </a:p>
        </p:txBody>
      </p:sp>
      <p:sp>
        <p:nvSpPr>
          <p:cNvPr id="5" name="Subtitle 4">
            <a:extLst>
              <a:ext uri="{FF2B5EF4-FFF2-40B4-BE49-F238E27FC236}">
                <a16:creationId xmlns:a16="http://schemas.microsoft.com/office/drawing/2014/main" id="{E51C4558-6841-3D88-9E04-6454D258CDB8}"/>
              </a:ext>
            </a:extLst>
          </p:cNvPr>
          <p:cNvSpPr>
            <a:spLocks noGrp="1"/>
          </p:cNvSpPr>
          <p:nvPr>
            <p:ph type="subTitle" idx="1"/>
          </p:nvPr>
        </p:nvSpPr>
        <p:spPr>
          <a:xfrm>
            <a:off x="452628" y="4517136"/>
            <a:ext cx="6839712" cy="1527048"/>
          </a:xfrm>
        </p:spPr>
        <p:txBody>
          <a:bodyPr/>
          <a:lstStyle/>
          <a:p>
            <a:pPr lvl="0"/>
            <a:endParaRPr lang="en-GB" dirty="0">
              <a:solidFill>
                <a:srgbClr val="464646"/>
              </a:solidFill>
            </a:endParaRPr>
          </a:p>
          <a:p>
            <a:pPr lvl="0"/>
            <a:endParaRPr lang="en-GB" dirty="0">
              <a:solidFill>
                <a:srgbClr val="464646"/>
              </a:solidFill>
            </a:endParaRPr>
          </a:p>
          <a:p>
            <a:pPr lvl="0"/>
            <a:endParaRPr lang="en-GB" dirty="0">
              <a:solidFill>
                <a:srgbClr val="464646"/>
              </a:solidFill>
            </a:endParaRPr>
          </a:p>
          <a:p>
            <a:pPr lvl="0"/>
            <a:endParaRPr lang="en-GB" dirty="0">
              <a:solidFill>
                <a:srgbClr val="464646"/>
              </a:solidFill>
            </a:endParaRPr>
          </a:p>
          <a:p>
            <a:pPr lvl="0"/>
            <a:endParaRPr lang="en-GB" dirty="0">
              <a:solidFill>
                <a:srgbClr val="464646"/>
              </a:solidFill>
            </a:endParaRPr>
          </a:p>
          <a:p>
            <a:pPr lvl="0"/>
            <a:r>
              <a:rPr lang="en-GB" dirty="0">
                <a:solidFill>
                  <a:srgbClr val="464646"/>
                </a:solidFill>
              </a:rPr>
              <a:t>21.8.2024</a:t>
            </a:r>
            <a:endParaRPr lang="en-GB" dirty="0"/>
          </a:p>
        </p:txBody>
      </p:sp>
    </p:spTree>
    <p:extLst>
      <p:ext uri="{BB962C8B-B14F-4D97-AF65-F5344CB8AC3E}">
        <p14:creationId xmlns:p14="http://schemas.microsoft.com/office/powerpoint/2010/main" val="4718474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49940" y="231846"/>
            <a:ext cx="9894939" cy="693065"/>
          </a:xfrm>
        </p:spPr>
        <p:txBody>
          <a:bodyPr/>
          <a:lstStyle/>
          <a:p>
            <a:r>
              <a:rPr lang="fi-FI" dirty="0"/>
              <a:t>Haku kohdentuu Vetoa ja pitoa -valmennuksiin</a:t>
            </a:r>
          </a:p>
        </p:txBody>
      </p:sp>
      <p:sp>
        <p:nvSpPr>
          <p:cNvPr id="3" name="Sisällön paikkamerkki 2"/>
          <p:cNvSpPr>
            <a:spLocks noGrp="1"/>
          </p:cNvSpPr>
          <p:nvPr>
            <p:ph idx="1"/>
          </p:nvPr>
        </p:nvSpPr>
        <p:spPr>
          <a:xfrm>
            <a:off x="649940" y="1534509"/>
            <a:ext cx="10896601" cy="4771697"/>
          </a:xfrm>
        </p:spPr>
        <p:txBody>
          <a:bodyPr/>
          <a:lstStyle/>
          <a:p>
            <a:r>
              <a:rPr lang="fi-FI" dirty="0"/>
              <a:t>Työpajoissa kehittämistyötä tuetaan systemaattisen kehittämismenetelmän (Läpimurto –menetelmä) avulla, jaetaan kehittämiskokemuksia ja opitaan toisilta tiimeiltä </a:t>
            </a:r>
          </a:p>
          <a:p>
            <a:r>
              <a:rPr lang="fi-FI" dirty="0"/>
              <a:t>Työpajoissa pääosa ajasta käytetään oman yksikön kehittämistyön eteenpäin viemiseen</a:t>
            </a:r>
          </a:p>
          <a:p>
            <a:r>
              <a:rPr lang="fi-FI" dirty="0"/>
              <a:t>Tiimit oppivat systemaattisen kehittämismenetelmän, jota voi hyödyntää myös muussa kehittämisessä</a:t>
            </a:r>
          </a:p>
          <a:p>
            <a:r>
              <a:rPr lang="fi-FI" dirty="0"/>
              <a:t>Jokaisella tiimillä on oma valmentaja</a:t>
            </a:r>
          </a:p>
          <a:p>
            <a:r>
              <a:rPr lang="fi-FI" dirty="0"/>
              <a:t>Mahdollisuus ottaa noin 50 tiimiä valmennukseen</a:t>
            </a:r>
          </a:p>
          <a:p>
            <a:pPr marL="268288" lvl="1" indent="0">
              <a:buNone/>
            </a:pPr>
            <a:endParaRPr lang="fi-FI" sz="2400" dirty="0"/>
          </a:p>
          <a:p>
            <a:endParaRPr lang="fi-FI" sz="2800" dirty="0"/>
          </a:p>
          <a:p>
            <a:endParaRPr lang="fi-FI" dirty="0"/>
          </a:p>
        </p:txBody>
      </p:sp>
    </p:spTree>
    <p:extLst>
      <p:ext uri="{BB962C8B-B14F-4D97-AF65-F5344CB8AC3E}">
        <p14:creationId xmlns:p14="http://schemas.microsoft.com/office/powerpoint/2010/main" val="3639812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3"/>
          <p:cNvSpPr txBox="1">
            <a:spLocks/>
          </p:cNvSpPr>
          <p:nvPr/>
        </p:nvSpPr>
        <p:spPr>
          <a:xfrm>
            <a:off x="1233850" y="7137"/>
            <a:ext cx="9735185" cy="505267"/>
          </a:xfrm>
          <a:prstGeom prst="rect">
            <a:avLst/>
          </a:prstGeom>
        </p:spPr>
        <p:txBody>
          <a:bodyPr vert="horz" wrap="square" lIns="0" tIns="12700" rIns="0" bIns="0" rtlCol="0">
            <a:spAutoFit/>
          </a:bodyPr>
          <a:lstStyle>
            <a:lvl1pPr>
              <a:defRPr sz="4400" b="0" i="0">
                <a:solidFill>
                  <a:schemeClr val="tx1"/>
                </a:solidFill>
                <a:latin typeface="Calibri Light"/>
                <a:ea typeface="+mj-ea"/>
                <a:cs typeface="Calibri Light"/>
              </a:defRPr>
            </a:lvl1p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fi-FI" sz="3200" b="1" i="0" u="none" strike="noStrike" kern="0" cap="none" spc="0" normalizeH="0" baseline="0" noProof="0" dirty="0">
                <a:ln>
                  <a:noFill/>
                </a:ln>
                <a:solidFill>
                  <a:sysClr val="windowText" lastClr="000000"/>
                </a:solidFill>
                <a:effectLst/>
                <a:uLnTx/>
                <a:uFillTx/>
                <a:latin typeface="Calibri Light"/>
                <a:ea typeface="+mj-ea"/>
                <a:cs typeface="Calibri Light"/>
              </a:rPr>
              <a:t>Vetoa ja pitoa – valmennus läpimurtomenetelmällä </a:t>
            </a:r>
          </a:p>
        </p:txBody>
      </p:sp>
      <p:grpSp>
        <p:nvGrpSpPr>
          <p:cNvPr id="8" name="object 3"/>
          <p:cNvGrpSpPr/>
          <p:nvPr/>
        </p:nvGrpSpPr>
        <p:grpSpPr>
          <a:xfrm>
            <a:off x="480306" y="449342"/>
            <a:ext cx="11081385" cy="4900232"/>
            <a:chOff x="731520" y="554735"/>
            <a:chExt cx="11081385" cy="4616577"/>
          </a:xfrm>
          <a:solidFill>
            <a:schemeClr val="bg1"/>
          </a:solidFill>
        </p:grpSpPr>
        <p:sp>
          <p:nvSpPr>
            <p:cNvPr id="9" name="object 4"/>
            <p:cNvSpPr/>
            <p:nvPr/>
          </p:nvSpPr>
          <p:spPr>
            <a:xfrm>
              <a:off x="731520" y="2807207"/>
              <a:ext cx="11081385" cy="2364105"/>
            </a:xfrm>
            <a:custGeom>
              <a:avLst/>
              <a:gdLst/>
              <a:ahLst/>
              <a:cxnLst/>
              <a:rect l="l" t="t" r="r" b="b"/>
              <a:pathLst>
                <a:path w="11081385" h="2364104">
                  <a:moveTo>
                    <a:pt x="11081004" y="0"/>
                  </a:moveTo>
                  <a:lnTo>
                    <a:pt x="0" y="0"/>
                  </a:lnTo>
                  <a:lnTo>
                    <a:pt x="0" y="30480"/>
                  </a:lnTo>
                  <a:lnTo>
                    <a:pt x="0" y="335280"/>
                  </a:lnTo>
                  <a:lnTo>
                    <a:pt x="448056" y="335280"/>
                  </a:lnTo>
                  <a:lnTo>
                    <a:pt x="448056" y="2363724"/>
                  </a:lnTo>
                  <a:lnTo>
                    <a:pt x="11081004" y="2363724"/>
                  </a:lnTo>
                  <a:lnTo>
                    <a:pt x="11081004" y="335280"/>
                  </a:lnTo>
                  <a:lnTo>
                    <a:pt x="11081004" y="30480"/>
                  </a:lnTo>
                  <a:lnTo>
                    <a:pt x="11081004" y="0"/>
                  </a:lnTo>
                  <a:close/>
                </a:path>
              </a:pathLst>
            </a:custGeom>
            <a:gr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0" name="object 5"/>
            <p:cNvSpPr/>
            <p:nvPr/>
          </p:nvSpPr>
          <p:spPr>
            <a:xfrm>
              <a:off x="737616" y="554735"/>
              <a:ext cx="11075035" cy="2255520"/>
            </a:xfrm>
            <a:custGeom>
              <a:avLst/>
              <a:gdLst/>
              <a:ahLst/>
              <a:cxnLst/>
              <a:rect l="l" t="t" r="r" b="b"/>
              <a:pathLst>
                <a:path w="11075035" h="2255520">
                  <a:moveTo>
                    <a:pt x="11074908" y="0"/>
                  </a:moveTo>
                  <a:lnTo>
                    <a:pt x="0" y="0"/>
                  </a:lnTo>
                  <a:lnTo>
                    <a:pt x="0" y="1167384"/>
                  </a:lnTo>
                  <a:lnTo>
                    <a:pt x="0" y="1941576"/>
                  </a:lnTo>
                  <a:lnTo>
                    <a:pt x="0" y="2211324"/>
                  </a:lnTo>
                  <a:lnTo>
                    <a:pt x="0" y="2255520"/>
                  </a:lnTo>
                  <a:lnTo>
                    <a:pt x="11074908" y="2255520"/>
                  </a:lnTo>
                  <a:lnTo>
                    <a:pt x="11074908" y="2211324"/>
                  </a:lnTo>
                  <a:lnTo>
                    <a:pt x="11074908" y="1941576"/>
                  </a:lnTo>
                  <a:lnTo>
                    <a:pt x="11074908" y="1167384"/>
                  </a:lnTo>
                  <a:lnTo>
                    <a:pt x="11074908" y="0"/>
                  </a:lnTo>
                  <a:close/>
                </a:path>
              </a:pathLst>
            </a:custGeom>
            <a:gr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 name="object 6"/>
            <p:cNvSpPr/>
            <p:nvPr/>
          </p:nvSpPr>
          <p:spPr>
            <a:xfrm>
              <a:off x="1258061" y="2108453"/>
              <a:ext cx="1371600" cy="1295400"/>
            </a:xfrm>
            <a:custGeom>
              <a:avLst/>
              <a:gdLst/>
              <a:ahLst/>
              <a:cxnLst/>
              <a:rect l="l" t="t" r="r" b="b"/>
              <a:pathLst>
                <a:path w="1371600" h="1295400">
                  <a:moveTo>
                    <a:pt x="685800" y="0"/>
                  </a:moveTo>
                  <a:lnTo>
                    <a:pt x="636828" y="1626"/>
                  </a:lnTo>
                  <a:lnTo>
                    <a:pt x="588784" y="6431"/>
                  </a:lnTo>
                  <a:lnTo>
                    <a:pt x="541785" y="14305"/>
                  </a:lnTo>
                  <a:lnTo>
                    <a:pt x="495947" y="25140"/>
                  </a:lnTo>
                  <a:lnTo>
                    <a:pt x="451386" y="38824"/>
                  </a:lnTo>
                  <a:lnTo>
                    <a:pt x="408218" y="55250"/>
                  </a:lnTo>
                  <a:lnTo>
                    <a:pt x="366559" y="74307"/>
                  </a:lnTo>
                  <a:lnTo>
                    <a:pt x="326525" y="95886"/>
                  </a:lnTo>
                  <a:lnTo>
                    <a:pt x="288233" y="119877"/>
                  </a:lnTo>
                  <a:lnTo>
                    <a:pt x="251798" y="146171"/>
                  </a:lnTo>
                  <a:lnTo>
                    <a:pt x="217336" y="174658"/>
                  </a:lnTo>
                  <a:lnTo>
                    <a:pt x="184964" y="205229"/>
                  </a:lnTo>
                  <a:lnTo>
                    <a:pt x="154798" y="237774"/>
                  </a:lnTo>
                  <a:lnTo>
                    <a:pt x="126954" y="272183"/>
                  </a:lnTo>
                  <a:lnTo>
                    <a:pt x="101548" y="308347"/>
                  </a:lnTo>
                  <a:lnTo>
                    <a:pt x="78696" y="346157"/>
                  </a:lnTo>
                  <a:lnTo>
                    <a:pt x="58514" y="385503"/>
                  </a:lnTo>
                  <a:lnTo>
                    <a:pt x="41118" y="426275"/>
                  </a:lnTo>
                  <a:lnTo>
                    <a:pt x="26625" y="468365"/>
                  </a:lnTo>
                  <a:lnTo>
                    <a:pt x="15151" y="511661"/>
                  </a:lnTo>
                  <a:lnTo>
                    <a:pt x="6811" y="556056"/>
                  </a:lnTo>
                  <a:lnTo>
                    <a:pt x="1722" y="601438"/>
                  </a:lnTo>
                  <a:lnTo>
                    <a:pt x="0" y="647700"/>
                  </a:lnTo>
                  <a:lnTo>
                    <a:pt x="1722" y="693961"/>
                  </a:lnTo>
                  <a:lnTo>
                    <a:pt x="6811" y="739343"/>
                  </a:lnTo>
                  <a:lnTo>
                    <a:pt x="15151" y="783738"/>
                  </a:lnTo>
                  <a:lnTo>
                    <a:pt x="26625" y="827034"/>
                  </a:lnTo>
                  <a:lnTo>
                    <a:pt x="41118" y="869124"/>
                  </a:lnTo>
                  <a:lnTo>
                    <a:pt x="58514" y="909896"/>
                  </a:lnTo>
                  <a:lnTo>
                    <a:pt x="78696" y="949242"/>
                  </a:lnTo>
                  <a:lnTo>
                    <a:pt x="101548" y="987052"/>
                  </a:lnTo>
                  <a:lnTo>
                    <a:pt x="126954" y="1023216"/>
                  </a:lnTo>
                  <a:lnTo>
                    <a:pt x="154798" y="1057625"/>
                  </a:lnTo>
                  <a:lnTo>
                    <a:pt x="184964" y="1090170"/>
                  </a:lnTo>
                  <a:lnTo>
                    <a:pt x="217336" y="1120741"/>
                  </a:lnTo>
                  <a:lnTo>
                    <a:pt x="251798" y="1149228"/>
                  </a:lnTo>
                  <a:lnTo>
                    <a:pt x="288233" y="1175522"/>
                  </a:lnTo>
                  <a:lnTo>
                    <a:pt x="326525" y="1199513"/>
                  </a:lnTo>
                  <a:lnTo>
                    <a:pt x="366559" y="1221092"/>
                  </a:lnTo>
                  <a:lnTo>
                    <a:pt x="408218" y="1240149"/>
                  </a:lnTo>
                  <a:lnTo>
                    <a:pt x="451386" y="1256575"/>
                  </a:lnTo>
                  <a:lnTo>
                    <a:pt x="495947" y="1270259"/>
                  </a:lnTo>
                  <a:lnTo>
                    <a:pt x="541785" y="1281094"/>
                  </a:lnTo>
                  <a:lnTo>
                    <a:pt x="588784" y="1288968"/>
                  </a:lnTo>
                  <a:lnTo>
                    <a:pt x="636828" y="1293773"/>
                  </a:lnTo>
                  <a:lnTo>
                    <a:pt x="685800" y="1295400"/>
                  </a:lnTo>
                  <a:lnTo>
                    <a:pt x="734771" y="1293773"/>
                  </a:lnTo>
                  <a:lnTo>
                    <a:pt x="782815" y="1288968"/>
                  </a:lnTo>
                  <a:lnTo>
                    <a:pt x="829814" y="1281094"/>
                  </a:lnTo>
                  <a:lnTo>
                    <a:pt x="875652" y="1270259"/>
                  </a:lnTo>
                  <a:lnTo>
                    <a:pt x="920213" y="1256575"/>
                  </a:lnTo>
                  <a:lnTo>
                    <a:pt x="963381" y="1240149"/>
                  </a:lnTo>
                  <a:lnTo>
                    <a:pt x="1005040" y="1221092"/>
                  </a:lnTo>
                  <a:lnTo>
                    <a:pt x="1045074" y="1199513"/>
                  </a:lnTo>
                  <a:lnTo>
                    <a:pt x="1083366" y="1175522"/>
                  </a:lnTo>
                  <a:lnTo>
                    <a:pt x="1119801" y="1149228"/>
                  </a:lnTo>
                  <a:lnTo>
                    <a:pt x="1154263" y="1120741"/>
                  </a:lnTo>
                  <a:lnTo>
                    <a:pt x="1186635" y="1090170"/>
                  </a:lnTo>
                  <a:lnTo>
                    <a:pt x="1216801" y="1057625"/>
                  </a:lnTo>
                  <a:lnTo>
                    <a:pt x="1244645" y="1023216"/>
                  </a:lnTo>
                  <a:lnTo>
                    <a:pt x="1270051" y="987052"/>
                  </a:lnTo>
                  <a:lnTo>
                    <a:pt x="1292903" y="949242"/>
                  </a:lnTo>
                  <a:lnTo>
                    <a:pt x="1313085" y="909896"/>
                  </a:lnTo>
                  <a:lnTo>
                    <a:pt x="1330481" y="869124"/>
                  </a:lnTo>
                  <a:lnTo>
                    <a:pt x="1344974" y="827034"/>
                  </a:lnTo>
                  <a:lnTo>
                    <a:pt x="1356448" y="783738"/>
                  </a:lnTo>
                  <a:lnTo>
                    <a:pt x="1364788" y="739343"/>
                  </a:lnTo>
                  <a:lnTo>
                    <a:pt x="1369877" y="693961"/>
                  </a:lnTo>
                  <a:lnTo>
                    <a:pt x="1371600" y="647700"/>
                  </a:lnTo>
                  <a:lnTo>
                    <a:pt x="1369877" y="601438"/>
                  </a:lnTo>
                  <a:lnTo>
                    <a:pt x="1364788" y="556056"/>
                  </a:lnTo>
                  <a:lnTo>
                    <a:pt x="1356448" y="511661"/>
                  </a:lnTo>
                  <a:lnTo>
                    <a:pt x="1344974" y="468365"/>
                  </a:lnTo>
                  <a:lnTo>
                    <a:pt x="1330481" y="426275"/>
                  </a:lnTo>
                  <a:lnTo>
                    <a:pt x="1313085" y="385503"/>
                  </a:lnTo>
                  <a:lnTo>
                    <a:pt x="1292903" y="346157"/>
                  </a:lnTo>
                  <a:lnTo>
                    <a:pt x="1270051" y="308347"/>
                  </a:lnTo>
                  <a:lnTo>
                    <a:pt x="1244645" y="272183"/>
                  </a:lnTo>
                  <a:lnTo>
                    <a:pt x="1216801" y="237774"/>
                  </a:lnTo>
                  <a:lnTo>
                    <a:pt x="1186635" y="205229"/>
                  </a:lnTo>
                  <a:lnTo>
                    <a:pt x="1154263" y="174658"/>
                  </a:lnTo>
                  <a:lnTo>
                    <a:pt x="1119801" y="146171"/>
                  </a:lnTo>
                  <a:lnTo>
                    <a:pt x="1083366" y="119877"/>
                  </a:lnTo>
                  <a:lnTo>
                    <a:pt x="1045074" y="95886"/>
                  </a:lnTo>
                  <a:lnTo>
                    <a:pt x="1005040" y="74307"/>
                  </a:lnTo>
                  <a:lnTo>
                    <a:pt x="963381" y="55250"/>
                  </a:lnTo>
                  <a:lnTo>
                    <a:pt x="920213" y="38824"/>
                  </a:lnTo>
                  <a:lnTo>
                    <a:pt x="875652" y="25140"/>
                  </a:lnTo>
                  <a:lnTo>
                    <a:pt x="829814" y="14305"/>
                  </a:lnTo>
                  <a:lnTo>
                    <a:pt x="782815" y="6431"/>
                  </a:lnTo>
                  <a:lnTo>
                    <a:pt x="734771" y="1626"/>
                  </a:lnTo>
                  <a:lnTo>
                    <a:pt x="685800" y="0"/>
                  </a:lnTo>
                  <a:close/>
                </a:path>
              </a:pathLst>
            </a:custGeom>
            <a:gr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2" name="object 7"/>
            <p:cNvSpPr/>
            <p:nvPr/>
          </p:nvSpPr>
          <p:spPr>
            <a:xfrm>
              <a:off x="1258061" y="2108453"/>
              <a:ext cx="1371600" cy="1295400"/>
            </a:xfrm>
            <a:custGeom>
              <a:avLst/>
              <a:gdLst/>
              <a:ahLst/>
              <a:cxnLst/>
              <a:rect l="l" t="t" r="r" b="b"/>
              <a:pathLst>
                <a:path w="1371600" h="1295400">
                  <a:moveTo>
                    <a:pt x="0" y="647700"/>
                  </a:moveTo>
                  <a:lnTo>
                    <a:pt x="1722" y="601438"/>
                  </a:lnTo>
                  <a:lnTo>
                    <a:pt x="6811" y="556056"/>
                  </a:lnTo>
                  <a:lnTo>
                    <a:pt x="15151" y="511661"/>
                  </a:lnTo>
                  <a:lnTo>
                    <a:pt x="26625" y="468365"/>
                  </a:lnTo>
                  <a:lnTo>
                    <a:pt x="41118" y="426275"/>
                  </a:lnTo>
                  <a:lnTo>
                    <a:pt x="58514" y="385503"/>
                  </a:lnTo>
                  <a:lnTo>
                    <a:pt x="78696" y="346157"/>
                  </a:lnTo>
                  <a:lnTo>
                    <a:pt x="101548" y="308347"/>
                  </a:lnTo>
                  <a:lnTo>
                    <a:pt x="126954" y="272183"/>
                  </a:lnTo>
                  <a:lnTo>
                    <a:pt x="154798" y="237774"/>
                  </a:lnTo>
                  <a:lnTo>
                    <a:pt x="184964" y="205229"/>
                  </a:lnTo>
                  <a:lnTo>
                    <a:pt x="217336" y="174658"/>
                  </a:lnTo>
                  <a:lnTo>
                    <a:pt x="251798" y="146171"/>
                  </a:lnTo>
                  <a:lnTo>
                    <a:pt x="288233" y="119877"/>
                  </a:lnTo>
                  <a:lnTo>
                    <a:pt x="326525" y="95886"/>
                  </a:lnTo>
                  <a:lnTo>
                    <a:pt x="366559" y="74307"/>
                  </a:lnTo>
                  <a:lnTo>
                    <a:pt x="408218" y="55250"/>
                  </a:lnTo>
                  <a:lnTo>
                    <a:pt x="451386" y="38824"/>
                  </a:lnTo>
                  <a:lnTo>
                    <a:pt x="495947" y="25140"/>
                  </a:lnTo>
                  <a:lnTo>
                    <a:pt x="541785" y="14305"/>
                  </a:lnTo>
                  <a:lnTo>
                    <a:pt x="588784" y="6431"/>
                  </a:lnTo>
                  <a:lnTo>
                    <a:pt x="636828" y="1626"/>
                  </a:lnTo>
                  <a:lnTo>
                    <a:pt x="685800" y="0"/>
                  </a:lnTo>
                  <a:lnTo>
                    <a:pt x="734771" y="1626"/>
                  </a:lnTo>
                  <a:lnTo>
                    <a:pt x="782815" y="6431"/>
                  </a:lnTo>
                  <a:lnTo>
                    <a:pt x="829814" y="14305"/>
                  </a:lnTo>
                  <a:lnTo>
                    <a:pt x="875652" y="25140"/>
                  </a:lnTo>
                  <a:lnTo>
                    <a:pt x="920213" y="38824"/>
                  </a:lnTo>
                  <a:lnTo>
                    <a:pt x="963381" y="55250"/>
                  </a:lnTo>
                  <a:lnTo>
                    <a:pt x="1005040" y="74307"/>
                  </a:lnTo>
                  <a:lnTo>
                    <a:pt x="1045074" y="95886"/>
                  </a:lnTo>
                  <a:lnTo>
                    <a:pt x="1083366" y="119877"/>
                  </a:lnTo>
                  <a:lnTo>
                    <a:pt x="1119801" y="146171"/>
                  </a:lnTo>
                  <a:lnTo>
                    <a:pt x="1154263" y="174658"/>
                  </a:lnTo>
                  <a:lnTo>
                    <a:pt x="1186635" y="205229"/>
                  </a:lnTo>
                  <a:lnTo>
                    <a:pt x="1216801" y="237774"/>
                  </a:lnTo>
                  <a:lnTo>
                    <a:pt x="1244645" y="272183"/>
                  </a:lnTo>
                  <a:lnTo>
                    <a:pt x="1270051" y="308347"/>
                  </a:lnTo>
                  <a:lnTo>
                    <a:pt x="1292903" y="346157"/>
                  </a:lnTo>
                  <a:lnTo>
                    <a:pt x="1313085" y="385503"/>
                  </a:lnTo>
                  <a:lnTo>
                    <a:pt x="1330481" y="426275"/>
                  </a:lnTo>
                  <a:lnTo>
                    <a:pt x="1344974" y="468365"/>
                  </a:lnTo>
                  <a:lnTo>
                    <a:pt x="1356448" y="511661"/>
                  </a:lnTo>
                  <a:lnTo>
                    <a:pt x="1364788" y="556056"/>
                  </a:lnTo>
                  <a:lnTo>
                    <a:pt x="1369877" y="601438"/>
                  </a:lnTo>
                  <a:lnTo>
                    <a:pt x="1371600" y="647700"/>
                  </a:lnTo>
                  <a:lnTo>
                    <a:pt x="1369877" y="693961"/>
                  </a:lnTo>
                  <a:lnTo>
                    <a:pt x="1364788" y="739343"/>
                  </a:lnTo>
                  <a:lnTo>
                    <a:pt x="1356448" y="783738"/>
                  </a:lnTo>
                  <a:lnTo>
                    <a:pt x="1344974" y="827034"/>
                  </a:lnTo>
                  <a:lnTo>
                    <a:pt x="1330481" y="869124"/>
                  </a:lnTo>
                  <a:lnTo>
                    <a:pt x="1313085" y="909896"/>
                  </a:lnTo>
                  <a:lnTo>
                    <a:pt x="1292903" y="949242"/>
                  </a:lnTo>
                  <a:lnTo>
                    <a:pt x="1270051" y="987052"/>
                  </a:lnTo>
                  <a:lnTo>
                    <a:pt x="1244645" y="1023216"/>
                  </a:lnTo>
                  <a:lnTo>
                    <a:pt x="1216801" y="1057625"/>
                  </a:lnTo>
                  <a:lnTo>
                    <a:pt x="1186635" y="1090170"/>
                  </a:lnTo>
                  <a:lnTo>
                    <a:pt x="1154263" y="1120741"/>
                  </a:lnTo>
                  <a:lnTo>
                    <a:pt x="1119801" y="1149228"/>
                  </a:lnTo>
                  <a:lnTo>
                    <a:pt x="1083366" y="1175522"/>
                  </a:lnTo>
                  <a:lnTo>
                    <a:pt x="1045074" y="1199513"/>
                  </a:lnTo>
                  <a:lnTo>
                    <a:pt x="1005040" y="1221092"/>
                  </a:lnTo>
                  <a:lnTo>
                    <a:pt x="963381" y="1240149"/>
                  </a:lnTo>
                  <a:lnTo>
                    <a:pt x="920213" y="1256575"/>
                  </a:lnTo>
                  <a:lnTo>
                    <a:pt x="875652" y="1270259"/>
                  </a:lnTo>
                  <a:lnTo>
                    <a:pt x="829814" y="1281094"/>
                  </a:lnTo>
                  <a:lnTo>
                    <a:pt x="782815" y="1288968"/>
                  </a:lnTo>
                  <a:lnTo>
                    <a:pt x="734771" y="1293773"/>
                  </a:lnTo>
                  <a:lnTo>
                    <a:pt x="685800" y="1295400"/>
                  </a:lnTo>
                  <a:lnTo>
                    <a:pt x="636828" y="1293773"/>
                  </a:lnTo>
                  <a:lnTo>
                    <a:pt x="588784" y="1288968"/>
                  </a:lnTo>
                  <a:lnTo>
                    <a:pt x="541785" y="1281094"/>
                  </a:lnTo>
                  <a:lnTo>
                    <a:pt x="495947" y="1270259"/>
                  </a:lnTo>
                  <a:lnTo>
                    <a:pt x="451386" y="1256575"/>
                  </a:lnTo>
                  <a:lnTo>
                    <a:pt x="408218" y="1240149"/>
                  </a:lnTo>
                  <a:lnTo>
                    <a:pt x="366559" y="1221092"/>
                  </a:lnTo>
                  <a:lnTo>
                    <a:pt x="326525" y="1199513"/>
                  </a:lnTo>
                  <a:lnTo>
                    <a:pt x="288233" y="1175522"/>
                  </a:lnTo>
                  <a:lnTo>
                    <a:pt x="251798" y="1149228"/>
                  </a:lnTo>
                  <a:lnTo>
                    <a:pt x="217336" y="1120741"/>
                  </a:lnTo>
                  <a:lnTo>
                    <a:pt x="184964" y="1090170"/>
                  </a:lnTo>
                  <a:lnTo>
                    <a:pt x="154798" y="1057625"/>
                  </a:lnTo>
                  <a:lnTo>
                    <a:pt x="126954" y="1023216"/>
                  </a:lnTo>
                  <a:lnTo>
                    <a:pt x="101548" y="987052"/>
                  </a:lnTo>
                  <a:lnTo>
                    <a:pt x="78696" y="949242"/>
                  </a:lnTo>
                  <a:lnTo>
                    <a:pt x="58514" y="909896"/>
                  </a:lnTo>
                  <a:lnTo>
                    <a:pt x="41118" y="869124"/>
                  </a:lnTo>
                  <a:lnTo>
                    <a:pt x="26625" y="827034"/>
                  </a:lnTo>
                  <a:lnTo>
                    <a:pt x="15151" y="783738"/>
                  </a:lnTo>
                  <a:lnTo>
                    <a:pt x="6811" y="739343"/>
                  </a:lnTo>
                  <a:lnTo>
                    <a:pt x="1722" y="693961"/>
                  </a:lnTo>
                  <a:lnTo>
                    <a:pt x="0" y="647700"/>
                  </a:lnTo>
                  <a:close/>
                </a:path>
              </a:pathLst>
            </a:custGeom>
            <a:grpFill/>
            <a:ln w="28575">
              <a:solidFill>
                <a:srgbClr val="44536A"/>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3" name="object 8"/>
          <p:cNvSpPr txBox="1"/>
          <p:nvPr/>
        </p:nvSpPr>
        <p:spPr>
          <a:xfrm>
            <a:off x="1220897" y="2458301"/>
            <a:ext cx="1091808" cy="874598"/>
          </a:xfrm>
          <a:prstGeom prst="rect">
            <a:avLst/>
          </a:prstGeom>
        </p:spPr>
        <p:txBody>
          <a:bodyPr vert="horz" wrap="square" lIns="0" tIns="12700" rIns="0" bIns="0" rtlCol="0">
            <a:spAutoFit/>
          </a:bodyPr>
          <a:lstStyle/>
          <a:p>
            <a:pPr marL="12700" marR="5080" lvl="0" indent="0" algn="l" defTabSz="914400" rtl="0" eaLnBrk="1" fontAlgn="auto" latinLnBrk="0" hangingPunct="1">
              <a:lnSpc>
                <a:spcPct val="100000"/>
              </a:lnSpc>
              <a:spcBef>
                <a:spcPts val="100"/>
              </a:spcBef>
              <a:spcAft>
                <a:spcPts val="0"/>
              </a:spcAft>
              <a:buClrTx/>
              <a:buSzTx/>
              <a:buFontTx/>
              <a:buNone/>
              <a:tabLst/>
              <a:defRPr/>
            </a:pPr>
            <a:r>
              <a:rPr kumimoji="0" lang="fi-FI" sz="1400" b="1" i="0" u="none" strike="noStrike" kern="1200" cap="none" spc="-1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Infotilaisuus ennen valmennuksen</a:t>
            </a:r>
            <a:r>
              <a:rPr kumimoji="0" lang="fi-FI" sz="1400" b="1" i="0" u="none" strike="noStrike" kern="1200" cap="none" spc="-10" normalizeH="0" noProof="0" dirty="0">
                <a:ln>
                  <a:noFill/>
                </a:ln>
                <a:solidFill>
                  <a:srgbClr val="000000"/>
                </a:solidFill>
                <a:effectLst/>
                <a:uLnTx/>
                <a:uFillTx/>
                <a:latin typeface="Arial" panose="020B0604020202020204" pitchFamily="34" charset="0"/>
                <a:ea typeface="+mn-ea"/>
                <a:cs typeface="Arial" panose="020B0604020202020204" pitchFamily="34" charset="0"/>
              </a:rPr>
              <a:t> alkua</a:t>
            </a:r>
            <a:endParaRPr lang="fi-FI" sz="1400" b="1" spc="-10" dirty="0">
              <a:solidFill>
                <a:srgbClr val="000000"/>
              </a:solidFill>
              <a:latin typeface="Arial" panose="020B0604020202020204" pitchFamily="34" charset="0"/>
              <a:cs typeface="Arial" panose="020B0604020202020204" pitchFamily="34" charset="0"/>
            </a:endParaRPr>
          </a:p>
        </p:txBody>
      </p:sp>
      <p:pic>
        <p:nvPicPr>
          <p:cNvPr id="15" name="object 9"/>
          <p:cNvPicPr/>
          <p:nvPr/>
        </p:nvPicPr>
        <p:blipFill>
          <a:blip r:embed="rId3" cstate="print"/>
          <a:stretch>
            <a:fillRect/>
          </a:stretch>
        </p:blipFill>
        <p:spPr>
          <a:xfrm>
            <a:off x="3180965" y="2205065"/>
            <a:ext cx="8009762" cy="1601343"/>
          </a:xfrm>
          <a:prstGeom prst="rect">
            <a:avLst/>
          </a:prstGeom>
        </p:spPr>
      </p:pic>
      <p:sp>
        <p:nvSpPr>
          <p:cNvPr id="16" name="object 10"/>
          <p:cNvSpPr txBox="1"/>
          <p:nvPr/>
        </p:nvSpPr>
        <p:spPr>
          <a:xfrm>
            <a:off x="3423385" y="2691288"/>
            <a:ext cx="930910" cy="228268"/>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400" b="1" i="0" u="none" strike="noStrike" kern="1200" cap="none" spc="-1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Työpaja</a:t>
            </a:r>
            <a:r>
              <a:rPr kumimoji="0" sz="1400" b="1" i="0" u="none" strike="noStrike" kern="1200" cap="none" spc="-6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 1</a:t>
            </a:r>
            <a:endParaRPr kumimoji="0"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7" name="object 10"/>
          <p:cNvSpPr txBox="1"/>
          <p:nvPr/>
        </p:nvSpPr>
        <p:spPr>
          <a:xfrm>
            <a:off x="5587582" y="2699544"/>
            <a:ext cx="930910" cy="228268"/>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fi-FI" sz="1400" b="1" i="0" u="none" strike="noStrike" kern="1200" cap="none" spc="-1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Työpaja </a:t>
            </a:r>
            <a:r>
              <a:rPr kumimoji="0" lang="fi-FI" sz="1400" b="1" i="0" u="none" strike="noStrike" kern="1200" cap="none" spc="-6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2</a:t>
            </a:r>
            <a:endParaRPr kumimoji="0"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8" name="object 10"/>
          <p:cNvSpPr txBox="1"/>
          <p:nvPr/>
        </p:nvSpPr>
        <p:spPr>
          <a:xfrm>
            <a:off x="7768311" y="2634783"/>
            <a:ext cx="930910" cy="228268"/>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fi-FI" sz="1400" b="1" i="0" u="none" strike="noStrike" kern="1200" cap="none" spc="-1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Työpaja</a:t>
            </a:r>
            <a:r>
              <a:rPr kumimoji="0" sz="1400" b="1" i="0" u="none" strike="noStrike" kern="1200" cap="none" spc="-6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 </a:t>
            </a:r>
            <a:r>
              <a:rPr kumimoji="0" lang="fi-FI" sz="1400" b="1" i="0" u="none" strike="noStrike" kern="1200" cap="none" spc="-6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3</a:t>
            </a:r>
            <a:endParaRPr kumimoji="0"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0" name="object 28"/>
          <p:cNvSpPr/>
          <p:nvPr/>
        </p:nvSpPr>
        <p:spPr>
          <a:xfrm>
            <a:off x="1879854" y="3403219"/>
            <a:ext cx="1676400" cy="300355"/>
          </a:xfrm>
          <a:custGeom>
            <a:avLst/>
            <a:gdLst/>
            <a:ahLst/>
            <a:cxnLst/>
            <a:rect l="l" t="t" r="r" b="b"/>
            <a:pathLst>
              <a:path w="1676400" h="300354">
                <a:moveTo>
                  <a:pt x="1676399" y="507"/>
                </a:moveTo>
                <a:lnTo>
                  <a:pt x="1669221" y="47903"/>
                </a:lnTo>
                <a:lnTo>
                  <a:pt x="1649364" y="89074"/>
                </a:lnTo>
                <a:lnTo>
                  <a:pt x="1619112" y="121547"/>
                </a:lnTo>
                <a:lnTo>
                  <a:pt x="1580753" y="142845"/>
                </a:lnTo>
                <a:lnTo>
                  <a:pt x="1536572" y="150494"/>
                </a:lnTo>
                <a:lnTo>
                  <a:pt x="977772" y="150367"/>
                </a:lnTo>
                <a:lnTo>
                  <a:pt x="933642" y="157956"/>
                </a:lnTo>
                <a:lnTo>
                  <a:pt x="895296" y="179224"/>
                </a:lnTo>
                <a:lnTo>
                  <a:pt x="865045" y="211696"/>
                </a:lnTo>
                <a:lnTo>
                  <a:pt x="845201" y="252898"/>
                </a:lnTo>
                <a:lnTo>
                  <a:pt x="838072" y="300354"/>
                </a:lnTo>
                <a:lnTo>
                  <a:pt x="830956" y="252897"/>
                </a:lnTo>
                <a:lnTo>
                  <a:pt x="811136" y="211688"/>
                </a:lnTo>
                <a:lnTo>
                  <a:pt x="780904" y="179197"/>
                </a:lnTo>
                <a:lnTo>
                  <a:pt x="742552" y="157891"/>
                </a:lnTo>
                <a:lnTo>
                  <a:pt x="698372" y="150240"/>
                </a:lnTo>
                <a:lnTo>
                  <a:pt x="139572" y="150113"/>
                </a:lnTo>
                <a:lnTo>
                  <a:pt x="95443" y="142463"/>
                </a:lnTo>
                <a:lnTo>
                  <a:pt x="57104" y="121158"/>
                </a:lnTo>
                <a:lnTo>
                  <a:pt x="26873" y="88666"/>
                </a:lnTo>
                <a:lnTo>
                  <a:pt x="7066" y="47457"/>
                </a:lnTo>
                <a:lnTo>
                  <a:pt x="0" y="0"/>
                </a:lnTo>
              </a:path>
            </a:pathLst>
          </a:custGeom>
          <a:ln w="28575">
            <a:solidFill>
              <a:srgbClr val="4471C4"/>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1" name="object 11"/>
          <p:cNvSpPr txBox="1"/>
          <p:nvPr/>
        </p:nvSpPr>
        <p:spPr>
          <a:xfrm>
            <a:off x="3562524" y="2863051"/>
            <a:ext cx="577215" cy="289823"/>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400" b="1" i="0" u="none" strike="noStrike" kern="1200" cap="none" spc="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(2</a:t>
            </a:r>
            <a:r>
              <a:rPr kumimoji="0" sz="1400" b="1" i="0" u="none" strike="noStrike" kern="1200" cap="none" spc="-3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 </a:t>
            </a:r>
            <a:r>
              <a:rPr kumimoji="0" lang="fi-FI" sz="1400" b="1" i="0" u="none" strike="noStrike" kern="1200" cap="none" spc="-25"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pv</a:t>
            </a:r>
            <a:r>
              <a:rPr kumimoji="0" sz="1800" b="0" i="0" u="none" strike="noStrike" kern="1200" cap="none" spc="-25" normalizeH="0" baseline="0" noProof="0" dirty="0">
                <a:ln>
                  <a:noFill/>
                </a:ln>
                <a:solidFill>
                  <a:srgbClr val="2F2F2F"/>
                </a:solidFill>
                <a:effectLst/>
                <a:uLnTx/>
                <a:uFillTx/>
                <a:latin typeface="Times New Roman"/>
                <a:ea typeface="+mn-ea"/>
                <a:cs typeface="Times New Roman"/>
              </a:rPr>
              <a:t>)</a:t>
            </a:r>
            <a:endParaRPr kumimoji="0" sz="1800" b="0" i="0" u="none" strike="noStrike" kern="1200" cap="none" spc="0" normalizeH="0" baseline="0" noProof="0" dirty="0">
              <a:ln>
                <a:noFill/>
              </a:ln>
              <a:solidFill>
                <a:srgbClr val="000000"/>
              </a:solidFill>
              <a:effectLst/>
              <a:uLnTx/>
              <a:uFillTx/>
              <a:latin typeface="Times New Roman"/>
              <a:ea typeface="+mn-ea"/>
              <a:cs typeface="Times New Roman"/>
            </a:endParaRPr>
          </a:p>
        </p:txBody>
      </p:sp>
      <p:sp>
        <p:nvSpPr>
          <p:cNvPr id="22" name="object 11"/>
          <p:cNvSpPr txBox="1"/>
          <p:nvPr/>
        </p:nvSpPr>
        <p:spPr>
          <a:xfrm>
            <a:off x="5732392" y="2901572"/>
            <a:ext cx="577215" cy="228268"/>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400" b="1" i="0" u="none" strike="noStrike" kern="1200" cap="none" spc="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(2</a:t>
            </a:r>
            <a:r>
              <a:rPr kumimoji="0" sz="1400" b="1" i="0" u="none" strike="noStrike" kern="1200" cap="none" spc="-3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 </a:t>
            </a:r>
            <a:r>
              <a:rPr kumimoji="0" sz="1400" b="1" i="0" u="none" strike="noStrike" kern="1200" cap="none" spc="-25"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pv)</a:t>
            </a:r>
            <a:endParaRPr kumimoji="0"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3" name="object 11"/>
          <p:cNvSpPr txBox="1"/>
          <p:nvPr/>
        </p:nvSpPr>
        <p:spPr>
          <a:xfrm>
            <a:off x="7944093" y="2874542"/>
            <a:ext cx="577215" cy="228268"/>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400" b="1" i="0" u="none" strike="noStrike" kern="1200" cap="none" spc="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a:t>
            </a:r>
            <a:r>
              <a:rPr kumimoji="0" lang="fi-FI" sz="1400" b="1" i="0" u="none" strike="noStrike" kern="1200" cap="none" spc="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1</a:t>
            </a:r>
            <a:r>
              <a:rPr kumimoji="0" sz="1400" b="1" i="0" u="none" strike="noStrike" kern="1200" cap="none" spc="-3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 </a:t>
            </a:r>
            <a:r>
              <a:rPr kumimoji="0" sz="1400" b="1" i="0" u="none" strike="noStrike" kern="1200" cap="none" spc="-25"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pv)</a:t>
            </a:r>
            <a:endParaRPr kumimoji="0"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pSp>
        <p:nvGrpSpPr>
          <p:cNvPr id="25" name="object 61"/>
          <p:cNvGrpSpPr/>
          <p:nvPr/>
        </p:nvGrpSpPr>
        <p:grpSpPr>
          <a:xfrm>
            <a:off x="723392" y="3538791"/>
            <a:ext cx="2515717" cy="1728189"/>
            <a:chOff x="1817877" y="3639692"/>
            <a:chExt cx="2270125" cy="1463040"/>
          </a:xfrm>
          <a:solidFill>
            <a:schemeClr val="accent1">
              <a:lumMod val="60000"/>
              <a:lumOff val="40000"/>
            </a:schemeClr>
          </a:solidFill>
        </p:grpSpPr>
        <p:sp>
          <p:nvSpPr>
            <p:cNvPr id="26" name="object 62"/>
            <p:cNvSpPr/>
            <p:nvPr/>
          </p:nvSpPr>
          <p:spPr>
            <a:xfrm>
              <a:off x="1824227" y="3646042"/>
              <a:ext cx="2257425" cy="1450340"/>
            </a:xfrm>
            <a:custGeom>
              <a:avLst/>
              <a:gdLst/>
              <a:ahLst/>
              <a:cxnLst/>
              <a:rect l="l" t="t" r="r" b="b"/>
              <a:pathLst>
                <a:path w="2257425" h="1450339">
                  <a:moveTo>
                    <a:pt x="2027174" y="70992"/>
                  </a:moveTo>
                  <a:lnTo>
                    <a:pt x="229870" y="70992"/>
                  </a:lnTo>
                  <a:lnTo>
                    <a:pt x="183529" y="75661"/>
                  </a:lnTo>
                  <a:lnTo>
                    <a:pt x="140374" y="89050"/>
                  </a:lnTo>
                  <a:lnTo>
                    <a:pt x="101327" y="110238"/>
                  </a:lnTo>
                  <a:lnTo>
                    <a:pt x="67310" y="138302"/>
                  </a:lnTo>
                  <a:lnTo>
                    <a:pt x="39245" y="172320"/>
                  </a:lnTo>
                  <a:lnTo>
                    <a:pt x="18057" y="211367"/>
                  </a:lnTo>
                  <a:lnTo>
                    <a:pt x="4668" y="254522"/>
                  </a:lnTo>
                  <a:lnTo>
                    <a:pt x="0" y="300862"/>
                  </a:lnTo>
                  <a:lnTo>
                    <a:pt x="0" y="1220342"/>
                  </a:lnTo>
                  <a:lnTo>
                    <a:pt x="4668" y="1266683"/>
                  </a:lnTo>
                  <a:lnTo>
                    <a:pt x="18057" y="1309838"/>
                  </a:lnTo>
                  <a:lnTo>
                    <a:pt x="39245" y="1348885"/>
                  </a:lnTo>
                  <a:lnTo>
                    <a:pt x="67310" y="1382902"/>
                  </a:lnTo>
                  <a:lnTo>
                    <a:pt x="101327" y="1410967"/>
                  </a:lnTo>
                  <a:lnTo>
                    <a:pt x="140374" y="1432155"/>
                  </a:lnTo>
                  <a:lnTo>
                    <a:pt x="183529" y="1445544"/>
                  </a:lnTo>
                  <a:lnTo>
                    <a:pt x="229870" y="1450212"/>
                  </a:lnTo>
                  <a:lnTo>
                    <a:pt x="2027174" y="1450212"/>
                  </a:lnTo>
                  <a:lnTo>
                    <a:pt x="2073514" y="1445544"/>
                  </a:lnTo>
                  <a:lnTo>
                    <a:pt x="2116669" y="1432155"/>
                  </a:lnTo>
                  <a:lnTo>
                    <a:pt x="2155716" y="1410967"/>
                  </a:lnTo>
                  <a:lnTo>
                    <a:pt x="2189733" y="1382902"/>
                  </a:lnTo>
                  <a:lnTo>
                    <a:pt x="2217798" y="1348885"/>
                  </a:lnTo>
                  <a:lnTo>
                    <a:pt x="2238986" y="1309838"/>
                  </a:lnTo>
                  <a:lnTo>
                    <a:pt x="2252375" y="1266683"/>
                  </a:lnTo>
                  <a:lnTo>
                    <a:pt x="2257044" y="1220342"/>
                  </a:lnTo>
                  <a:lnTo>
                    <a:pt x="2257044" y="300862"/>
                  </a:lnTo>
                  <a:lnTo>
                    <a:pt x="2252375" y="254522"/>
                  </a:lnTo>
                  <a:lnTo>
                    <a:pt x="2238986" y="211367"/>
                  </a:lnTo>
                  <a:lnTo>
                    <a:pt x="2217798" y="172320"/>
                  </a:lnTo>
                  <a:lnTo>
                    <a:pt x="2189734" y="138302"/>
                  </a:lnTo>
                  <a:lnTo>
                    <a:pt x="2155716" y="110238"/>
                  </a:lnTo>
                  <a:lnTo>
                    <a:pt x="2116669" y="89050"/>
                  </a:lnTo>
                  <a:lnTo>
                    <a:pt x="2073514" y="75661"/>
                  </a:lnTo>
                  <a:lnTo>
                    <a:pt x="2027174" y="70992"/>
                  </a:lnTo>
                  <a:close/>
                </a:path>
                <a:path w="2257425" h="1450339">
                  <a:moveTo>
                    <a:pt x="947166" y="0"/>
                  </a:moveTo>
                  <a:lnTo>
                    <a:pt x="376174" y="70992"/>
                  </a:lnTo>
                  <a:lnTo>
                    <a:pt x="940435" y="70992"/>
                  </a:lnTo>
                  <a:lnTo>
                    <a:pt x="947166" y="0"/>
                  </a:lnTo>
                  <a:close/>
                </a:path>
              </a:pathLst>
            </a:custGeom>
            <a:gr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7" name="object 63"/>
            <p:cNvSpPr/>
            <p:nvPr/>
          </p:nvSpPr>
          <p:spPr>
            <a:xfrm>
              <a:off x="1824227" y="3646042"/>
              <a:ext cx="2257425" cy="1450340"/>
            </a:xfrm>
            <a:custGeom>
              <a:avLst/>
              <a:gdLst/>
              <a:ahLst/>
              <a:cxnLst/>
              <a:rect l="l" t="t" r="r" b="b"/>
              <a:pathLst>
                <a:path w="2257425" h="1450339">
                  <a:moveTo>
                    <a:pt x="2027174" y="70992"/>
                  </a:moveTo>
                  <a:lnTo>
                    <a:pt x="2073514" y="75661"/>
                  </a:lnTo>
                  <a:lnTo>
                    <a:pt x="2116669" y="89050"/>
                  </a:lnTo>
                  <a:lnTo>
                    <a:pt x="2155716" y="110238"/>
                  </a:lnTo>
                  <a:lnTo>
                    <a:pt x="2189734" y="138302"/>
                  </a:lnTo>
                  <a:lnTo>
                    <a:pt x="2217798" y="172320"/>
                  </a:lnTo>
                  <a:lnTo>
                    <a:pt x="2238986" y="211367"/>
                  </a:lnTo>
                  <a:lnTo>
                    <a:pt x="2252375" y="254522"/>
                  </a:lnTo>
                  <a:lnTo>
                    <a:pt x="2257044" y="300862"/>
                  </a:lnTo>
                  <a:lnTo>
                    <a:pt x="2257044" y="645667"/>
                  </a:lnTo>
                  <a:lnTo>
                    <a:pt x="2257044" y="1220342"/>
                  </a:lnTo>
                  <a:lnTo>
                    <a:pt x="2252375" y="1266683"/>
                  </a:lnTo>
                  <a:lnTo>
                    <a:pt x="2238986" y="1309838"/>
                  </a:lnTo>
                  <a:lnTo>
                    <a:pt x="2217798" y="1348885"/>
                  </a:lnTo>
                  <a:lnTo>
                    <a:pt x="2189734" y="1382902"/>
                  </a:lnTo>
                  <a:lnTo>
                    <a:pt x="2155716" y="1410967"/>
                  </a:lnTo>
                  <a:lnTo>
                    <a:pt x="2116669" y="1432155"/>
                  </a:lnTo>
                  <a:lnTo>
                    <a:pt x="2073514" y="1445544"/>
                  </a:lnTo>
                  <a:lnTo>
                    <a:pt x="2027174" y="1450212"/>
                  </a:lnTo>
                  <a:lnTo>
                    <a:pt x="940435" y="1450212"/>
                  </a:lnTo>
                  <a:lnTo>
                    <a:pt x="376174" y="1450212"/>
                  </a:lnTo>
                  <a:lnTo>
                    <a:pt x="229870" y="1450212"/>
                  </a:lnTo>
                  <a:lnTo>
                    <a:pt x="183529" y="1445544"/>
                  </a:lnTo>
                  <a:lnTo>
                    <a:pt x="140374" y="1432155"/>
                  </a:lnTo>
                  <a:lnTo>
                    <a:pt x="101327" y="1410967"/>
                  </a:lnTo>
                  <a:lnTo>
                    <a:pt x="67310" y="1382902"/>
                  </a:lnTo>
                  <a:lnTo>
                    <a:pt x="39245" y="1348885"/>
                  </a:lnTo>
                  <a:lnTo>
                    <a:pt x="18057" y="1309838"/>
                  </a:lnTo>
                  <a:lnTo>
                    <a:pt x="4668" y="1266683"/>
                  </a:lnTo>
                  <a:lnTo>
                    <a:pt x="0" y="1220342"/>
                  </a:lnTo>
                  <a:lnTo>
                    <a:pt x="0" y="645667"/>
                  </a:lnTo>
                  <a:lnTo>
                    <a:pt x="0" y="300862"/>
                  </a:lnTo>
                  <a:lnTo>
                    <a:pt x="4668" y="254522"/>
                  </a:lnTo>
                  <a:lnTo>
                    <a:pt x="18057" y="211367"/>
                  </a:lnTo>
                  <a:lnTo>
                    <a:pt x="39245" y="172320"/>
                  </a:lnTo>
                  <a:lnTo>
                    <a:pt x="67310" y="138302"/>
                  </a:lnTo>
                  <a:lnTo>
                    <a:pt x="101327" y="110238"/>
                  </a:lnTo>
                  <a:lnTo>
                    <a:pt x="140374" y="89050"/>
                  </a:lnTo>
                  <a:lnTo>
                    <a:pt x="183529" y="75661"/>
                  </a:lnTo>
                  <a:lnTo>
                    <a:pt x="229870" y="70992"/>
                  </a:lnTo>
                  <a:lnTo>
                    <a:pt x="376174" y="70992"/>
                  </a:lnTo>
                  <a:lnTo>
                    <a:pt x="947166" y="0"/>
                  </a:lnTo>
                  <a:lnTo>
                    <a:pt x="940435" y="70992"/>
                  </a:lnTo>
                  <a:lnTo>
                    <a:pt x="2027174" y="70992"/>
                  </a:lnTo>
                  <a:close/>
                </a:path>
              </a:pathLst>
            </a:custGeom>
            <a:grpFill/>
            <a:ln w="12700">
              <a:solidFill>
                <a:srgbClr val="2E528F"/>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29" name="object 29"/>
          <p:cNvSpPr txBox="1"/>
          <p:nvPr/>
        </p:nvSpPr>
        <p:spPr>
          <a:xfrm>
            <a:off x="838200" y="5347059"/>
            <a:ext cx="2393872" cy="1412565"/>
          </a:xfrm>
          <a:prstGeom prst="rect">
            <a:avLst/>
          </a:prstGeom>
          <a:solidFill>
            <a:schemeClr val="accent4">
              <a:lumMod val="20000"/>
              <a:lumOff val="80000"/>
            </a:schemeClr>
          </a:solidFill>
          <a:ln w="9525">
            <a:solidFill>
              <a:srgbClr val="44536A"/>
            </a:solidFill>
          </a:ln>
        </p:spPr>
        <p:txBody>
          <a:bodyPr vert="horz" wrap="square" lIns="0" tIns="42544" rIns="0" bIns="0" rtlCol="0">
            <a:spAutoFit/>
          </a:bodyPr>
          <a:lstStyle/>
          <a:p>
            <a:pPr marL="143510" marR="0" lvl="0" indent="0" algn="l" defTabSz="914400" rtl="0" eaLnBrk="1" fontAlgn="auto" latinLnBrk="0" hangingPunct="1">
              <a:lnSpc>
                <a:spcPct val="100000"/>
              </a:lnSpc>
              <a:spcBef>
                <a:spcPts val="334"/>
              </a:spcBef>
              <a:spcAft>
                <a:spcPts val="0"/>
              </a:spcAft>
              <a:buClrTx/>
              <a:buSzTx/>
              <a:buFontTx/>
              <a:buNone/>
              <a:tabLst/>
              <a:defRPr/>
            </a:pPr>
            <a:r>
              <a:rPr kumimoji="0" lang="fi-FI" sz="1400" b="0" i="0" u="none" strike="noStrike" kern="1200" cap="none" spc="-10" normalizeH="0" baseline="0" noProof="0" dirty="0">
                <a:ln>
                  <a:noFill/>
                </a:ln>
                <a:solidFill>
                  <a:srgbClr val="464646"/>
                </a:solidFill>
                <a:effectLst/>
                <a:uLnTx/>
                <a:uFillTx/>
                <a:latin typeface="Arial"/>
                <a:ea typeface="+mn-ea"/>
                <a:cs typeface="Arial"/>
              </a:rPr>
              <a:t>Jokaisella tiimillä oma valmentaja</a:t>
            </a:r>
          </a:p>
          <a:p>
            <a:pPr marL="143510" marR="0" lvl="0" indent="0" algn="l" defTabSz="914400" rtl="0" eaLnBrk="1" fontAlgn="auto" latinLnBrk="0" hangingPunct="1">
              <a:lnSpc>
                <a:spcPct val="100000"/>
              </a:lnSpc>
              <a:spcBef>
                <a:spcPts val="334"/>
              </a:spcBef>
              <a:spcAft>
                <a:spcPts val="0"/>
              </a:spcAft>
              <a:buClrTx/>
              <a:buSzTx/>
              <a:buFontTx/>
              <a:buNone/>
              <a:tabLst/>
              <a:defRPr/>
            </a:pPr>
            <a:r>
              <a:rPr kumimoji="0" lang="fi-FI" sz="1400" b="0" i="0" u="none" strike="noStrike" kern="1200" cap="none" spc="-10" normalizeH="0" baseline="0" noProof="0" dirty="0">
                <a:ln>
                  <a:noFill/>
                </a:ln>
                <a:solidFill>
                  <a:srgbClr val="464646"/>
                </a:solidFill>
                <a:effectLst/>
                <a:uLnTx/>
                <a:uFillTx/>
                <a:latin typeface="Arial"/>
                <a:ea typeface="+mn-ea"/>
                <a:cs typeface="Arial"/>
              </a:rPr>
              <a:t>Valmentajan tapaaminen/</a:t>
            </a:r>
            <a:r>
              <a:rPr kumimoji="0" lang="fi-FI" sz="1400" b="0" i="0" u="none" strike="noStrike" kern="1200" cap="none" spc="-10" normalizeH="0" baseline="0" noProof="0" dirty="0" err="1">
                <a:ln>
                  <a:noFill/>
                </a:ln>
                <a:solidFill>
                  <a:srgbClr val="464646"/>
                </a:solidFill>
                <a:effectLst/>
                <a:uLnTx/>
                <a:uFillTx/>
                <a:latin typeface="Arial"/>
                <a:ea typeface="+mn-ea"/>
                <a:cs typeface="Arial"/>
              </a:rPr>
              <a:t>Teams</a:t>
            </a:r>
            <a:endParaRPr kumimoji="0" lang="fi-FI" sz="1400" b="0" i="0" u="none" strike="noStrike" kern="1200" cap="none" spc="-10" normalizeH="0" baseline="0" noProof="0" dirty="0">
              <a:ln>
                <a:noFill/>
              </a:ln>
              <a:solidFill>
                <a:srgbClr val="464646"/>
              </a:solidFill>
              <a:effectLst/>
              <a:uLnTx/>
              <a:uFillTx/>
              <a:latin typeface="Arial"/>
              <a:ea typeface="+mn-ea"/>
              <a:cs typeface="Arial"/>
            </a:endParaRPr>
          </a:p>
          <a:p>
            <a:pPr marL="143510" marR="0" lvl="0" indent="0" algn="l" defTabSz="914400" rtl="0" eaLnBrk="1" fontAlgn="auto" latinLnBrk="0" hangingPunct="1">
              <a:lnSpc>
                <a:spcPct val="100000"/>
              </a:lnSpc>
              <a:spcBef>
                <a:spcPts val="334"/>
              </a:spcBef>
              <a:spcAft>
                <a:spcPts val="0"/>
              </a:spcAft>
              <a:buClrTx/>
              <a:buSzTx/>
              <a:buFontTx/>
              <a:buNone/>
              <a:tabLst/>
              <a:defRPr/>
            </a:pPr>
            <a:r>
              <a:rPr kumimoji="0" lang="fi-FI" sz="1400" b="0" i="0" u="none" strike="noStrike" kern="1200" cap="none" spc="-10" normalizeH="0" baseline="0" noProof="0" dirty="0">
                <a:ln>
                  <a:noFill/>
                </a:ln>
                <a:solidFill>
                  <a:srgbClr val="464646"/>
                </a:solidFill>
                <a:effectLst/>
                <a:uLnTx/>
                <a:uFillTx/>
                <a:latin typeface="Arial"/>
                <a:ea typeface="+mn-ea"/>
                <a:cs typeface="Arial"/>
              </a:rPr>
              <a:t>(orientaatio , mittaustietojen täydentäminen)</a:t>
            </a:r>
            <a:endParaRPr kumimoji="0" sz="1400" b="0" i="0" u="none" strike="noStrike" kern="1200" cap="none" spc="0" normalizeH="0" baseline="0" noProof="0" dirty="0">
              <a:ln>
                <a:noFill/>
              </a:ln>
              <a:solidFill>
                <a:srgbClr val="464646"/>
              </a:solidFill>
              <a:effectLst/>
              <a:uLnTx/>
              <a:uFillTx/>
              <a:latin typeface="Arial"/>
              <a:ea typeface="+mn-ea"/>
              <a:cs typeface="Arial"/>
            </a:endParaRPr>
          </a:p>
        </p:txBody>
      </p:sp>
      <p:sp>
        <p:nvSpPr>
          <p:cNvPr id="32" name="object 58"/>
          <p:cNvSpPr/>
          <p:nvPr/>
        </p:nvSpPr>
        <p:spPr>
          <a:xfrm>
            <a:off x="3539839" y="3576116"/>
            <a:ext cx="2368812" cy="1668963"/>
          </a:xfrm>
          <a:custGeom>
            <a:avLst/>
            <a:gdLst/>
            <a:ahLst/>
            <a:cxnLst/>
            <a:rect l="l" t="t" r="r" b="b"/>
            <a:pathLst>
              <a:path w="2016760" h="1432560">
                <a:moveTo>
                  <a:pt x="1789176" y="70103"/>
                </a:moveTo>
                <a:lnTo>
                  <a:pt x="227075" y="70103"/>
                </a:lnTo>
                <a:lnTo>
                  <a:pt x="181329" y="74719"/>
                </a:lnTo>
                <a:lnTo>
                  <a:pt x="138713" y="87957"/>
                </a:lnTo>
                <a:lnTo>
                  <a:pt x="100142" y="108901"/>
                </a:lnTo>
                <a:lnTo>
                  <a:pt x="66532" y="136636"/>
                </a:lnTo>
                <a:lnTo>
                  <a:pt x="38797" y="170246"/>
                </a:lnTo>
                <a:lnTo>
                  <a:pt x="17853" y="208817"/>
                </a:lnTo>
                <a:lnTo>
                  <a:pt x="4615" y="251433"/>
                </a:lnTo>
                <a:lnTo>
                  <a:pt x="0" y="297179"/>
                </a:lnTo>
                <a:lnTo>
                  <a:pt x="0" y="1205483"/>
                </a:lnTo>
                <a:lnTo>
                  <a:pt x="4615" y="1251230"/>
                </a:lnTo>
                <a:lnTo>
                  <a:pt x="17853" y="1293846"/>
                </a:lnTo>
                <a:lnTo>
                  <a:pt x="38797" y="1332417"/>
                </a:lnTo>
                <a:lnTo>
                  <a:pt x="66532" y="1366027"/>
                </a:lnTo>
                <a:lnTo>
                  <a:pt x="100142" y="1393762"/>
                </a:lnTo>
                <a:lnTo>
                  <a:pt x="138713" y="1414706"/>
                </a:lnTo>
                <a:lnTo>
                  <a:pt x="181329" y="1427944"/>
                </a:lnTo>
                <a:lnTo>
                  <a:pt x="227075" y="1432559"/>
                </a:lnTo>
                <a:lnTo>
                  <a:pt x="1789176" y="1432559"/>
                </a:lnTo>
                <a:lnTo>
                  <a:pt x="1834922" y="1427944"/>
                </a:lnTo>
                <a:lnTo>
                  <a:pt x="1877538" y="1414706"/>
                </a:lnTo>
                <a:lnTo>
                  <a:pt x="1916109" y="1393762"/>
                </a:lnTo>
                <a:lnTo>
                  <a:pt x="1949719" y="1366027"/>
                </a:lnTo>
                <a:lnTo>
                  <a:pt x="1977454" y="1332417"/>
                </a:lnTo>
                <a:lnTo>
                  <a:pt x="1998398" y="1293846"/>
                </a:lnTo>
                <a:lnTo>
                  <a:pt x="2011636" y="1251230"/>
                </a:lnTo>
                <a:lnTo>
                  <a:pt x="2016252" y="1205483"/>
                </a:lnTo>
                <a:lnTo>
                  <a:pt x="2016252" y="297179"/>
                </a:lnTo>
                <a:lnTo>
                  <a:pt x="2011636" y="251433"/>
                </a:lnTo>
                <a:lnTo>
                  <a:pt x="1998398" y="208817"/>
                </a:lnTo>
                <a:lnTo>
                  <a:pt x="1977454" y="170246"/>
                </a:lnTo>
                <a:lnTo>
                  <a:pt x="1949719" y="136636"/>
                </a:lnTo>
                <a:lnTo>
                  <a:pt x="1916109" y="108901"/>
                </a:lnTo>
                <a:lnTo>
                  <a:pt x="1877538" y="87957"/>
                </a:lnTo>
                <a:lnTo>
                  <a:pt x="1834922" y="74719"/>
                </a:lnTo>
                <a:lnTo>
                  <a:pt x="1789176" y="70103"/>
                </a:lnTo>
                <a:close/>
              </a:path>
              <a:path w="2016760" h="1432560">
                <a:moveTo>
                  <a:pt x="782320" y="0"/>
                </a:moveTo>
                <a:lnTo>
                  <a:pt x="336041" y="70103"/>
                </a:lnTo>
                <a:lnTo>
                  <a:pt x="840104" y="70103"/>
                </a:lnTo>
                <a:lnTo>
                  <a:pt x="782320" y="0"/>
                </a:lnTo>
                <a:close/>
              </a:path>
            </a:pathLst>
          </a:custGeom>
          <a:solidFill>
            <a:schemeClr val="accent1">
              <a:lumMod val="60000"/>
              <a:lumOff val="40000"/>
            </a:schemeClr>
          </a:solidFill>
          <a:ln w="15875">
            <a:solidFill>
              <a:schemeClr val="accent1">
                <a:lumMod val="60000"/>
                <a:lumOff val="40000"/>
              </a:schemeClr>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4" name="object 60"/>
          <p:cNvSpPr txBox="1"/>
          <p:nvPr/>
        </p:nvSpPr>
        <p:spPr>
          <a:xfrm>
            <a:off x="3902816" y="3698771"/>
            <a:ext cx="1812925" cy="935513"/>
          </a:xfrm>
          <a:prstGeom prst="rect">
            <a:avLst/>
          </a:prstGeom>
        </p:spPr>
        <p:txBody>
          <a:bodyPr vert="horz" wrap="square" lIns="0" tIns="12065" rIns="0" bIns="0" rtlCol="0">
            <a:spAutoFit/>
          </a:bodyPr>
          <a:lstStyle/>
          <a:p>
            <a:pPr marL="12700" marR="0" lvl="0" indent="0" algn="l" defTabSz="914400" rtl="0" eaLnBrk="1" fontAlgn="auto" latinLnBrk="0" hangingPunct="1">
              <a:lnSpc>
                <a:spcPct val="100000"/>
              </a:lnSpc>
              <a:spcBef>
                <a:spcPts val="95"/>
              </a:spcBef>
              <a:spcAft>
                <a:spcPts val="0"/>
              </a:spcAft>
              <a:buClrTx/>
              <a:buSzTx/>
              <a:buFontTx/>
              <a:buNone/>
              <a:tabLst/>
              <a:defRPr/>
            </a:pPr>
            <a:r>
              <a:rPr kumimoji="0" lang="fi-FI" sz="1200" b="0" i="0" u="sng" strike="noStrike" kern="1200" cap="none" spc="0" normalizeH="0" baseline="0" noProof="0" dirty="0">
                <a:ln>
                  <a:noFill/>
                </a:ln>
                <a:solidFill>
                  <a:srgbClr val="000000"/>
                </a:solidFill>
                <a:effectLst/>
                <a:uLnTx/>
                <a:uFill>
                  <a:solidFill>
                    <a:srgbClr val="FFFFFF"/>
                  </a:solidFill>
                </a:uFill>
                <a:latin typeface="Arial"/>
                <a:ea typeface="+mn-ea"/>
                <a:cs typeface="Arial"/>
              </a:rPr>
              <a:t>Työpajojen välissä:</a:t>
            </a:r>
            <a:endParaRPr kumimoji="0" sz="1200" b="0" i="0" u="none" strike="noStrike" kern="1200" cap="none" spc="0" normalizeH="0" baseline="0" noProof="0" dirty="0">
              <a:ln>
                <a:noFill/>
              </a:ln>
              <a:solidFill>
                <a:srgbClr val="000000"/>
              </a:solidFill>
              <a:effectLst/>
              <a:uLnTx/>
              <a:uFillTx/>
              <a:latin typeface="Arial"/>
              <a:ea typeface="+mn-ea"/>
              <a:cs typeface="Arial"/>
            </a:endParaRPr>
          </a:p>
          <a:p>
            <a:pPr marL="140335" marR="0" lvl="0" indent="-128270" algn="l" defTabSz="914400" rtl="0" eaLnBrk="1" fontAlgn="auto" latinLnBrk="0" hangingPunct="1">
              <a:lnSpc>
                <a:spcPct val="100000"/>
              </a:lnSpc>
              <a:spcBef>
                <a:spcPts val="0"/>
              </a:spcBef>
              <a:spcAft>
                <a:spcPts val="0"/>
              </a:spcAft>
              <a:buClrTx/>
              <a:buSzTx/>
              <a:buFontTx/>
              <a:buChar char="•"/>
              <a:tabLst>
                <a:tab pos="140970" algn="l"/>
              </a:tabLst>
              <a:defRPr/>
            </a:pPr>
            <a:r>
              <a:rPr kumimoji="0" lang="fi-FI" sz="1200" b="0" i="0" u="none" strike="noStrike" kern="1200" cap="none" spc="0" normalizeH="0" baseline="0" noProof="0" dirty="0">
                <a:ln>
                  <a:noFill/>
                </a:ln>
                <a:solidFill>
                  <a:srgbClr val="000000"/>
                </a:solidFill>
                <a:effectLst/>
                <a:uLnTx/>
                <a:uFillTx/>
                <a:latin typeface="Arial"/>
                <a:ea typeface="+mn-ea"/>
                <a:cs typeface="Arial"/>
              </a:rPr>
              <a:t>Oman yksikön mukaan ottaminen</a:t>
            </a:r>
          </a:p>
          <a:p>
            <a:pPr marL="129539" marR="0" lvl="0" indent="-117475" algn="l" defTabSz="914400" rtl="0" eaLnBrk="1" fontAlgn="auto" latinLnBrk="0" hangingPunct="1">
              <a:lnSpc>
                <a:spcPct val="100000"/>
              </a:lnSpc>
              <a:spcBef>
                <a:spcPts val="0"/>
              </a:spcBef>
              <a:spcAft>
                <a:spcPts val="0"/>
              </a:spcAft>
              <a:buClrTx/>
              <a:buSzTx/>
              <a:buFontTx/>
              <a:buChar char="•"/>
              <a:tabLst>
                <a:tab pos="130175" algn="l"/>
              </a:tabLst>
              <a:defRPr/>
            </a:pPr>
            <a:r>
              <a:rPr kumimoji="0" lang="fi-FI" sz="1200" b="0" i="0" u="none" strike="noStrike" kern="1200" cap="none" spc="0" normalizeH="0" baseline="0" noProof="0" dirty="0">
                <a:ln>
                  <a:noFill/>
                </a:ln>
                <a:solidFill>
                  <a:srgbClr val="000000"/>
                </a:solidFill>
                <a:effectLst/>
                <a:uLnTx/>
                <a:uFillTx/>
                <a:latin typeface="Arial"/>
                <a:ea typeface="+mn-ea"/>
                <a:cs typeface="Arial"/>
              </a:rPr>
              <a:t>Kokeilujen toteuttaminen </a:t>
            </a:r>
            <a:endParaRPr kumimoji="0" sz="1200" b="0" i="0" u="none" strike="noStrike" kern="1200" cap="none" spc="0" normalizeH="0" baseline="0" noProof="0" dirty="0">
              <a:ln>
                <a:noFill/>
              </a:ln>
              <a:solidFill>
                <a:srgbClr val="000000"/>
              </a:solidFill>
              <a:effectLst/>
              <a:uLnTx/>
              <a:uFillTx/>
              <a:latin typeface="Arial"/>
              <a:ea typeface="+mn-ea"/>
              <a:cs typeface="Arial"/>
            </a:endParaRPr>
          </a:p>
          <a:p>
            <a:pPr marL="12065" marR="0" lvl="0" indent="0" algn="l" defTabSz="914400" rtl="0" eaLnBrk="1" fontAlgn="auto" latinLnBrk="0" hangingPunct="1">
              <a:lnSpc>
                <a:spcPct val="100000"/>
              </a:lnSpc>
              <a:spcBef>
                <a:spcPts val="0"/>
              </a:spcBef>
              <a:spcAft>
                <a:spcPts val="0"/>
              </a:spcAft>
              <a:buClrTx/>
              <a:buSzTx/>
              <a:buFontTx/>
              <a:buNone/>
              <a:tabLst>
                <a:tab pos="140970" algn="l"/>
              </a:tabLst>
              <a:defRPr/>
            </a:pPr>
            <a:endParaRPr kumimoji="0" sz="1200" b="0" i="0" u="none" strike="noStrike" kern="1200" cap="none" spc="0" normalizeH="0" baseline="0" noProof="0" dirty="0">
              <a:ln>
                <a:noFill/>
              </a:ln>
              <a:solidFill>
                <a:srgbClr val="000000"/>
              </a:solidFill>
              <a:effectLst/>
              <a:uLnTx/>
              <a:uFillTx/>
              <a:latin typeface="Arial"/>
              <a:ea typeface="+mn-ea"/>
              <a:cs typeface="Arial"/>
            </a:endParaRPr>
          </a:p>
        </p:txBody>
      </p:sp>
      <p:grpSp>
        <p:nvGrpSpPr>
          <p:cNvPr id="35" name="object 53"/>
          <p:cNvGrpSpPr/>
          <p:nvPr/>
        </p:nvGrpSpPr>
        <p:grpSpPr>
          <a:xfrm>
            <a:off x="5964808" y="3639335"/>
            <a:ext cx="2588656" cy="1602150"/>
            <a:chOff x="6353302" y="3666363"/>
            <a:chExt cx="2509520" cy="1435100"/>
          </a:xfrm>
          <a:solidFill>
            <a:schemeClr val="accent1">
              <a:lumMod val="60000"/>
              <a:lumOff val="40000"/>
            </a:schemeClr>
          </a:solidFill>
        </p:grpSpPr>
        <p:sp>
          <p:nvSpPr>
            <p:cNvPr id="36" name="object 54"/>
            <p:cNvSpPr/>
            <p:nvPr/>
          </p:nvSpPr>
          <p:spPr>
            <a:xfrm>
              <a:off x="6359652" y="3672713"/>
              <a:ext cx="2496820" cy="1422400"/>
            </a:xfrm>
            <a:custGeom>
              <a:avLst/>
              <a:gdLst/>
              <a:ahLst/>
              <a:cxnLst/>
              <a:rect l="l" t="t" r="r" b="b"/>
              <a:pathLst>
                <a:path w="2496820" h="1422400">
                  <a:moveTo>
                    <a:pt x="2269236" y="59562"/>
                  </a:moveTo>
                  <a:lnTo>
                    <a:pt x="227075" y="59562"/>
                  </a:lnTo>
                  <a:lnTo>
                    <a:pt x="181329" y="64178"/>
                  </a:lnTo>
                  <a:lnTo>
                    <a:pt x="138713" y="77416"/>
                  </a:lnTo>
                  <a:lnTo>
                    <a:pt x="100142" y="98360"/>
                  </a:lnTo>
                  <a:lnTo>
                    <a:pt x="66532" y="126095"/>
                  </a:lnTo>
                  <a:lnTo>
                    <a:pt x="38797" y="159705"/>
                  </a:lnTo>
                  <a:lnTo>
                    <a:pt x="17853" y="198276"/>
                  </a:lnTo>
                  <a:lnTo>
                    <a:pt x="4615" y="240892"/>
                  </a:lnTo>
                  <a:lnTo>
                    <a:pt x="0" y="286638"/>
                  </a:lnTo>
                  <a:lnTo>
                    <a:pt x="0" y="1194943"/>
                  </a:lnTo>
                  <a:lnTo>
                    <a:pt x="4615" y="1240689"/>
                  </a:lnTo>
                  <a:lnTo>
                    <a:pt x="17853" y="1283305"/>
                  </a:lnTo>
                  <a:lnTo>
                    <a:pt x="38797" y="1321876"/>
                  </a:lnTo>
                  <a:lnTo>
                    <a:pt x="66532" y="1355486"/>
                  </a:lnTo>
                  <a:lnTo>
                    <a:pt x="100142" y="1383221"/>
                  </a:lnTo>
                  <a:lnTo>
                    <a:pt x="138713" y="1404165"/>
                  </a:lnTo>
                  <a:lnTo>
                    <a:pt x="181329" y="1417403"/>
                  </a:lnTo>
                  <a:lnTo>
                    <a:pt x="227075" y="1422019"/>
                  </a:lnTo>
                  <a:lnTo>
                    <a:pt x="2269236" y="1422019"/>
                  </a:lnTo>
                  <a:lnTo>
                    <a:pt x="2314982" y="1417403"/>
                  </a:lnTo>
                  <a:lnTo>
                    <a:pt x="2357598" y="1404165"/>
                  </a:lnTo>
                  <a:lnTo>
                    <a:pt x="2396169" y="1383221"/>
                  </a:lnTo>
                  <a:lnTo>
                    <a:pt x="2429779" y="1355486"/>
                  </a:lnTo>
                  <a:lnTo>
                    <a:pt x="2457514" y="1321876"/>
                  </a:lnTo>
                  <a:lnTo>
                    <a:pt x="2478458" y="1283305"/>
                  </a:lnTo>
                  <a:lnTo>
                    <a:pt x="2491696" y="1240689"/>
                  </a:lnTo>
                  <a:lnTo>
                    <a:pt x="2496312" y="1194943"/>
                  </a:lnTo>
                  <a:lnTo>
                    <a:pt x="2496312" y="286638"/>
                  </a:lnTo>
                  <a:lnTo>
                    <a:pt x="2491696" y="240892"/>
                  </a:lnTo>
                  <a:lnTo>
                    <a:pt x="2478458" y="198276"/>
                  </a:lnTo>
                  <a:lnTo>
                    <a:pt x="2457514" y="159705"/>
                  </a:lnTo>
                  <a:lnTo>
                    <a:pt x="2429779" y="126095"/>
                  </a:lnTo>
                  <a:lnTo>
                    <a:pt x="2396169" y="98360"/>
                  </a:lnTo>
                  <a:lnTo>
                    <a:pt x="2357598" y="77416"/>
                  </a:lnTo>
                  <a:lnTo>
                    <a:pt x="2314982" y="64178"/>
                  </a:lnTo>
                  <a:lnTo>
                    <a:pt x="2269236" y="59562"/>
                  </a:lnTo>
                  <a:close/>
                </a:path>
                <a:path w="2496820" h="1422400">
                  <a:moveTo>
                    <a:pt x="761492" y="0"/>
                  </a:moveTo>
                  <a:lnTo>
                    <a:pt x="416051" y="59562"/>
                  </a:lnTo>
                  <a:lnTo>
                    <a:pt x="1040129" y="59562"/>
                  </a:lnTo>
                  <a:lnTo>
                    <a:pt x="761492" y="0"/>
                  </a:lnTo>
                  <a:close/>
                </a:path>
              </a:pathLst>
            </a:custGeom>
            <a:gr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7" name="object 55"/>
            <p:cNvSpPr/>
            <p:nvPr/>
          </p:nvSpPr>
          <p:spPr>
            <a:xfrm>
              <a:off x="6359652" y="3672713"/>
              <a:ext cx="2496820" cy="1422400"/>
            </a:xfrm>
            <a:custGeom>
              <a:avLst/>
              <a:gdLst/>
              <a:ahLst/>
              <a:cxnLst/>
              <a:rect l="l" t="t" r="r" b="b"/>
              <a:pathLst>
                <a:path w="2496820" h="1422400">
                  <a:moveTo>
                    <a:pt x="2269236" y="59562"/>
                  </a:moveTo>
                  <a:lnTo>
                    <a:pt x="2314982" y="64178"/>
                  </a:lnTo>
                  <a:lnTo>
                    <a:pt x="2357598" y="77416"/>
                  </a:lnTo>
                  <a:lnTo>
                    <a:pt x="2396169" y="98360"/>
                  </a:lnTo>
                  <a:lnTo>
                    <a:pt x="2429779" y="126095"/>
                  </a:lnTo>
                  <a:lnTo>
                    <a:pt x="2457514" y="159705"/>
                  </a:lnTo>
                  <a:lnTo>
                    <a:pt x="2478458" y="198276"/>
                  </a:lnTo>
                  <a:lnTo>
                    <a:pt x="2491696" y="240892"/>
                  </a:lnTo>
                  <a:lnTo>
                    <a:pt x="2496312" y="286638"/>
                  </a:lnTo>
                  <a:lnTo>
                    <a:pt x="2496312" y="627253"/>
                  </a:lnTo>
                  <a:lnTo>
                    <a:pt x="2496312" y="1194943"/>
                  </a:lnTo>
                  <a:lnTo>
                    <a:pt x="2491696" y="1240689"/>
                  </a:lnTo>
                  <a:lnTo>
                    <a:pt x="2478458" y="1283305"/>
                  </a:lnTo>
                  <a:lnTo>
                    <a:pt x="2457514" y="1321876"/>
                  </a:lnTo>
                  <a:lnTo>
                    <a:pt x="2429779" y="1355486"/>
                  </a:lnTo>
                  <a:lnTo>
                    <a:pt x="2396169" y="1383221"/>
                  </a:lnTo>
                  <a:lnTo>
                    <a:pt x="2357598" y="1404165"/>
                  </a:lnTo>
                  <a:lnTo>
                    <a:pt x="2314982" y="1417403"/>
                  </a:lnTo>
                  <a:lnTo>
                    <a:pt x="2269236" y="1422019"/>
                  </a:lnTo>
                  <a:lnTo>
                    <a:pt x="1040129" y="1422019"/>
                  </a:lnTo>
                  <a:lnTo>
                    <a:pt x="416051" y="1422019"/>
                  </a:lnTo>
                  <a:lnTo>
                    <a:pt x="227075" y="1422019"/>
                  </a:lnTo>
                  <a:lnTo>
                    <a:pt x="181329" y="1417403"/>
                  </a:lnTo>
                  <a:lnTo>
                    <a:pt x="138713" y="1404165"/>
                  </a:lnTo>
                  <a:lnTo>
                    <a:pt x="100142" y="1383221"/>
                  </a:lnTo>
                  <a:lnTo>
                    <a:pt x="66532" y="1355486"/>
                  </a:lnTo>
                  <a:lnTo>
                    <a:pt x="38797" y="1321876"/>
                  </a:lnTo>
                  <a:lnTo>
                    <a:pt x="17853" y="1283305"/>
                  </a:lnTo>
                  <a:lnTo>
                    <a:pt x="4615" y="1240689"/>
                  </a:lnTo>
                  <a:lnTo>
                    <a:pt x="0" y="1194943"/>
                  </a:lnTo>
                  <a:lnTo>
                    <a:pt x="0" y="627253"/>
                  </a:lnTo>
                  <a:lnTo>
                    <a:pt x="0" y="286638"/>
                  </a:lnTo>
                  <a:lnTo>
                    <a:pt x="4615" y="240892"/>
                  </a:lnTo>
                  <a:lnTo>
                    <a:pt x="17853" y="198276"/>
                  </a:lnTo>
                  <a:lnTo>
                    <a:pt x="38797" y="159705"/>
                  </a:lnTo>
                  <a:lnTo>
                    <a:pt x="66532" y="126095"/>
                  </a:lnTo>
                  <a:lnTo>
                    <a:pt x="100142" y="98360"/>
                  </a:lnTo>
                  <a:lnTo>
                    <a:pt x="138713" y="77416"/>
                  </a:lnTo>
                  <a:lnTo>
                    <a:pt x="181329" y="64178"/>
                  </a:lnTo>
                  <a:lnTo>
                    <a:pt x="227075" y="59562"/>
                  </a:lnTo>
                  <a:lnTo>
                    <a:pt x="416051" y="59562"/>
                  </a:lnTo>
                  <a:lnTo>
                    <a:pt x="761492" y="0"/>
                  </a:lnTo>
                  <a:lnTo>
                    <a:pt x="1040129" y="59562"/>
                  </a:lnTo>
                  <a:lnTo>
                    <a:pt x="2269236" y="59562"/>
                  </a:lnTo>
                  <a:close/>
                </a:path>
              </a:pathLst>
            </a:custGeom>
            <a:grpFill/>
            <a:ln w="12700">
              <a:solidFill>
                <a:srgbClr val="2E528F"/>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38" name="object 56"/>
          <p:cNvSpPr txBox="1"/>
          <p:nvPr/>
        </p:nvSpPr>
        <p:spPr>
          <a:xfrm>
            <a:off x="6352831" y="3737866"/>
            <a:ext cx="2256790" cy="1120178"/>
          </a:xfrm>
          <a:prstGeom prst="rect">
            <a:avLst/>
          </a:prstGeom>
        </p:spPr>
        <p:txBody>
          <a:bodyPr vert="horz" wrap="square" lIns="0" tIns="12065" rIns="0" bIns="0" rtlCol="0">
            <a:spAutoFit/>
          </a:bodyPr>
          <a:lstStyle/>
          <a:p>
            <a:pPr marL="12700" marR="0" lvl="0" indent="0" algn="l" defTabSz="914400" rtl="0" eaLnBrk="1" fontAlgn="auto" latinLnBrk="0" hangingPunct="1">
              <a:lnSpc>
                <a:spcPct val="100000"/>
              </a:lnSpc>
              <a:spcBef>
                <a:spcPts val="95"/>
              </a:spcBef>
              <a:spcAft>
                <a:spcPts val="0"/>
              </a:spcAft>
              <a:buClrTx/>
              <a:buSzTx/>
              <a:buFontTx/>
              <a:buNone/>
              <a:tabLst/>
              <a:defRPr/>
            </a:pPr>
            <a:r>
              <a:rPr kumimoji="0" lang="fi-FI" sz="1200" b="0" i="0" u="sng" strike="noStrike" kern="1200" cap="none" spc="0" normalizeH="0" baseline="0" noProof="0" dirty="0">
                <a:ln>
                  <a:noFill/>
                </a:ln>
                <a:solidFill>
                  <a:srgbClr val="000000"/>
                </a:solidFill>
                <a:effectLst/>
                <a:uLnTx/>
                <a:uFill>
                  <a:solidFill>
                    <a:srgbClr val="FFFFFF"/>
                  </a:solidFill>
                </a:uFill>
                <a:latin typeface="Arial"/>
                <a:ea typeface="+mn-ea"/>
                <a:cs typeface="Arial"/>
              </a:rPr>
              <a:t>Työpajojen välissä</a:t>
            </a:r>
            <a:endParaRPr kumimoji="0" sz="1200" b="0" i="0" u="sng" strike="noStrike" kern="1200" cap="none" spc="0" normalizeH="0" baseline="0" noProof="0" dirty="0">
              <a:ln>
                <a:noFill/>
              </a:ln>
              <a:solidFill>
                <a:srgbClr val="000000"/>
              </a:solidFill>
              <a:effectLst/>
              <a:uLnTx/>
              <a:uFillTx/>
              <a:latin typeface="Arial"/>
              <a:ea typeface="+mn-ea"/>
              <a:cs typeface="Arial"/>
            </a:endParaRPr>
          </a:p>
          <a:p>
            <a:pPr marL="120650" marR="0" lvl="0" indent="-108585" algn="l" defTabSz="914400" rtl="0" eaLnBrk="1" fontAlgn="auto" latinLnBrk="0" hangingPunct="1">
              <a:lnSpc>
                <a:spcPct val="100000"/>
              </a:lnSpc>
              <a:spcBef>
                <a:spcPts val="5"/>
              </a:spcBef>
              <a:spcAft>
                <a:spcPts val="0"/>
              </a:spcAft>
              <a:buClrTx/>
              <a:buSzTx/>
              <a:buFontTx/>
              <a:buChar char="•"/>
              <a:tabLst>
                <a:tab pos="121285" algn="l"/>
              </a:tabLst>
              <a:defRPr/>
            </a:pPr>
            <a:r>
              <a:rPr kumimoji="0" lang="fi-FI" sz="1200" b="0" i="0" u="none" strike="noStrike" kern="1200" cap="none" spc="0" normalizeH="0" baseline="0" noProof="0" dirty="0">
                <a:ln>
                  <a:noFill/>
                </a:ln>
                <a:solidFill>
                  <a:srgbClr val="000000"/>
                </a:solidFill>
                <a:effectLst/>
                <a:uLnTx/>
                <a:uFillTx/>
                <a:latin typeface="Arial"/>
                <a:ea typeface="+mn-ea"/>
                <a:cs typeface="Arial"/>
              </a:rPr>
              <a:t>Kokeilujen tekeminen</a:t>
            </a:r>
            <a:endParaRPr kumimoji="0" sz="1200" b="0" i="0" u="none" strike="noStrike" kern="1200" cap="none" spc="0" normalizeH="0" baseline="0" noProof="0" dirty="0">
              <a:ln>
                <a:noFill/>
              </a:ln>
              <a:solidFill>
                <a:srgbClr val="000000"/>
              </a:solidFill>
              <a:effectLst/>
              <a:uLnTx/>
              <a:uFillTx/>
              <a:latin typeface="Arial"/>
              <a:ea typeface="+mn-ea"/>
              <a:cs typeface="Arial"/>
            </a:endParaRPr>
          </a:p>
          <a:p>
            <a:pPr marL="120650" marR="0" lvl="0" indent="-108585" algn="l" defTabSz="914400" rtl="0" eaLnBrk="1" fontAlgn="auto" latinLnBrk="0" hangingPunct="1">
              <a:lnSpc>
                <a:spcPct val="100000"/>
              </a:lnSpc>
              <a:spcBef>
                <a:spcPts val="0"/>
              </a:spcBef>
              <a:spcAft>
                <a:spcPts val="0"/>
              </a:spcAft>
              <a:buClrTx/>
              <a:buSzTx/>
              <a:buFontTx/>
              <a:buChar char="•"/>
              <a:tabLst>
                <a:tab pos="121285" algn="l"/>
              </a:tabLst>
              <a:defRPr/>
            </a:pPr>
            <a:r>
              <a:rPr kumimoji="0" lang="fi-FI" sz="1200" b="0" i="0" u="none" strike="noStrike" kern="1200" cap="none" spc="0" normalizeH="0" baseline="0" noProof="0" dirty="0">
                <a:ln>
                  <a:noFill/>
                </a:ln>
                <a:solidFill>
                  <a:srgbClr val="000000"/>
                </a:solidFill>
                <a:effectLst/>
                <a:uLnTx/>
                <a:uFillTx/>
                <a:latin typeface="Arial"/>
                <a:ea typeface="+mn-ea"/>
                <a:cs typeface="Arial"/>
              </a:rPr>
              <a:t>Kokeilujen arvioiminen ja analysointi </a:t>
            </a:r>
          </a:p>
          <a:p>
            <a:pPr marL="120650" marR="0" lvl="0" indent="-108585" algn="l" defTabSz="914400" rtl="0" eaLnBrk="1" fontAlgn="auto" latinLnBrk="0" hangingPunct="1">
              <a:lnSpc>
                <a:spcPct val="100000"/>
              </a:lnSpc>
              <a:spcBef>
                <a:spcPts val="0"/>
              </a:spcBef>
              <a:spcAft>
                <a:spcPts val="0"/>
              </a:spcAft>
              <a:buClrTx/>
              <a:buSzTx/>
              <a:buFontTx/>
              <a:buChar char="•"/>
              <a:tabLst>
                <a:tab pos="121285" algn="l"/>
              </a:tabLst>
              <a:defRPr/>
            </a:pPr>
            <a:r>
              <a:rPr kumimoji="0" lang="fi-FI" sz="1200" b="0" i="0" u="none" strike="noStrike" kern="1200" cap="none" spc="-10" normalizeH="0" baseline="0" noProof="0" dirty="0">
                <a:ln>
                  <a:noFill/>
                </a:ln>
                <a:solidFill>
                  <a:srgbClr val="000000"/>
                </a:solidFill>
                <a:effectLst/>
                <a:uLnTx/>
                <a:uFillTx/>
                <a:latin typeface="Arial"/>
                <a:ea typeface="+mn-ea"/>
                <a:cs typeface="Arial"/>
              </a:rPr>
              <a:t>Kokeilujen ankkurointi tai kehittäminen</a:t>
            </a:r>
            <a:endParaRPr kumimoji="0" sz="1200" b="0" i="0" u="none" strike="noStrike" kern="1200" cap="none" spc="0" normalizeH="0" baseline="0" noProof="0" dirty="0">
              <a:ln>
                <a:noFill/>
              </a:ln>
              <a:solidFill>
                <a:srgbClr val="000000"/>
              </a:solidFill>
              <a:effectLst/>
              <a:uLnTx/>
              <a:uFillTx/>
              <a:latin typeface="Arial"/>
              <a:ea typeface="+mn-ea"/>
              <a:cs typeface="Arial"/>
            </a:endParaRPr>
          </a:p>
        </p:txBody>
      </p:sp>
      <p:grpSp>
        <p:nvGrpSpPr>
          <p:cNvPr id="42" name="object 53"/>
          <p:cNvGrpSpPr/>
          <p:nvPr/>
        </p:nvGrpSpPr>
        <p:grpSpPr>
          <a:xfrm>
            <a:off x="8601109" y="3629328"/>
            <a:ext cx="2823368" cy="1612157"/>
            <a:chOff x="6353302" y="3666363"/>
            <a:chExt cx="2509520" cy="1435100"/>
          </a:xfrm>
          <a:solidFill>
            <a:schemeClr val="accent1">
              <a:lumMod val="60000"/>
              <a:lumOff val="40000"/>
            </a:schemeClr>
          </a:solidFill>
        </p:grpSpPr>
        <p:sp>
          <p:nvSpPr>
            <p:cNvPr id="43" name="object 54"/>
            <p:cNvSpPr/>
            <p:nvPr/>
          </p:nvSpPr>
          <p:spPr>
            <a:xfrm>
              <a:off x="6359652" y="3672713"/>
              <a:ext cx="2496820" cy="1422400"/>
            </a:xfrm>
            <a:custGeom>
              <a:avLst/>
              <a:gdLst/>
              <a:ahLst/>
              <a:cxnLst/>
              <a:rect l="l" t="t" r="r" b="b"/>
              <a:pathLst>
                <a:path w="2496820" h="1422400">
                  <a:moveTo>
                    <a:pt x="2269236" y="59562"/>
                  </a:moveTo>
                  <a:lnTo>
                    <a:pt x="227075" y="59562"/>
                  </a:lnTo>
                  <a:lnTo>
                    <a:pt x="181329" y="64178"/>
                  </a:lnTo>
                  <a:lnTo>
                    <a:pt x="138713" y="77416"/>
                  </a:lnTo>
                  <a:lnTo>
                    <a:pt x="100142" y="98360"/>
                  </a:lnTo>
                  <a:lnTo>
                    <a:pt x="66532" y="126095"/>
                  </a:lnTo>
                  <a:lnTo>
                    <a:pt x="38797" y="159705"/>
                  </a:lnTo>
                  <a:lnTo>
                    <a:pt x="17853" y="198276"/>
                  </a:lnTo>
                  <a:lnTo>
                    <a:pt x="4615" y="240892"/>
                  </a:lnTo>
                  <a:lnTo>
                    <a:pt x="0" y="286638"/>
                  </a:lnTo>
                  <a:lnTo>
                    <a:pt x="0" y="1194943"/>
                  </a:lnTo>
                  <a:lnTo>
                    <a:pt x="4615" y="1240689"/>
                  </a:lnTo>
                  <a:lnTo>
                    <a:pt x="17853" y="1283305"/>
                  </a:lnTo>
                  <a:lnTo>
                    <a:pt x="38797" y="1321876"/>
                  </a:lnTo>
                  <a:lnTo>
                    <a:pt x="66532" y="1355486"/>
                  </a:lnTo>
                  <a:lnTo>
                    <a:pt x="100142" y="1383221"/>
                  </a:lnTo>
                  <a:lnTo>
                    <a:pt x="138713" y="1404165"/>
                  </a:lnTo>
                  <a:lnTo>
                    <a:pt x="181329" y="1417403"/>
                  </a:lnTo>
                  <a:lnTo>
                    <a:pt x="227075" y="1422019"/>
                  </a:lnTo>
                  <a:lnTo>
                    <a:pt x="2269236" y="1422019"/>
                  </a:lnTo>
                  <a:lnTo>
                    <a:pt x="2314982" y="1417403"/>
                  </a:lnTo>
                  <a:lnTo>
                    <a:pt x="2357598" y="1404165"/>
                  </a:lnTo>
                  <a:lnTo>
                    <a:pt x="2396169" y="1383221"/>
                  </a:lnTo>
                  <a:lnTo>
                    <a:pt x="2429779" y="1355486"/>
                  </a:lnTo>
                  <a:lnTo>
                    <a:pt x="2457514" y="1321876"/>
                  </a:lnTo>
                  <a:lnTo>
                    <a:pt x="2478458" y="1283305"/>
                  </a:lnTo>
                  <a:lnTo>
                    <a:pt x="2491696" y="1240689"/>
                  </a:lnTo>
                  <a:lnTo>
                    <a:pt x="2496312" y="1194943"/>
                  </a:lnTo>
                  <a:lnTo>
                    <a:pt x="2496312" y="286638"/>
                  </a:lnTo>
                  <a:lnTo>
                    <a:pt x="2491696" y="240892"/>
                  </a:lnTo>
                  <a:lnTo>
                    <a:pt x="2478458" y="198276"/>
                  </a:lnTo>
                  <a:lnTo>
                    <a:pt x="2457514" y="159705"/>
                  </a:lnTo>
                  <a:lnTo>
                    <a:pt x="2429779" y="126095"/>
                  </a:lnTo>
                  <a:lnTo>
                    <a:pt x="2396169" y="98360"/>
                  </a:lnTo>
                  <a:lnTo>
                    <a:pt x="2357598" y="77416"/>
                  </a:lnTo>
                  <a:lnTo>
                    <a:pt x="2314982" y="64178"/>
                  </a:lnTo>
                  <a:lnTo>
                    <a:pt x="2269236" y="59562"/>
                  </a:lnTo>
                  <a:close/>
                </a:path>
                <a:path w="2496820" h="1422400">
                  <a:moveTo>
                    <a:pt x="761492" y="0"/>
                  </a:moveTo>
                  <a:lnTo>
                    <a:pt x="416051" y="59562"/>
                  </a:lnTo>
                  <a:lnTo>
                    <a:pt x="1040129" y="59562"/>
                  </a:lnTo>
                  <a:lnTo>
                    <a:pt x="761492" y="0"/>
                  </a:lnTo>
                  <a:close/>
                </a:path>
              </a:pathLst>
            </a:custGeom>
            <a:gr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44" name="object 55"/>
            <p:cNvSpPr/>
            <p:nvPr/>
          </p:nvSpPr>
          <p:spPr>
            <a:xfrm>
              <a:off x="6359652" y="3672713"/>
              <a:ext cx="2496820" cy="1422400"/>
            </a:xfrm>
            <a:custGeom>
              <a:avLst/>
              <a:gdLst/>
              <a:ahLst/>
              <a:cxnLst/>
              <a:rect l="l" t="t" r="r" b="b"/>
              <a:pathLst>
                <a:path w="2496820" h="1422400">
                  <a:moveTo>
                    <a:pt x="2269236" y="59562"/>
                  </a:moveTo>
                  <a:lnTo>
                    <a:pt x="2314982" y="64178"/>
                  </a:lnTo>
                  <a:lnTo>
                    <a:pt x="2357598" y="77416"/>
                  </a:lnTo>
                  <a:lnTo>
                    <a:pt x="2396169" y="98360"/>
                  </a:lnTo>
                  <a:lnTo>
                    <a:pt x="2429779" y="126095"/>
                  </a:lnTo>
                  <a:lnTo>
                    <a:pt x="2457514" y="159705"/>
                  </a:lnTo>
                  <a:lnTo>
                    <a:pt x="2478458" y="198276"/>
                  </a:lnTo>
                  <a:lnTo>
                    <a:pt x="2491696" y="240892"/>
                  </a:lnTo>
                  <a:lnTo>
                    <a:pt x="2496312" y="286638"/>
                  </a:lnTo>
                  <a:lnTo>
                    <a:pt x="2496312" y="627253"/>
                  </a:lnTo>
                  <a:lnTo>
                    <a:pt x="2496312" y="1194943"/>
                  </a:lnTo>
                  <a:lnTo>
                    <a:pt x="2491696" y="1240689"/>
                  </a:lnTo>
                  <a:lnTo>
                    <a:pt x="2478458" y="1283305"/>
                  </a:lnTo>
                  <a:lnTo>
                    <a:pt x="2457514" y="1321876"/>
                  </a:lnTo>
                  <a:lnTo>
                    <a:pt x="2429779" y="1355486"/>
                  </a:lnTo>
                  <a:lnTo>
                    <a:pt x="2396169" y="1383221"/>
                  </a:lnTo>
                  <a:lnTo>
                    <a:pt x="2357598" y="1404165"/>
                  </a:lnTo>
                  <a:lnTo>
                    <a:pt x="2314982" y="1417403"/>
                  </a:lnTo>
                  <a:lnTo>
                    <a:pt x="2269236" y="1422019"/>
                  </a:lnTo>
                  <a:lnTo>
                    <a:pt x="1040129" y="1422019"/>
                  </a:lnTo>
                  <a:lnTo>
                    <a:pt x="416051" y="1422019"/>
                  </a:lnTo>
                  <a:lnTo>
                    <a:pt x="227075" y="1422019"/>
                  </a:lnTo>
                  <a:lnTo>
                    <a:pt x="181329" y="1417403"/>
                  </a:lnTo>
                  <a:lnTo>
                    <a:pt x="138713" y="1404165"/>
                  </a:lnTo>
                  <a:lnTo>
                    <a:pt x="100142" y="1383221"/>
                  </a:lnTo>
                  <a:lnTo>
                    <a:pt x="66532" y="1355486"/>
                  </a:lnTo>
                  <a:lnTo>
                    <a:pt x="38797" y="1321876"/>
                  </a:lnTo>
                  <a:lnTo>
                    <a:pt x="17853" y="1283305"/>
                  </a:lnTo>
                  <a:lnTo>
                    <a:pt x="4615" y="1240689"/>
                  </a:lnTo>
                  <a:lnTo>
                    <a:pt x="0" y="1194943"/>
                  </a:lnTo>
                  <a:lnTo>
                    <a:pt x="0" y="627253"/>
                  </a:lnTo>
                  <a:lnTo>
                    <a:pt x="0" y="286638"/>
                  </a:lnTo>
                  <a:lnTo>
                    <a:pt x="4615" y="240892"/>
                  </a:lnTo>
                  <a:lnTo>
                    <a:pt x="17853" y="198276"/>
                  </a:lnTo>
                  <a:lnTo>
                    <a:pt x="38797" y="159705"/>
                  </a:lnTo>
                  <a:lnTo>
                    <a:pt x="66532" y="126095"/>
                  </a:lnTo>
                  <a:lnTo>
                    <a:pt x="100142" y="98360"/>
                  </a:lnTo>
                  <a:lnTo>
                    <a:pt x="138713" y="77416"/>
                  </a:lnTo>
                  <a:lnTo>
                    <a:pt x="181329" y="64178"/>
                  </a:lnTo>
                  <a:lnTo>
                    <a:pt x="227075" y="59562"/>
                  </a:lnTo>
                  <a:lnTo>
                    <a:pt x="416051" y="59562"/>
                  </a:lnTo>
                  <a:lnTo>
                    <a:pt x="761492" y="0"/>
                  </a:lnTo>
                  <a:lnTo>
                    <a:pt x="1040129" y="59562"/>
                  </a:lnTo>
                  <a:lnTo>
                    <a:pt x="2269236" y="59562"/>
                  </a:lnTo>
                  <a:close/>
                </a:path>
              </a:pathLst>
            </a:custGeom>
            <a:grpFill/>
            <a:ln w="12700">
              <a:solidFill>
                <a:srgbClr val="2E528F"/>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49" name="Suorakulmio 48"/>
          <p:cNvSpPr/>
          <p:nvPr/>
        </p:nvSpPr>
        <p:spPr>
          <a:xfrm>
            <a:off x="8748245" y="3812550"/>
            <a:ext cx="2385818" cy="1037785"/>
          </a:xfrm>
          <a:prstGeom prst="rect">
            <a:avLst/>
          </a:prstGeom>
        </p:spPr>
        <p:txBody>
          <a:bodyPr wrap="square">
            <a:spAutoFit/>
          </a:bodyPr>
          <a:lstStyle/>
          <a:p>
            <a:pPr marL="12700" marR="5080" lvl="0" indent="0" algn="l" defTabSz="914400" rtl="0" eaLnBrk="1" fontAlgn="auto" latinLnBrk="0" hangingPunct="1">
              <a:lnSpc>
                <a:spcPct val="101299"/>
              </a:lnSpc>
              <a:spcBef>
                <a:spcPts val="75"/>
              </a:spcBef>
              <a:spcAft>
                <a:spcPts val="0"/>
              </a:spcAft>
              <a:buClrTx/>
              <a:buSzPct val="106666"/>
              <a:buFontTx/>
              <a:buNone/>
              <a:tabLst>
                <a:tab pos="140970" algn="l"/>
              </a:tabLst>
              <a:defRPr/>
            </a:pPr>
            <a:r>
              <a:rPr kumimoji="0" lang="fi-FI" sz="1200" b="0" i="0" u="sng" strike="noStrike" kern="1200" cap="none" spc="-10" normalizeH="0" baseline="0" noProof="0" dirty="0">
                <a:ln>
                  <a:noFill/>
                </a:ln>
                <a:solidFill>
                  <a:srgbClr val="000000"/>
                </a:solidFill>
                <a:effectLst/>
                <a:uLnTx/>
                <a:uFillTx/>
                <a:latin typeface="Arial"/>
                <a:ea typeface="+mn-ea"/>
                <a:cs typeface="Arial"/>
              </a:rPr>
              <a:t>Työpajojen päätteeksi</a:t>
            </a:r>
          </a:p>
          <a:p>
            <a:pPr marL="184150" marR="5080" lvl="0" indent="-171450" algn="l" defTabSz="914400" rtl="0" eaLnBrk="1" fontAlgn="auto" latinLnBrk="0" hangingPunct="1">
              <a:lnSpc>
                <a:spcPct val="101299"/>
              </a:lnSpc>
              <a:spcBef>
                <a:spcPts val="75"/>
              </a:spcBef>
              <a:spcAft>
                <a:spcPts val="0"/>
              </a:spcAft>
              <a:buClrTx/>
              <a:buSzPct val="106666"/>
              <a:buFont typeface="Arial" panose="020B0604020202020204" pitchFamily="34" charset="0"/>
              <a:buChar char="•"/>
              <a:tabLst>
                <a:tab pos="140970" algn="l"/>
              </a:tabLst>
              <a:defRPr/>
            </a:pPr>
            <a:r>
              <a:rPr kumimoji="0" lang="fi-FI" sz="1200" b="0" i="0" u="none" strike="noStrike" kern="1200" cap="none" spc="-10" normalizeH="0" baseline="0" noProof="0" dirty="0">
                <a:ln>
                  <a:noFill/>
                </a:ln>
                <a:solidFill>
                  <a:srgbClr val="000000"/>
                </a:solidFill>
                <a:effectLst/>
                <a:uLnTx/>
                <a:uFillTx/>
                <a:latin typeface="Arial"/>
                <a:ea typeface="+mn-ea"/>
                <a:cs typeface="Arial"/>
              </a:rPr>
              <a:t>Miten työyksiköissä eteenpäin? Mitä opimme? Miten jatkamme  kehittämistyötä? </a:t>
            </a:r>
            <a:endParaRPr kumimoji="0" lang="fi-FI" sz="1200" b="0" i="0" u="none" strike="noStrike" kern="1200" cap="none" spc="0" normalizeH="0" baseline="0" noProof="0" dirty="0">
              <a:ln>
                <a:noFill/>
              </a:ln>
              <a:solidFill>
                <a:srgbClr val="000000"/>
              </a:solidFill>
              <a:effectLst/>
              <a:uLnTx/>
              <a:uFillTx/>
              <a:latin typeface="Arial"/>
              <a:ea typeface="+mn-ea"/>
              <a:cs typeface="Arial"/>
            </a:endParaRPr>
          </a:p>
        </p:txBody>
      </p:sp>
      <p:sp>
        <p:nvSpPr>
          <p:cNvPr id="50" name="object 49"/>
          <p:cNvSpPr txBox="1"/>
          <p:nvPr/>
        </p:nvSpPr>
        <p:spPr>
          <a:xfrm>
            <a:off x="4968587" y="589274"/>
            <a:ext cx="2228714" cy="1587614"/>
          </a:xfrm>
          <a:prstGeom prst="rect">
            <a:avLst/>
          </a:prstGeom>
          <a:solidFill>
            <a:schemeClr val="bg1">
              <a:lumMod val="50000"/>
            </a:schemeClr>
          </a:solidFill>
          <a:ln w="15875">
            <a:solidFill>
              <a:schemeClr val="tx2"/>
            </a:solidFill>
          </a:ln>
        </p:spPr>
        <p:txBody>
          <a:bodyPr vert="horz" wrap="square" lIns="0" tIns="109220" rIns="0" bIns="0" rtlCol="0" anchor="t">
            <a:spAutoFit/>
          </a:bodyPr>
          <a:lstStyle/>
          <a:p>
            <a:pPr marL="236219" marR="57785"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i="0" u="none" strike="noStrike" kern="1200" cap="none" spc="0" normalizeH="0" baseline="0" noProof="0" dirty="0">
                <a:ln>
                  <a:noFill/>
                </a:ln>
                <a:solidFill>
                  <a:srgbClr val="FFFFFF"/>
                </a:solidFill>
                <a:effectLst/>
                <a:uLnTx/>
                <a:uFillTx/>
                <a:latin typeface="Arial"/>
                <a:ea typeface="+mn-ea"/>
                <a:cs typeface="Arial"/>
              </a:rPr>
              <a:t>Kokeilujen suunnitteleminen jatkuu </a:t>
            </a:r>
            <a:r>
              <a:rPr kumimoji="0" sz="1200" i="0" u="none" strike="noStrike" kern="1200" cap="none" spc="-10" normalizeH="0" baseline="0" noProof="0" dirty="0">
                <a:ln>
                  <a:noFill/>
                </a:ln>
                <a:solidFill>
                  <a:srgbClr val="FFFFFF"/>
                </a:solidFill>
                <a:effectLst/>
                <a:uLnTx/>
                <a:uFillTx/>
                <a:latin typeface="Arial"/>
                <a:ea typeface="+mn-ea"/>
                <a:cs typeface="Arial"/>
              </a:rPr>
              <a:t>(PDSA</a:t>
            </a:r>
            <a:r>
              <a:rPr kumimoji="0" lang="fi-FI" sz="1200" i="0" u="none" strike="noStrike" kern="1200" cap="none" spc="-10" normalizeH="0" baseline="0" noProof="0" dirty="0">
                <a:ln>
                  <a:noFill/>
                </a:ln>
                <a:solidFill>
                  <a:srgbClr val="FFFFFF"/>
                </a:solidFill>
                <a:effectLst/>
                <a:uLnTx/>
                <a:uFillTx/>
                <a:latin typeface="Arial"/>
                <a:ea typeface="+mn-ea"/>
                <a:cs typeface="Arial"/>
              </a:rPr>
              <a:t>)</a:t>
            </a:r>
          </a:p>
          <a:p>
            <a:pPr marL="236219" marR="57785"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i="0" u="none" strike="noStrike" kern="1200" cap="none" spc="-10" normalizeH="0" baseline="0" noProof="0" dirty="0">
                <a:ln>
                  <a:noFill/>
                </a:ln>
                <a:solidFill>
                  <a:srgbClr val="FFFFFF"/>
                </a:solidFill>
                <a:effectLst/>
                <a:uLnTx/>
                <a:uFillTx/>
                <a:latin typeface="Arial"/>
                <a:ea typeface="+mn-ea"/>
                <a:cs typeface="Arial"/>
              </a:rPr>
              <a:t>Toisilta oppiminen, kokeilujen jakaminen</a:t>
            </a:r>
          </a:p>
          <a:p>
            <a:pPr marL="235585" marR="57785"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i="0" u="none" strike="noStrike" kern="1200" cap="none" spc="-10" normalizeH="0" baseline="0" noProof="0" dirty="0">
                <a:ln>
                  <a:noFill/>
                </a:ln>
                <a:solidFill>
                  <a:srgbClr val="FFFFFF"/>
                </a:solidFill>
                <a:effectLst/>
                <a:uLnTx/>
                <a:uFillTx/>
                <a:latin typeface="Arial"/>
                <a:ea typeface="+mn-ea"/>
                <a:cs typeface="Arial"/>
              </a:rPr>
              <a:t>Muutoksen johtaminen</a:t>
            </a:r>
          </a:p>
          <a:p>
            <a:pPr marL="236219" marR="57785"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i-FI" sz="1200" b="0" i="0" u="none" strike="noStrike" kern="1200" cap="none" spc="0" normalizeH="0" baseline="0" noProof="0">
              <a:ln>
                <a:noFill/>
              </a:ln>
              <a:solidFill>
                <a:srgbClr val="000000"/>
              </a:solidFill>
              <a:effectLst/>
              <a:uLnTx/>
              <a:uFillTx/>
              <a:latin typeface="Arial"/>
              <a:ea typeface="+mn-ea"/>
              <a:cs typeface="Arial"/>
            </a:endParaRPr>
          </a:p>
          <a:p>
            <a:pPr marL="236219" marR="57785"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i-FI" sz="1200" b="0" i="0" u="none" strike="noStrike" kern="1200" cap="none" spc="0" normalizeH="0" baseline="0" noProof="0" dirty="0">
              <a:ln>
                <a:noFill/>
              </a:ln>
              <a:solidFill>
                <a:srgbClr val="000000"/>
              </a:solidFill>
              <a:effectLst/>
              <a:uLnTx/>
              <a:uFillTx/>
              <a:latin typeface="Arial"/>
              <a:ea typeface="+mn-ea"/>
              <a:cs typeface="Arial"/>
            </a:endParaRPr>
          </a:p>
          <a:p>
            <a:pPr marL="236219" marR="57785"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sz="1200" b="0" i="0" u="none" strike="noStrike" kern="1200" cap="none" spc="0" normalizeH="0" baseline="0" noProof="0" dirty="0">
              <a:ln>
                <a:noFill/>
              </a:ln>
              <a:solidFill>
                <a:srgbClr val="000000"/>
              </a:solidFill>
              <a:effectLst/>
              <a:uLnTx/>
              <a:uFillTx/>
              <a:latin typeface="Arial"/>
              <a:ea typeface="+mn-ea"/>
              <a:cs typeface="Arial"/>
            </a:endParaRPr>
          </a:p>
        </p:txBody>
      </p:sp>
      <p:sp>
        <p:nvSpPr>
          <p:cNvPr id="51" name="object 49"/>
          <p:cNvSpPr txBox="1"/>
          <p:nvPr/>
        </p:nvSpPr>
        <p:spPr>
          <a:xfrm>
            <a:off x="7232496" y="607512"/>
            <a:ext cx="2291196" cy="1587614"/>
          </a:xfrm>
          <a:prstGeom prst="rect">
            <a:avLst/>
          </a:prstGeom>
          <a:solidFill>
            <a:schemeClr val="bg1">
              <a:lumMod val="50000"/>
            </a:schemeClr>
          </a:solidFill>
          <a:ln w="12700">
            <a:solidFill>
              <a:srgbClr val="2E528F"/>
            </a:solidFill>
          </a:ln>
        </p:spPr>
        <p:txBody>
          <a:bodyPr vert="horz" wrap="square" lIns="0" tIns="109220" rIns="0" bIns="0" rtlCol="0">
            <a:spAutoFit/>
          </a:bodyPr>
          <a:lstStyle/>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srgbClr val="FFFFFF"/>
                </a:solidFill>
                <a:effectLst/>
                <a:uLnTx/>
                <a:uFillTx/>
                <a:latin typeface="Arial"/>
                <a:ea typeface="+mn-ea"/>
                <a:cs typeface="Arial"/>
              </a:rPr>
              <a:t>Kokeilujen jakaminen, toisilta oppiminen</a:t>
            </a:r>
          </a:p>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r>
              <a:rPr kumimoji="0" lang="fi-FI" sz="1200" b="0" i="0" u="none" strike="noStrike" kern="1200" cap="none" spc="-10" normalizeH="0" baseline="0" noProof="0" dirty="0">
                <a:ln>
                  <a:noFill/>
                </a:ln>
                <a:solidFill>
                  <a:srgbClr val="FFFFFF"/>
                </a:solidFill>
                <a:effectLst/>
                <a:uLnTx/>
                <a:uFillTx/>
                <a:latin typeface="Arial"/>
                <a:ea typeface="+mn-ea"/>
                <a:cs typeface="Arial"/>
              </a:rPr>
              <a:t>Miten tästä eteenpäin?</a:t>
            </a:r>
          </a:p>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r>
              <a:rPr kumimoji="0" lang="fi-FI" sz="1200" b="0" i="0" u="none" strike="noStrike" kern="1200" cap="none" spc="-10" normalizeH="0" baseline="0" noProof="0" dirty="0">
                <a:ln>
                  <a:noFill/>
                </a:ln>
                <a:solidFill>
                  <a:srgbClr val="FFFFFF"/>
                </a:solidFill>
                <a:effectLst/>
                <a:uLnTx/>
                <a:uFillTx/>
                <a:latin typeface="Arial"/>
                <a:ea typeface="+mn-ea"/>
                <a:cs typeface="Arial"/>
              </a:rPr>
              <a:t>Levittämisen suunnittelu</a:t>
            </a:r>
          </a:p>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endParaRPr kumimoji="0" lang="fi-FI" sz="1200" b="0" i="0" u="none" strike="noStrike" kern="1200" cap="none" spc="0" normalizeH="0" baseline="0" noProof="0" dirty="0">
              <a:ln>
                <a:noFill/>
              </a:ln>
              <a:solidFill>
                <a:srgbClr val="000000"/>
              </a:solidFill>
              <a:effectLst/>
              <a:uLnTx/>
              <a:uFillTx/>
              <a:latin typeface="Arial"/>
              <a:ea typeface="+mn-ea"/>
              <a:cs typeface="Arial"/>
            </a:endParaRPr>
          </a:p>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endParaRPr kumimoji="0" lang="fi-FI" sz="1200" b="0" i="0" u="none" strike="noStrike" kern="1200" cap="none" spc="0" normalizeH="0" baseline="0" noProof="0" dirty="0">
              <a:ln>
                <a:noFill/>
              </a:ln>
              <a:solidFill>
                <a:srgbClr val="000000"/>
              </a:solidFill>
              <a:effectLst/>
              <a:uLnTx/>
              <a:uFillTx/>
              <a:latin typeface="Arial"/>
              <a:ea typeface="+mn-ea"/>
              <a:cs typeface="Arial"/>
            </a:endParaRPr>
          </a:p>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endParaRPr kumimoji="0" lang="fi-FI" sz="1200" b="0" i="0" u="none" strike="noStrike" kern="1200" cap="none" spc="0" normalizeH="0" baseline="0" noProof="0" dirty="0">
              <a:ln>
                <a:noFill/>
              </a:ln>
              <a:solidFill>
                <a:srgbClr val="000000"/>
              </a:solidFill>
              <a:effectLst/>
              <a:uLnTx/>
              <a:uFillTx/>
              <a:latin typeface="Arial"/>
              <a:ea typeface="+mn-ea"/>
              <a:cs typeface="Arial"/>
            </a:endParaRPr>
          </a:p>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endParaRPr kumimoji="0" lang="fi-FI" sz="1200" b="0" i="0" u="none" strike="noStrike" kern="1200" cap="none" spc="0" normalizeH="0" baseline="0" noProof="0" dirty="0">
              <a:ln>
                <a:noFill/>
              </a:ln>
              <a:solidFill>
                <a:srgbClr val="000000"/>
              </a:solidFill>
              <a:effectLst/>
              <a:uLnTx/>
              <a:uFillTx/>
              <a:latin typeface="Arial"/>
              <a:ea typeface="+mn-ea"/>
              <a:cs typeface="Arial"/>
            </a:endParaRPr>
          </a:p>
        </p:txBody>
      </p:sp>
      <p:sp>
        <p:nvSpPr>
          <p:cNvPr id="53" name="object 36"/>
          <p:cNvSpPr/>
          <p:nvPr/>
        </p:nvSpPr>
        <p:spPr>
          <a:xfrm>
            <a:off x="4000197" y="6229799"/>
            <a:ext cx="6267821" cy="533129"/>
          </a:xfrm>
          <a:custGeom>
            <a:avLst/>
            <a:gdLst/>
            <a:ahLst/>
            <a:cxnLst/>
            <a:rect l="l" t="t" r="r" b="b"/>
            <a:pathLst>
              <a:path w="10119360" h="294639">
                <a:moveTo>
                  <a:pt x="10119360" y="0"/>
                </a:moveTo>
                <a:lnTo>
                  <a:pt x="0" y="0"/>
                </a:lnTo>
                <a:lnTo>
                  <a:pt x="0" y="294132"/>
                </a:lnTo>
                <a:lnTo>
                  <a:pt x="10119360" y="294132"/>
                </a:lnTo>
                <a:lnTo>
                  <a:pt x="10119360" y="0"/>
                </a:lnTo>
                <a:close/>
              </a:path>
            </a:pathLst>
          </a:custGeom>
          <a:solidFill>
            <a:schemeClr val="bg1">
              <a:lumMod val="50000"/>
            </a:scheme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54" name="object 37"/>
          <p:cNvSpPr txBox="1"/>
          <p:nvPr/>
        </p:nvSpPr>
        <p:spPr>
          <a:xfrm>
            <a:off x="4364154" y="6367162"/>
            <a:ext cx="5116920" cy="258404"/>
          </a:xfrm>
          <a:prstGeom prst="rect">
            <a:avLst/>
          </a:prstGeom>
        </p:spPr>
        <p:txBody>
          <a:bodyPr vert="horz" wrap="square" lIns="0" tIns="12065" rIns="0" bIns="0" rtlCol="0">
            <a:spAutoFit/>
          </a:bodyPr>
          <a:lstStyle/>
          <a:p>
            <a:pPr marL="12700" marR="0" lvl="0" indent="0" algn="l" defTabSz="914400" rtl="0" eaLnBrk="1" fontAlgn="auto" latinLnBrk="0" hangingPunct="1">
              <a:lnSpc>
                <a:spcPct val="100000"/>
              </a:lnSpc>
              <a:spcBef>
                <a:spcPts val="95"/>
              </a:spcBef>
              <a:spcAft>
                <a:spcPts val="0"/>
              </a:spcAft>
              <a:buClrTx/>
              <a:buSzTx/>
              <a:buFontTx/>
              <a:buNone/>
              <a:tabLst/>
              <a:defRPr/>
            </a:pPr>
            <a:r>
              <a:rPr kumimoji="0" lang="fi-FI" sz="1600" b="0" i="0" u="none" strike="noStrike" kern="1200" cap="none" spc="-25" normalizeH="0" baseline="0" noProof="0" dirty="0">
                <a:ln>
                  <a:noFill/>
                </a:ln>
                <a:solidFill>
                  <a:srgbClr val="FFFFFF"/>
                </a:solidFill>
                <a:effectLst/>
                <a:uLnTx/>
                <a:uFillTx/>
                <a:latin typeface="Arial"/>
                <a:ea typeface="+mn-ea"/>
                <a:cs typeface="Arial"/>
              </a:rPr>
              <a:t>VALMENNUSKOKONAISUUDEN</a:t>
            </a:r>
            <a:r>
              <a:rPr kumimoji="0" sz="1600" b="0" i="0" u="none" strike="noStrike" kern="1200" cap="none" spc="20" normalizeH="0" baseline="0" noProof="0" dirty="0">
                <a:ln>
                  <a:noFill/>
                </a:ln>
                <a:solidFill>
                  <a:srgbClr val="FFFFFF"/>
                </a:solidFill>
                <a:effectLst/>
                <a:uLnTx/>
                <a:uFillTx/>
                <a:latin typeface="Arial"/>
                <a:ea typeface="+mn-ea"/>
                <a:cs typeface="Arial"/>
              </a:rPr>
              <a:t> </a:t>
            </a:r>
            <a:r>
              <a:rPr kumimoji="0" sz="1600" b="0" i="0" u="none" strike="noStrike" kern="1200" cap="none" spc="0" normalizeH="0" baseline="0" noProof="0" dirty="0">
                <a:ln>
                  <a:noFill/>
                </a:ln>
                <a:solidFill>
                  <a:srgbClr val="FFFFFF"/>
                </a:solidFill>
                <a:effectLst/>
                <a:uLnTx/>
                <a:uFillTx/>
                <a:latin typeface="Arial"/>
                <a:ea typeface="+mn-ea"/>
                <a:cs typeface="Arial"/>
              </a:rPr>
              <a:t>KESTO</a:t>
            </a:r>
            <a:r>
              <a:rPr kumimoji="0" sz="1600" b="0" i="0" u="none" strike="noStrike" kern="1200" cap="none" spc="-5" normalizeH="0" baseline="0" noProof="0" dirty="0">
                <a:ln>
                  <a:noFill/>
                </a:ln>
                <a:solidFill>
                  <a:srgbClr val="FFFFFF"/>
                </a:solidFill>
                <a:effectLst/>
                <a:uLnTx/>
                <a:uFillTx/>
                <a:latin typeface="Arial"/>
                <a:ea typeface="+mn-ea"/>
                <a:cs typeface="Arial"/>
              </a:rPr>
              <a:t> </a:t>
            </a:r>
            <a:r>
              <a:rPr kumimoji="0" lang="fi-FI" sz="1600" b="0" i="0" u="none" strike="noStrike" kern="1200" cap="none" spc="-10" normalizeH="0" baseline="0" noProof="0" dirty="0">
                <a:ln>
                  <a:noFill/>
                </a:ln>
                <a:solidFill>
                  <a:srgbClr val="FFFFFF"/>
                </a:solidFill>
                <a:effectLst/>
                <a:uLnTx/>
                <a:uFillTx/>
                <a:latin typeface="Arial"/>
                <a:ea typeface="+mn-ea"/>
                <a:cs typeface="Arial"/>
              </a:rPr>
              <a:t>noin 10-12 kk</a:t>
            </a:r>
            <a:r>
              <a:rPr kumimoji="0" sz="1600" b="0" i="0" u="none" strike="noStrike" kern="1200" cap="none" spc="0" normalizeH="0" baseline="0" noProof="0" dirty="0">
                <a:ln>
                  <a:noFill/>
                </a:ln>
                <a:solidFill>
                  <a:srgbClr val="FFFFFF"/>
                </a:solidFill>
                <a:effectLst/>
                <a:uLnTx/>
                <a:uFillTx/>
                <a:latin typeface="Arial"/>
                <a:ea typeface="+mn-ea"/>
                <a:cs typeface="Arial"/>
              </a:rPr>
              <a:t> </a:t>
            </a:r>
          </a:p>
        </p:txBody>
      </p:sp>
      <p:sp>
        <p:nvSpPr>
          <p:cNvPr id="56" name="object 18"/>
          <p:cNvSpPr txBox="1"/>
          <p:nvPr/>
        </p:nvSpPr>
        <p:spPr>
          <a:xfrm>
            <a:off x="4000197" y="5794464"/>
            <a:ext cx="6330950" cy="288541"/>
          </a:xfrm>
          <a:prstGeom prst="rect">
            <a:avLst/>
          </a:prstGeom>
          <a:solidFill>
            <a:schemeClr val="accent4">
              <a:lumMod val="20000"/>
              <a:lumOff val="80000"/>
            </a:schemeClr>
          </a:solidFill>
          <a:ln w="9525">
            <a:solidFill>
              <a:srgbClr val="44536A"/>
            </a:solidFill>
          </a:ln>
        </p:spPr>
        <p:txBody>
          <a:bodyPr vert="horz" wrap="square" lIns="0" tIns="41910" rIns="0" bIns="0" rtlCol="0">
            <a:spAutoFit/>
          </a:bodyPr>
          <a:lstStyle/>
          <a:p>
            <a:pPr marL="544195" marR="0" lvl="0" indent="0" algn="l" defTabSz="914400" rtl="0" eaLnBrk="1" fontAlgn="auto" latinLnBrk="0" hangingPunct="1">
              <a:lnSpc>
                <a:spcPct val="100000"/>
              </a:lnSpc>
              <a:spcBef>
                <a:spcPts val="330"/>
              </a:spcBef>
              <a:spcAft>
                <a:spcPts val="0"/>
              </a:spcAft>
              <a:buClrTx/>
              <a:buSzTx/>
              <a:buFontTx/>
              <a:buNone/>
              <a:tabLst/>
              <a:defRPr/>
            </a:pPr>
            <a:r>
              <a:rPr lang="fi-FI" sz="1600" spc="-10" dirty="0" smtClean="0">
                <a:solidFill>
                  <a:srgbClr val="464646"/>
                </a:solidFill>
                <a:latin typeface="Arial"/>
                <a:cs typeface="Arial"/>
              </a:rPr>
              <a:t>VÄLIVALMENNUKSET PROSESSIN AIKANA</a:t>
            </a:r>
            <a:endParaRPr kumimoji="0" sz="1600" b="0" i="0" u="none" strike="noStrike" kern="1200" cap="none" spc="0" normalizeH="0" baseline="0" noProof="0" dirty="0">
              <a:ln>
                <a:noFill/>
              </a:ln>
              <a:solidFill>
                <a:srgbClr val="464646"/>
              </a:solidFill>
              <a:effectLst/>
              <a:uLnTx/>
              <a:uFillTx/>
              <a:latin typeface="Arial"/>
              <a:ea typeface="+mn-ea"/>
              <a:cs typeface="Arial"/>
            </a:endParaRPr>
          </a:p>
        </p:txBody>
      </p:sp>
      <p:sp>
        <p:nvSpPr>
          <p:cNvPr id="45" name="object 10"/>
          <p:cNvSpPr txBox="1"/>
          <p:nvPr/>
        </p:nvSpPr>
        <p:spPr>
          <a:xfrm>
            <a:off x="10121466" y="2652686"/>
            <a:ext cx="930910" cy="443711"/>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fi-FI" sz="1400" b="1" i="0" u="none" strike="noStrike" kern="1200" cap="none" spc="-10" normalizeH="0" baseline="0" noProof="0" dirty="0">
                <a:ln>
                  <a:noFill/>
                </a:ln>
                <a:solidFill>
                  <a:srgbClr val="2F2F2F"/>
                </a:solidFill>
                <a:effectLst/>
                <a:uLnTx/>
                <a:uFillTx/>
                <a:latin typeface="Arial" panose="020B0604020202020204" pitchFamily="34" charset="0"/>
                <a:ea typeface="+mn-ea"/>
                <a:cs typeface="Arial" panose="020B0604020202020204" pitchFamily="34" charset="0"/>
              </a:rPr>
              <a:t>Levittämistilaisuudet</a:t>
            </a:r>
            <a:endParaRPr kumimoji="0"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6" name="object 49"/>
          <p:cNvSpPr txBox="1"/>
          <p:nvPr/>
        </p:nvSpPr>
        <p:spPr>
          <a:xfrm>
            <a:off x="2708738" y="581205"/>
            <a:ext cx="2209184" cy="1587614"/>
          </a:xfrm>
          <a:prstGeom prst="rect">
            <a:avLst/>
          </a:prstGeom>
          <a:solidFill>
            <a:schemeClr val="bg1">
              <a:lumMod val="50000"/>
            </a:schemeClr>
          </a:solidFill>
          <a:ln w="15875">
            <a:solidFill>
              <a:schemeClr val="tx2"/>
            </a:solidFill>
          </a:ln>
        </p:spPr>
        <p:txBody>
          <a:bodyPr vert="horz" wrap="square" lIns="0" tIns="109220" rIns="0" bIns="0" rtlCol="0">
            <a:spAutoFit/>
          </a:bodyPr>
          <a:lstStyle/>
          <a:p>
            <a:pPr marL="236219" marR="57785"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10" normalizeH="0" baseline="0" noProof="0" dirty="0">
                <a:ln>
                  <a:noFill/>
                </a:ln>
                <a:solidFill>
                  <a:srgbClr val="FFFFFF"/>
                </a:solidFill>
                <a:effectLst/>
                <a:uLnTx/>
                <a:uFillTx/>
                <a:latin typeface="Arial"/>
                <a:ea typeface="+mn-ea"/>
                <a:cs typeface="Arial"/>
              </a:rPr>
              <a:t>Nykytilanteen ja mittaustietojen analyysi</a:t>
            </a:r>
          </a:p>
          <a:p>
            <a:pPr marL="236219" marR="57785"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10" normalizeH="0" baseline="0" noProof="0" dirty="0">
                <a:ln>
                  <a:noFill/>
                </a:ln>
                <a:solidFill>
                  <a:srgbClr val="FFFFFF"/>
                </a:solidFill>
                <a:effectLst/>
                <a:uLnTx/>
                <a:uFillTx/>
                <a:latin typeface="Arial"/>
                <a:ea typeface="+mn-ea"/>
                <a:cs typeface="Arial"/>
              </a:rPr>
              <a:t>Kehittämiskohteiden tunnistaminen ja priorisointi </a:t>
            </a:r>
          </a:p>
          <a:p>
            <a:pPr marL="236219" marR="57785"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10" normalizeH="0" baseline="0" noProof="0" dirty="0">
                <a:ln>
                  <a:noFill/>
                </a:ln>
                <a:solidFill>
                  <a:srgbClr val="FFFFFF"/>
                </a:solidFill>
                <a:effectLst/>
                <a:uLnTx/>
                <a:uFillTx/>
                <a:latin typeface="Arial"/>
                <a:ea typeface="+mn-ea"/>
                <a:cs typeface="Arial"/>
              </a:rPr>
              <a:t>Tavoitteiden asettaminen</a:t>
            </a:r>
          </a:p>
          <a:p>
            <a:pPr marL="236219" marR="57785"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10" normalizeH="0" baseline="0" noProof="0" dirty="0">
                <a:ln>
                  <a:noFill/>
                </a:ln>
                <a:solidFill>
                  <a:srgbClr val="FFFFFF"/>
                </a:solidFill>
                <a:effectLst/>
                <a:uLnTx/>
                <a:uFillTx/>
                <a:latin typeface="Arial"/>
                <a:ea typeface="+mn-ea"/>
                <a:cs typeface="Arial"/>
              </a:rPr>
              <a:t>Ensimmäisten kokeilujen suunnitteleminen (PDSA)</a:t>
            </a:r>
          </a:p>
          <a:p>
            <a:pPr marL="64769" marR="57785" lvl="0" indent="0" algn="l" defTabSz="914400" rtl="0" eaLnBrk="1" fontAlgn="auto" latinLnBrk="0" hangingPunct="1">
              <a:lnSpc>
                <a:spcPct val="100000"/>
              </a:lnSpc>
              <a:spcBef>
                <a:spcPts val="0"/>
              </a:spcBef>
              <a:spcAft>
                <a:spcPts val="0"/>
              </a:spcAft>
              <a:buClrTx/>
              <a:buSzTx/>
              <a:buFontTx/>
              <a:buNone/>
              <a:tabLst/>
              <a:defRPr/>
            </a:pPr>
            <a:endParaRPr kumimoji="0" lang="fi-FI" sz="1200" b="0" i="0" u="none" strike="noStrike" kern="1200" cap="none" spc="-10" normalizeH="0" baseline="0" noProof="0" dirty="0">
              <a:ln>
                <a:noFill/>
              </a:ln>
              <a:solidFill>
                <a:srgbClr val="FFFFFF"/>
              </a:solidFill>
              <a:effectLst/>
              <a:uLnTx/>
              <a:uFillTx/>
              <a:latin typeface="Arial"/>
              <a:ea typeface="+mn-ea"/>
              <a:cs typeface="Arial"/>
            </a:endParaRPr>
          </a:p>
        </p:txBody>
      </p:sp>
      <p:sp>
        <p:nvSpPr>
          <p:cNvPr id="48" name="object 49"/>
          <p:cNvSpPr txBox="1"/>
          <p:nvPr/>
        </p:nvSpPr>
        <p:spPr>
          <a:xfrm>
            <a:off x="9523692" y="622084"/>
            <a:ext cx="2291196" cy="1587614"/>
          </a:xfrm>
          <a:prstGeom prst="rect">
            <a:avLst/>
          </a:prstGeom>
          <a:solidFill>
            <a:schemeClr val="bg1">
              <a:lumMod val="50000"/>
            </a:schemeClr>
          </a:solidFill>
          <a:ln w="12700">
            <a:solidFill>
              <a:srgbClr val="2E528F"/>
            </a:solidFill>
          </a:ln>
        </p:spPr>
        <p:txBody>
          <a:bodyPr vert="horz" wrap="square" lIns="0" tIns="109220" rIns="0" bIns="0" rtlCol="0">
            <a:spAutoFit/>
          </a:bodyPr>
          <a:lstStyle/>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srgbClr val="FFFFFF"/>
                </a:solidFill>
                <a:effectLst/>
                <a:uLnTx/>
                <a:uFillTx/>
                <a:latin typeface="Arial"/>
                <a:ea typeface="+mn-ea"/>
                <a:cs typeface="Arial"/>
              </a:rPr>
              <a:t>Hyvien käytäntöjen levittäminen</a:t>
            </a:r>
          </a:p>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endParaRPr kumimoji="0" lang="fi-FI" sz="1200" b="0" i="0" u="none" strike="noStrike" kern="1200" cap="none" spc="0" normalizeH="0" baseline="0" noProof="0" dirty="0">
              <a:ln>
                <a:noFill/>
              </a:ln>
              <a:solidFill>
                <a:srgbClr val="FFFFFF"/>
              </a:solidFill>
              <a:effectLst/>
              <a:uLnTx/>
              <a:uFillTx/>
              <a:latin typeface="Arial"/>
              <a:ea typeface="+mn-ea"/>
              <a:cs typeface="Arial"/>
            </a:endParaRPr>
          </a:p>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endParaRPr kumimoji="0" lang="fi-FI" sz="1200" b="0" i="0" u="none" strike="noStrike" kern="1200" cap="none" spc="0" normalizeH="0" baseline="0" noProof="0" dirty="0">
              <a:ln>
                <a:noFill/>
              </a:ln>
              <a:solidFill>
                <a:srgbClr val="FFFFFF"/>
              </a:solidFill>
              <a:effectLst/>
              <a:uLnTx/>
              <a:uFillTx/>
              <a:latin typeface="Arial"/>
              <a:ea typeface="+mn-ea"/>
              <a:cs typeface="Arial"/>
            </a:endParaRPr>
          </a:p>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endParaRPr kumimoji="0" lang="fi-FI" sz="1200" b="0" i="0" u="none" strike="noStrike" kern="1200" cap="none" spc="0" normalizeH="0" baseline="0" noProof="0" dirty="0">
              <a:ln>
                <a:noFill/>
              </a:ln>
              <a:solidFill>
                <a:srgbClr val="FFFFFF"/>
              </a:solidFill>
              <a:effectLst/>
              <a:uLnTx/>
              <a:uFillTx/>
              <a:latin typeface="Arial"/>
              <a:ea typeface="+mn-ea"/>
              <a:cs typeface="Arial"/>
            </a:endParaRPr>
          </a:p>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endParaRPr kumimoji="0" lang="fi-FI" sz="1200" b="0" i="0" u="none" strike="noStrike" kern="1200" cap="none" spc="0" normalizeH="0" baseline="0" noProof="0" dirty="0">
              <a:ln>
                <a:noFill/>
              </a:ln>
              <a:solidFill>
                <a:srgbClr val="000000"/>
              </a:solidFill>
              <a:effectLst/>
              <a:uLnTx/>
              <a:uFillTx/>
              <a:latin typeface="Arial"/>
              <a:ea typeface="+mn-ea"/>
              <a:cs typeface="Arial"/>
            </a:endParaRPr>
          </a:p>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endParaRPr kumimoji="0" lang="fi-FI" sz="1200" b="0" i="0" u="none" strike="noStrike" kern="1200" cap="none" spc="0" normalizeH="0" baseline="0" noProof="0" dirty="0">
              <a:ln>
                <a:noFill/>
              </a:ln>
              <a:solidFill>
                <a:srgbClr val="000000"/>
              </a:solidFill>
              <a:effectLst/>
              <a:uLnTx/>
              <a:uFillTx/>
              <a:latin typeface="Arial"/>
              <a:ea typeface="+mn-ea"/>
              <a:cs typeface="Arial"/>
            </a:endParaRPr>
          </a:p>
          <a:p>
            <a:pPr marL="394970" marR="102235" lvl="0" indent="-285750" algn="l" defTabSz="914400" rtl="0" eaLnBrk="1" fontAlgn="auto" latinLnBrk="0" hangingPunct="1">
              <a:lnSpc>
                <a:spcPct val="100000"/>
              </a:lnSpc>
              <a:spcBef>
                <a:spcPts val="15"/>
              </a:spcBef>
              <a:spcAft>
                <a:spcPts val="0"/>
              </a:spcAft>
              <a:buClrTx/>
              <a:buSzTx/>
              <a:buFont typeface="Arial" panose="020B0604020202020204" pitchFamily="34" charset="0"/>
              <a:buChar char="•"/>
              <a:tabLst/>
              <a:defRPr/>
            </a:pPr>
            <a:endParaRPr kumimoji="0" lang="fi-FI" sz="1200" b="0" i="0" u="none" strike="noStrike" kern="1200" cap="none" spc="0" normalizeH="0" baseline="0" noProof="0" dirty="0">
              <a:ln>
                <a:noFill/>
              </a:ln>
              <a:solidFill>
                <a:srgbClr val="000000"/>
              </a:solidFill>
              <a:effectLst/>
              <a:uLnTx/>
              <a:uFillTx/>
              <a:latin typeface="Arial"/>
              <a:ea typeface="+mn-ea"/>
              <a:cs typeface="Arial"/>
            </a:endParaRPr>
          </a:p>
        </p:txBody>
      </p:sp>
      <p:sp>
        <p:nvSpPr>
          <p:cNvPr id="3" name="Suorakulmio 2"/>
          <p:cNvSpPr/>
          <p:nvPr/>
        </p:nvSpPr>
        <p:spPr>
          <a:xfrm>
            <a:off x="709767" y="3666819"/>
            <a:ext cx="2475507" cy="1569660"/>
          </a:xfrm>
          <a:prstGeom prst="rect">
            <a:avLst/>
          </a:prstGeom>
        </p:spPr>
        <p:txBody>
          <a:bodyPr wrap="square">
            <a:spAutoFit/>
          </a:bodyPr>
          <a:lstStyle/>
          <a:p>
            <a:r>
              <a:rPr lang="fi-FI" sz="1200" dirty="0">
                <a:solidFill>
                  <a:schemeClr val="tx1">
                    <a:lumMod val="50000"/>
                  </a:schemeClr>
                </a:solidFill>
              </a:rPr>
              <a:t>Ennen työpajaa: </a:t>
            </a:r>
          </a:p>
          <a:p>
            <a:pPr marL="171450" indent="-171450">
              <a:buFont typeface="Arial" panose="020B0604020202020204" pitchFamily="34" charset="0"/>
              <a:buChar char="•"/>
            </a:pPr>
            <a:r>
              <a:rPr lang="fi-FI" sz="1200" dirty="0">
                <a:solidFill>
                  <a:schemeClr val="tx1">
                    <a:lumMod val="50000"/>
                  </a:schemeClr>
                </a:solidFill>
              </a:rPr>
              <a:t>Tiimin kokoaminen</a:t>
            </a:r>
          </a:p>
          <a:p>
            <a:pPr marL="171450" indent="-171450">
              <a:buFont typeface="Arial" panose="020B0604020202020204" pitchFamily="34" charset="0"/>
              <a:buChar char="•"/>
            </a:pPr>
            <a:r>
              <a:rPr lang="fi-FI" sz="1200" dirty="0">
                <a:solidFill>
                  <a:schemeClr val="tx1">
                    <a:lumMod val="50000"/>
                  </a:schemeClr>
                </a:solidFill>
              </a:rPr>
              <a:t>Tutustuminen ja orientaatio</a:t>
            </a:r>
          </a:p>
          <a:p>
            <a:pPr marL="171450" indent="-171450">
              <a:buFont typeface="Arial" panose="020B0604020202020204" pitchFamily="34" charset="0"/>
              <a:buChar char="•"/>
            </a:pPr>
            <a:r>
              <a:rPr lang="fi-FI" sz="1200" dirty="0">
                <a:solidFill>
                  <a:schemeClr val="tx1">
                    <a:lumMod val="50000"/>
                  </a:schemeClr>
                </a:solidFill>
              </a:rPr>
              <a:t>Riskinarviointi ja työpaikkaselvitykset ja  tuloksiin tutustuminen </a:t>
            </a:r>
          </a:p>
          <a:p>
            <a:pPr marL="171450" indent="-171450">
              <a:buFont typeface="Arial" panose="020B0604020202020204" pitchFamily="34" charset="0"/>
              <a:buChar char="•"/>
            </a:pPr>
            <a:r>
              <a:rPr lang="fi-FI" sz="1200" dirty="0">
                <a:solidFill>
                  <a:schemeClr val="tx1">
                    <a:lumMod val="50000"/>
                  </a:schemeClr>
                </a:solidFill>
              </a:rPr>
              <a:t>Pohdintaa, miksi lähdemme valmennukseen mukaan</a:t>
            </a:r>
          </a:p>
        </p:txBody>
      </p:sp>
    </p:spTree>
    <p:extLst>
      <p:ext uri="{BB962C8B-B14F-4D97-AF65-F5344CB8AC3E}">
        <p14:creationId xmlns:p14="http://schemas.microsoft.com/office/powerpoint/2010/main" val="7693600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681202" y="452010"/>
            <a:ext cx="9894939" cy="603561"/>
          </a:xfrm>
        </p:spPr>
        <p:txBody>
          <a:bodyPr/>
          <a:lstStyle/>
          <a:p>
            <a:pPr algn="ctr"/>
            <a:r>
              <a:rPr lang="fi-FI" sz="2800" dirty="0"/>
              <a:t>Vuoden 2024 valmennuksissa mukana olevat yksiköt</a:t>
            </a:r>
          </a:p>
        </p:txBody>
      </p:sp>
      <p:graphicFrame>
        <p:nvGraphicFramePr>
          <p:cNvPr id="2" name="Taulukko 1"/>
          <p:cNvGraphicFramePr>
            <a:graphicFrameLocks noGrp="1"/>
          </p:cNvGraphicFramePr>
          <p:nvPr>
            <p:extLst>
              <p:ext uri="{D42A27DB-BD31-4B8C-83A1-F6EECF244321}">
                <p14:modId xmlns:p14="http://schemas.microsoft.com/office/powerpoint/2010/main" val="3002244821"/>
              </p:ext>
            </p:extLst>
          </p:nvPr>
        </p:nvGraphicFramePr>
        <p:xfrm>
          <a:off x="681202" y="1493676"/>
          <a:ext cx="7474826" cy="4696916"/>
        </p:xfrm>
        <a:graphic>
          <a:graphicData uri="http://schemas.openxmlformats.org/drawingml/2006/table">
            <a:tbl>
              <a:tblPr firstRow="1" bandRow="1">
                <a:tableStyleId>{5C22544A-7EE6-4342-B048-85BDC9FD1C3A}</a:tableStyleId>
              </a:tblPr>
              <a:tblGrid>
                <a:gridCol w="5373652">
                  <a:extLst>
                    <a:ext uri="{9D8B030D-6E8A-4147-A177-3AD203B41FA5}">
                      <a16:colId xmlns:a16="http://schemas.microsoft.com/office/drawing/2014/main" val="4237850376"/>
                    </a:ext>
                  </a:extLst>
                </a:gridCol>
                <a:gridCol w="2101174">
                  <a:extLst>
                    <a:ext uri="{9D8B030D-6E8A-4147-A177-3AD203B41FA5}">
                      <a16:colId xmlns:a16="http://schemas.microsoft.com/office/drawing/2014/main" val="2059524445"/>
                    </a:ext>
                  </a:extLst>
                </a:gridCol>
              </a:tblGrid>
              <a:tr h="437899">
                <a:tc>
                  <a:txBody>
                    <a:bodyPr/>
                    <a:lstStyle/>
                    <a:p>
                      <a:r>
                        <a:rPr lang="fi-FI" dirty="0"/>
                        <a:t>Yksiköt</a:t>
                      </a:r>
                    </a:p>
                  </a:txBody>
                  <a:tcPr/>
                </a:tc>
                <a:tc>
                  <a:txBody>
                    <a:bodyPr/>
                    <a:lstStyle/>
                    <a:p>
                      <a:r>
                        <a:rPr lang="fi-FI" dirty="0"/>
                        <a:t>Lukumäärä</a:t>
                      </a:r>
                    </a:p>
                  </a:txBody>
                  <a:tcPr/>
                </a:tc>
                <a:extLst>
                  <a:ext uri="{0D108BD9-81ED-4DB2-BD59-A6C34878D82A}">
                    <a16:rowId xmlns:a16="http://schemas.microsoft.com/office/drawing/2014/main" val="280936554"/>
                  </a:ext>
                </a:extLst>
              </a:tr>
              <a:tr h="437899">
                <a:tc>
                  <a:txBody>
                    <a:bodyPr/>
                    <a:lstStyle/>
                    <a:p>
                      <a:r>
                        <a:rPr lang="fi-FI" sz="1800" dirty="0"/>
                        <a:t>Päivystysyksikkö/yhteispäivystys  </a:t>
                      </a:r>
                    </a:p>
                  </a:txBody>
                  <a:tcPr/>
                </a:tc>
                <a:tc>
                  <a:txBody>
                    <a:bodyPr/>
                    <a:lstStyle/>
                    <a:p>
                      <a:r>
                        <a:rPr lang="fi-FI" sz="1800" dirty="0"/>
                        <a:t>3</a:t>
                      </a:r>
                    </a:p>
                  </a:txBody>
                  <a:tcPr/>
                </a:tc>
                <a:extLst>
                  <a:ext uri="{0D108BD9-81ED-4DB2-BD59-A6C34878D82A}">
                    <a16:rowId xmlns:a16="http://schemas.microsoft.com/office/drawing/2014/main" val="659815912"/>
                  </a:ext>
                </a:extLst>
              </a:tr>
              <a:tr h="437899">
                <a:tc>
                  <a:txBody>
                    <a:bodyPr/>
                    <a:lstStyle/>
                    <a:p>
                      <a:r>
                        <a:rPr lang="fi-FI" sz="1800" dirty="0"/>
                        <a:t>Kotihoito  </a:t>
                      </a:r>
                    </a:p>
                  </a:txBody>
                  <a:tcPr/>
                </a:tc>
                <a:tc>
                  <a:txBody>
                    <a:bodyPr/>
                    <a:lstStyle/>
                    <a:p>
                      <a:r>
                        <a:rPr lang="fi-FI" sz="1800" dirty="0"/>
                        <a:t>3</a:t>
                      </a:r>
                    </a:p>
                  </a:txBody>
                  <a:tcPr/>
                </a:tc>
                <a:extLst>
                  <a:ext uri="{0D108BD9-81ED-4DB2-BD59-A6C34878D82A}">
                    <a16:rowId xmlns:a16="http://schemas.microsoft.com/office/drawing/2014/main" val="1628033299"/>
                  </a:ext>
                </a:extLst>
              </a:tr>
              <a:tr h="437899">
                <a:tc>
                  <a:txBody>
                    <a:bodyPr/>
                    <a:lstStyle/>
                    <a:p>
                      <a:r>
                        <a:rPr lang="fi-FI" sz="1800" dirty="0"/>
                        <a:t>Vuodeosasto</a:t>
                      </a:r>
                      <a:r>
                        <a:rPr lang="fi-FI" sz="1800" baseline="0" dirty="0"/>
                        <a:t> (</a:t>
                      </a:r>
                      <a:r>
                        <a:rPr lang="fi-FI" sz="1800" baseline="0" dirty="0" err="1"/>
                        <a:t>pth</a:t>
                      </a:r>
                      <a:r>
                        <a:rPr lang="fi-FI" sz="1800" baseline="0" dirty="0"/>
                        <a:t>/</a:t>
                      </a:r>
                      <a:r>
                        <a:rPr lang="fi-FI" sz="1800" baseline="0" dirty="0" err="1"/>
                        <a:t>esh</a:t>
                      </a:r>
                      <a:r>
                        <a:rPr lang="fi-FI" sz="1800" baseline="0" dirty="0"/>
                        <a:t>)  </a:t>
                      </a:r>
                      <a:endParaRPr lang="fi-FI" sz="1800" dirty="0"/>
                    </a:p>
                  </a:txBody>
                  <a:tcPr/>
                </a:tc>
                <a:tc>
                  <a:txBody>
                    <a:bodyPr/>
                    <a:lstStyle/>
                    <a:p>
                      <a:r>
                        <a:rPr lang="fi-FI" sz="1800" dirty="0"/>
                        <a:t>7</a:t>
                      </a:r>
                    </a:p>
                  </a:txBody>
                  <a:tcPr/>
                </a:tc>
                <a:extLst>
                  <a:ext uri="{0D108BD9-81ED-4DB2-BD59-A6C34878D82A}">
                    <a16:rowId xmlns:a16="http://schemas.microsoft.com/office/drawing/2014/main" val="1762065633"/>
                  </a:ext>
                </a:extLst>
              </a:tr>
              <a:tr h="437899">
                <a:tc>
                  <a:txBody>
                    <a:bodyPr/>
                    <a:lstStyle/>
                    <a:p>
                      <a:r>
                        <a:rPr lang="fi-FI" sz="1800" dirty="0"/>
                        <a:t>Puhtauspalvelut </a:t>
                      </a:r>
                    </a:p>
                  </a:txBody>
                  <a:tcPr/>
                </a:tc>
                <a:tc>
                  <a:txBody>
                    <a:bodyPr/>
                    <a:lstStyle/>
                    <a:p>
                      <a:r>
                        <a:rPr lang="fi-FI" sz="1800" dirty="0"/>
                        <a:t>2</a:t>
                      </a:r>
                    </a:p>
                  </a:txBody>
                  <a:tcPr/>
                </a:tc>
                <a:extLst>
                  <a:ext uri="{0D108BD9-81ED-4DB2-BD59-A6C34878D82A}">
                    <a16:rowId xmlns:a16="http://schemas.microsoft.com/office/drawing/2014/main" val="411837272"/>
                  </a:ext>
                </a:extLst>
              </a:tr>
              <a:tr h="437899">
                <a:tc>
                  <a:txBody>
                    <a:bodyPr/>
                    <a:lstStyle/>
                    <a:p>
                      <a:r>
                        <a:rPr lang="fi-FI" sz="1800" dirty="0"/>
                        <a:t>Sosiaalipalvelut (lape)</a:t>
                      </a:r>
                      <a:r>
                        <a:rPr lang="fi-FI" sz="1800" baseline="0" dirty="0"/>
                        <a:t> </a:t>
                      </a:r>
                      <a:endParaRPr lang="fi-FI" sz="1800" dirty="0"/>
                    </a:p>
                  </a:txBody>
                  <a:tcPr/>
                </a:tc>
                <a:tc>
                  <a:txBody>
                    <a:bodyPr/>
                    <a:lstStyle/>
                    <a:p>
                      <a:r>
                        <a:rPr lang="fi-FI" sz="1800" dirty="0"/>
                        <a:t>2</a:t>
                      </a:r>
                    </a:p>
                  </a:txBody>
                  <a:tcPr/>
                </a:tc>
                <a:extLst>
                  <a:ext uri="{0D108BD9-81ED-4DB2-BD59-A6C34878D82A}">
                    <a16:rowId xmlns:a16="http://schemas.microsoft.com/office/drawing/2014/main" val="2106662016"/>
                  </a:ext>
                </a:extLst>
              </a:tr>
              <a:tr h="755825">
                <a:tc>
                  <a:txBody>
                    <a:bodyPr/>
                    <a:lstStyle/>
                    <a:p>
                      <a:r>
                        <a:rPr lang="fi-FI" sz="1800" dirty="0"/>
                        <a:t>Ympärivuorokautinen palveluasuminen (ikäihmiset, vammaispalvelut) </a:t>
                      </a:r>
                    </a:p>
                  </a:txBody>
                  <a:tcPr/>
                </a:tc>
                <a:tc>
                  <a:txBody>
                    <a:bodyPr/>
                    <a:lstStyle/>
                    <a:p>
                      <a:r>
                        <a:rPr lang="fi-FI" sz="1800" dirty="0"/>
                        <a:t>3</a:t>
                      </a:r>
                    </a:p>
                  </a:txBody>
                  <a:tcPr/>
                </a:tc>
                <a:extLst>
                  <a:ext uri="{0D108BD9-81ED-4DB2-BD59-A6C34878D82A}">
                    <a16:rowId xmlns:a16="http://schemas.microsoft.com/office/drawing/2014/main" val="159117453"/>
                  </a:ext>
                </a:extLst>
              </a:tr>
              <a:tr h="437899">
                <a:tc>
                  <a:txBody>
                    <a:bodyPr/>
                    <a:lstStyle/>
                    <a:p>
                      <a:r>
                        <a:rPr lang="fi-FI" sz="1800" dirty="0"/>
                        <a:t>Vammaisten</a:t>
                      </a:r>
                      <a:r>
                        <a:rPr lang="fi-FI" sz="1800" baseline="0" dirty="0"/>
                        <a:t> asumispalvelut </a:t>
                      </a:r>
                      <a:endParaRPr lang="fi-FI" sz="1800" dirty="0"/>
                    </a:p>
                  </a:txBody>
                  <a:tcPr/>
                </a:tc>
                <a:tc>
                  <a:txBody>
                    <a:bodyPr/>
                    <a:lstStyle/>
                    <a:p>
                      <a:r>
                        <a:rPr lang="fi-FI" sz="1800" dirty="0"/>
                        <a:t>2</a:t>
                      </a:r>
                    </a:p>
                  </a:txBody>
                  <a:tcPr/>
                </a:tc>
                <a:extLst>
                  <a:ext uri="{0D108BD9-81ED-4DB2-BD59-A6C34878D82A}">
                    <a16:rowId xmlns:a16="http://schemas.microsoft.com/office/drawing/2014/main" val="753237869"/>
                  </a:ext>
                </a:extLst>
              </a:tr>
              <a:tr h="437899">
                <a:tc>
                  <a:txBody>
                    <a:bodyPr/>
                    <a:lstStyle/>
                    <a:p>
                      <a:r>
                        <a:rPr lang="fi-FI" sz="1800" dirty="0"/>
                        <a:t>Kuntoutus </a:t>
                      </a:r>
                    </a:p>
                  </a:txBody>
                  <a:tcPr/>
                </a:tc>
                <a:tc>
                  <a:txBody>
                    <a:bodyPr/>
                    <a:lstStyle/>
                    <a:p>
                      <a:r>
                        <a:rPr lang="fi-FI" sz="1800" dirty="0"/>
                        <a:t>1</a:t>
                      </a:r>
                    </a:p>
                  </a:txBody>
                  <a:tcPr/>
                </a:tc>
                <a:extLst>
                  <a:ext uri="{0D108BD9-81ED-4DB2-BD59-A6C34878D82A}">
                    <a16:rowId xmlns:a16="http://schemas.microsoft.com/office/drawing/2014/main" val="2269461169"/>
                  </a:ext>
                </a:extLst>
              </a:tr>
              <a:tr h="437899">
                <a:tc>
                  <a:txBody>
                    <a:bodyPr/>
                    <a:lstStyle/>
                    <a:p>
                      <a:r>
                        <a:rPr lang="fi-FI" sz="1800" dirty="0"/>
                        <a:t>Yhteensä</a:t>
                      </a:r>
                    </a:p>
                  </a:txBody>
                  <a:tcPr/>
                </a:tc>
                <a:tc>
                  <a:txBody>
                    <a:bodyPr/>
                    <a:lstStyle/>
                    <a:p>
                      <a:r>
                        <a:rPr lang="fi-FI" sz="1800" dirty="0">
                          <a:sym typeface="Wingdings" panose="05000000000000000000" pitchFamily="2" charset="2"/>
                        </a:rPr>
                        <a:t>23</a:t>
                      </a:r>
                      <a:endParaRPr lang="fi-FI" sz="1800" dirty="0"/>
                    </a:p>
                  </a:txBody>
                  <a:tcPr/>
                </a:tc>
                <a:extLst>
                  <a:ext uri="{0D108BD9-81ED-4DB2-BD59-A6C34878D82A}">
                    <a16:rowId xmlns:a16="http://schemas.microsoft.com/office/drawing/2014/main" val="1388035234"/>
                  </a:ext>
                </a:extLst>
              </a:tr>
            </a:tbl>
          </a:graphicData>
        </a:graphic>
      </p:graphicFrame>
      <p:sp>
        <p:nvSpPr>
          <p:cNvPr id="3" name="Suorakulmio 2"/>
          <p:cNvSpPr/>
          <p:nvPr/>
        </p:nvSpPr>
        <p:spPr>
          <a:xfrm>
            <a:off x="8439912" y="1609294"/>
            <a:ext cx="2852928" cy="14356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srgbClr val="FFFFFF"/>
                </a:solidFill>
                <a:effectLst/>
                <a:uLnTx/>
                <a:uFillTx/>
                <a:latin typeface="Arial" panose="020B0604020202020204"/>
                <a:ea typeface="+mn-ea"/>
                <a:cs typeface="+mn-cs"/>
              </a:rPr>
              <a:t>Työyksiköistä on mukana  5-8 hlön moniammatillinen tiimi ja yksikön esihenkilö</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5" name="Suorakulmio 4"/>
          <p:cNvSpPr/>
          <p:nvPr/>
        </p:nvSpPr>
        <p:spPr>
          <a:xfrm>
            <a:off x="8439912" y="3598675"/>
            <a:ext cx="2852928" cy="18456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smtClean="0">
                <a:ln>
                  <a:noFill/>
                </a:ln>
                <a:solidFill>
                  <a:srgbClr val="FFFFFF"/>
                </a:solidFill>
                <a:effectLst/>
                <a:uLnTx/>
                <a:uFillTx/>
                <a:latin typeface="Arial" panose="020B0604020202020204"/>
                <a:ea typeface="+mn-ea"/>
                <a:cs typeface="+mn-cs"/>
              </a:rPr>
              <a:t>Työyksiköt</a:t>
            </a:r>
            <a:r>
              <a:rPr kumimoji="0" lang="fi-FI" sz="1800" b="0" i="0" u="none" strike="noStrike" kern="1200" cap="none" spc="0" normalizeH="0" noProof="0" dirty="0" smtClean="0">
                <a:ln>
                  <a:noFill/>
                </a:ln>
                <a:solidFill>
                  <a:srgbClr val="FFFFFF"/>
                </a:solidFill>
                <a:effectLst/>
                <a:uLnTx/>
                <a:uFillTx/>
                <a:latin typeface="Arial" panose="020B0604020202020204"/>
                <a:ea typeface="+mn-ea"/>
                <a:cs typeface="+mn-cs"/>
              </a:rPr>
              <a:t> kuvaavat valmennuksissa kehitetyt toimintamallit ja tuotokset syksyn 2024 aikana </a:t>
            </a:r>
            <a:r>
              <a:rPr kumimoji="0" lang="fi-FI" sz="1800" b="0" i="0" u="none" strike="noStrike" kern="1200" cap="none" spc="0" normalizeH="0" noProof="0" dirty="0" err="1" smtClean="0">
                <a:ln>
                  <a:noFill/>
                </a:ln>
                <a:solidFill>
                  <a:srgbClr val="FFFFFF"/>
                </a:solidFill>
                <a:effectLst/>
                <a:uLnTx/>
                <a:uFillTx/>
                <a:latin typeface="Arial" panose="020B0604020202020204"/>
                <a:ea typeface="+mn-ea"/>
                <a:cs typeface="+mn-cs"/>
              </a:rPr>
              <a:t>Innkylään</a:t>
            </a:r>
            <a:r>
              <a:rPr kumimoji="0" lang="fi-FI" sz="1800" b="0" i="0" u="none" strike="noStrike" kern="1200" cap="none" spc="0" normalizeH="0" noProof="0" dirty="0" smtClean="0">
                <a:ln>
                  <a:noFill/>
                </a:ln>
                <a:solidFill>
                  <a:srgbClr val="FFFFFF"/>
                </a:solidFill>
                <a:effectLst/>
                <a:uLnTx/>
                <a:uFillTx/>
                <a:latin typeface="Arial" panose="020B0604020202020204"/>
                <a:ea typeface="+mn-ea"/>
                <a:cs typeface="+mn-cs"/>
              </a:rPr>
              <a:t> (www.innokyla.fi</a:t>
            </a:r>
            <a:r>
              <a:rPr kumimoji="0" lang="fi-FI" sz="1800" b="0" i="0" u="none" strike="noStrike" kern="1200" cap="none" spc="0" normalizeH="0" baseline="0" noProof="0" dirty="0" smtClean="0">
                <a:ln>
                  <a:noFill/>
                </a:ln>
                <a:solidFill>
                  <a:srgbClr val="FFFFFF"/>
                </a:solidFill>
                <a:effectLst/>
                <a:uLnTx/>
                <a:uFillTx/>
                <a:latin typeface="Arial" panose="020B0604020202020204"/>
                <a:ea typeface="+mn-ea"/>
                <a:cs typeface="+mn-cs"/>
              </a:rPr>
              <a:t> )</a:t>
            </a:r>
            <a:endParaRPr kumimoji="0" lang="fi-FI" sz="1800" b="0" i="0" u="none" strike="noStrike" kern="1200" cap="none" spc="0" normalizeH="0" baseline="0" noProof="0" dirty="0">
              <a:ln>
                <a:noFill/>
              </a:ln>
              <a:solidFill>
                <a:srgbClr val="FFFFFF"/>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extLst>
      <p:ext uri="{BB962C8B-B14F-4D97-AF65-F5344CB8AC3E}">
        <p14:creationId xmlns:p14="http://schemas.microsoft.com/office/powerpoint/2010/main" val="4004945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7">
            <a:extLst>
              <a:ext uri="{FF2B5EF4-FFF2-40B4-BE49-F238E27FC236}">
                <a16:creationId xmlns:a16="http://schemas.microsoft.com/office/drawing/2014/main" id="{61452C07-6605-992D-2F96-3987D3665BD4}"/>
              </a:ext>
            </a:extLst>
          </p:cNvPr>
          <p:cNvSpPr>
            <a:spLocks noGrp="1"/>
          </p:cNvSpPr>
          <p:nvPr>
            <p:ph type="title"/>
          </p:nvPr>
        </p:nvSpPr>
        <p:spPr>
          <a:xfrm>
            <a:off x="649940" y="484094"/>
            <a:ext cx="9894939" cy="1342766"/>
          </a:xfrm>
        </p:spPr>
        <p:txBody>
          <a:bodyPr/>
          <a:lstStyle/>
          <a:p>
            <a:r>
              <a:rPr lang="fi-FI" sz="2800" dirty="0"/>
              <a:t>Kehittämistyön kohdentuminen vuoden 2024 valmennuksissa</a:t>
            </a:r>
            <a:br>
              <a:rPr lang="fi-FI" sz="2800" dirty="0"/>
            </a:br>
            <a:endParaRPr lang="fi-FI" sz="2000" dirty="0"/>
          </a:p>
        </p:txBody>
      </p:sp>
      <p:sp>
        <p:nvSpPr>
          <p:cNvPr id="9" name="Pyöristetty suorakulmio 8">
            <a:extLst>
              <a:ext uri="{FF2B5EF4-FFF2-40B4-BE49-F238E27FC236}">
                <a16:creationId xmlns:a16="http://schemas.microsoft.com/office/drawing/2014/main" id="{9A87D14E-7B31-3D26-0B9A-5DD3F758993D}"/>
              </a:ext>
            </a:extLst>
          </p:cNvPr>
          <p:cNvSpPr/>
          <p:nvPr/>
        </p:nvSpPr>
        <p:spPr>
          <a:xfrm>
            <a:off x="6131305" y="4335155"/>
            <a:ext cx="2164292" cy="122331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srgbClr val="96B8F3">
                    <a:lumMod val="50000"/>
                  </a:srgbClr>
                </a:solidFill>
                <a:effectLst/>
                <a:uLnTx/>
                <a:uFillTx/>
                <a:latin typeface="Arial" panose="020B0604020202020204"/>
                <a:ea typeface="+mn-ea"/>
                <a:cs typeface="+mn-cs"/>
              </a:rPr>
              <a:t>Tilaratkaisut, työvälineet </a:t>
            </a:r>
          </a:p>
        </p:txBody>
      </p:sp>
      <p:sp>
        <p:nvSpPr>
          <p:cNvPr id="10" name="Pyöristetty suorakulmio 9">
            <a:extLst>
              <a:ext uri="{FF2B5EF4-FFF2-40B4-BE49-F238E27FC236}">
                <a16:creationId xmlns:a16="http://schemas.microsoft.com/office/drawing/2014/main" id="{46C3D1BC-85FD-CEE0-9454-9D4269519D60}"/>
              </a:ext>
            </a:extLst>
          </p:cNvPr>
          <p:cNvSpPr/>
          <p:nvPr/>
        </p:nvSpPr>
        <p:spPr>
          <a:xfrm>
            <a:off x="3383002" y="4335155"/>
            <a:ext cx="2398457" cy="122331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srgbClr val="96B8F3">
                    <a:lumMod val="50000"/>
                  </a:srgbClr>
                </a:solidFill>
                <a:effectLst/>
                <a:uLnTx/>
                <a:uFillTx/>
                <a:latin typeface="Arial" panose="020B0604020202020204"/>
                <a:ea typeface="+mn-ea"/>
                <a:cs typeface="+mn-cs"/>
              </a:rPr>
              <a:t>Kokouskäytännöt ja sisäinen tiedonkulku</a:t>
            </a:r>
          </a:p>
        </p:txBody>
      </p:sp>
      <p:sp>
        <p:nvSpPr>
          <p:cNvPr id="11" name="Pyöristetty suorakulmio 10">
            <a:extLst>
              <a:ext uri="{FF2B5EF4-FFF2-40B4-BE49-F238E27FC236}">
                <a16:creationId xmlns:a16="http://schemas.microsoft.com/office/drawing/2014/main" id="{A53FE634-A5FC-A81B-1854-FC1EE2D795B7}"/>
              </a:ext>
            </a:extLst>
          </p:cNvPr>
          <p:cNvSpPr/>
          <p:nvPr/>
        </p:nvSpPr>
        <p:spPr>
          <a:xfrm>
            <a:off x="585261" y="4306678"/>
            <a:ext cx="2366644" cy="127686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srgbClr val="96B8F3">
                    <a:lumMod val="50000"/>
                  </a:srgbClr>
                </a:solidFill>
                <a:effectLst/>
                <a:uLnTx/>
                <a:uFillTx/>
                <a:latin typeface="Arial" panose="020B0604020202020204"/>
                <a:ea typeface="+mn-ea"/>
                <a:cs typeface="+mn-cs"/>
              </a:rPr>
              <a:t>Perehdytys  </a:t>
            </a:r>
          </a:p>
        </p:txBody>
      </p:sp>
      <p:sp>
        <p:nvSpPr>
          <p:cNvPr id="12" name="Pyöristetty suorakulmio 11">
            <a:extLst>
              <a:ext uri="{FF2B5EF4-FFF2-40B4-BE49-F238E27FC236}">
                <a16:creationId xmlns:a16="http://schemas.microsoft.com/office/drawing/2014/main" id="{59AF8A64-714D-03DA-1032-6214A2858A3B}"/>
              </a:ext>
            </a:extLst>
          </p:cNvPr>
          <p:cNvSpPr/>
          <p:nvPr/>
        </p:nvSpPr>
        <p:spPr>
          <a:xfrm>
            <a:off x="558877" y="2246783"/>
            <a:ext cx="2463963" cy="134276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srgbClr val="96B8F3">
                    <a:lumMod val="50000"/>
                  </a:srgbClr>
                </a:solidFill>
                <a:effectLst/>
                <a:uLnTx/>
                <a:uFillTx/>
                <a:latin typeface="Arial" panose="020B0604020202020204"/>
                <a:ea typeface="+mn-ea"/>
                <a:cs typeface="+mn-cs"/>
              </a:rPr>
              <a:t>Työyhteisö ja työkäyttäytyminen</a:t>
            </a:r>
          </a:p>
        </p:txBody>
      </p:sp>
      <p:sp>
        <p:nvSpPr>
          <p:cNvPr id="13" name="Pyöristetty suorakulmio 12">
            <a:extLst>
              <a:ext uri="{FF2B5EF4-FFF2-40B4-BE49-F238E27FC236}">
                <a16:creationId xmlns:a16="http://schemas.microsoft.com/office/drawing/2014/main" id="{7220B4DE-EEA9-B2C2-FB15-DA19C9711447}"/>
              </a:ext>
            </a:extLst>
          </p:cNvPr>
          <p:cNvSpPr/>
          <p:nvPr/>
        </p:nvSpPr>
        <p:spPr>
          <a:xfrm>
            <a:off x="3500084" y="2246784"/>
            <a:ext cx="2164292" cy="134276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srgbClr val="96B8F3">
                    <a:lumMod val="50000"/>
                  </a:srgbClr>
                </a:solidFill>
                <a:effectLst/>
                <a:uLnTx/>
                <a:uFillTx/>
                <a:latin typeface="Arial" panose="020B0604020202020204"/>
                <a:ea typeface="+mn-ea"/>
                <a:cs typeface="+mn-cs"/>
              </a:rPr>
              <a:t>Työn sisältö,  organisointi ja työnjako</a:t>
            </a:r>
          </a:p>
        </p:txBody>
      </p:sp>
      <p:sp>
        <p:nvSpPr>
          <p:cNvPr id="14" name="Pyöristetty suorakulmio 13">
            <a:extLst>
              <a:ext uri="{FF2B5EF4-FFF2-40B4-BE49-F238E27FC236}">
                <a16:creationId xmlns:a16="http://schemas.microsoft.com/office/drawing/2014/main" id="{BF559306-01E6-132C-04AA-A74C46CF7AC7}"/>
              </a:ext>
            </a:extLst>
          </p:cNvPr>
          <p:cNvSpPr/>
          <p:nvPr/>
        </p:nvSpPr>
        <p:spPr>
          <a:xfrm>
            <a:off x="6149422" y="2246785"/>
            <a:ext cx="2164292" cy="134276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srgbClr val="96B8F3">
                    <a:lumMod val="50000"/>
                  </a:srgbClr>
                </a:solidFill>
                <a:effectLst/>
                <a:uLnTx/>
                <a:uFillTx/>
                <a:latin typeface="Arial" panose="020B0604020202020204"/>
                <a:ea typeface="+mn-ea"/>
                <a:cs typeface="+mn-cs"/>
              </a:rPr>
              <a:t>Johtaminen ja esimiestyö</a:t>
            </a:r>
          </a:p>
        </p:txBody>
      </p:sp>
      <p:sp>
        <p:nvSpPr>
          <p:cNvPr id="15" name="Pyöristetty suorakulmio 14">
            <a:extLst>
              <a:ext uri="{FF2B5EF4-FFF2-40B4-BE49-F238E27FC236}">
                <a16:creationId xmlns:a16="http://schemas.microsoft.com/office/drawing/2014/main" id="{88F655E5-F91F-DF4F-8D11-5694F926F85F}"/>
              </a:ext>
            </a:extLst>
          </p:cNvPr>
          <p:cNvSpPr/>
          <p:nvPr/>
        </p:nvSpPr>
        <p:spPr>
          <a:xfrm>
            <a:off x="8789896" y="2246785"/>
            <a:ext cx="2164292" cy="134276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srgbClr val="96B8F3">
                    <a:lumMod val="50000"/>
                  </a:srgbClr>
                </a:solidFill>
                <a:effectLst/>
                <a:uLnTx/>
                <a:uFillTx/>
                <a:latin typeface="Arial" panose="020B0604020202020204"/>
                <a:ea typeface="+mn-ea"/>
                <a:cs typeface="+mn-cs"/>
              </a:rPr>
              <a:t>Ammatillinen kehittyminen ja osaaminen</a:t>
            </a:r>
          </a:p>
        </p:txBody>
      </p:sp>
      <p:sp>
        <p:nvSpPr>
          <p:cNvPr id="16" name="Pyöristetty suorakulmio 15">
            <a:extLst>
              <a:ext uri="{FF2B5EF4-FFF2-40B4-BE49-F238E27FC236}">
                <a16:creationId xmlns:a16="http://schemas.microsoft.com/office/drawing/2014/main" id="{92EB3951-673D-6DD9-7F82-AB26E4FE69B3}"/>
              </a:ext>
            </a:extLst>
          </p:cNvPr>
          <p:cNvSpPr/>
          <p:nvPr/>
        </p:nvSpPr>
        <p:spPr>
          <a:xfrm>
            <a:off x="8720197" y="4363988"/>
            <a:ext cx="2164292" cy="119448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srgbClr val="96B8F3">
                    <a:lumMod val="50000"/>
                  </a:srgbClr>
                </a:solidFill>
                <a:effectLst/>
                <a:uLnTx/>
                <a:uFillTx/>
                <a:latin typeface="Arial" panose="020B0604020202020204"/>
                <a:ea typeface="+mn-ea"/>
                <a:cs typeface="+mn-cs"/>
              </a:rPr>
              <a:t>Ulkoinen maine ja </a:t>
            </a:r>
            <a:r>
              <a:rPr kumimoji="0" lang="fi-FI" sz="1800" b="0" i="0" u="none" strike="noStrike" kern="1200" cap="none" spc="0" normalizeH="0" baseline="0" noProof="0" dirty="0" smtClean="0">
                <a:ln>
                  <a:noFill/>
                </a:ln>
                <a:solidFill>
                  <a:srgbClr val="96B8F3">
                    <a:lumMod val="50000"/>
                  </a:srgbClr>
                </a:solidFill>
                <a:effectLst/>
                <a:uLnTx/>
                <a:uFillTx/>
                <a:latin typeface="Arial" panose="020B0604020202020204"/>
                <a:ea typeface="+mn-ea"/>
                <a:cs typeface="+mn-cs"/>
              </a:rPr>
              <a:t>näkyvyys, </a:t>
            </a:r>
            <a:r>
              <a:rPr kumimoji="0" lang="fi-FI" sz="1800" b="0" i="0" u="none" strike="noStrike" kern="1200" cap="none" spc="0" normalizeH="0" baseline="0" noProof="0" dirty="0">
                <a:ln>
                  <a:noFill/>
                </a:ln>
                <a:solidFill>
                  <a:srgbClr val="96B8F3">
                    <a:lumMod val="50000"/>
                  </a:srgbClr>
                </a:solidFill>
                <a:effectLst/>
                <a:uLnTx/>
                <a:uFillTx/>
                <a:latin typeface="Arial" panose="020B0604020202020204"/>
                <a:ea typeface="+mn-ea"/>
                <a:cs typeface="+mn-cs"/>
              </a:rPr>
              <a:t>rekrytointi</a:t>
            </a:r>
          </a:p>
        </p:txBody>
      </p:sp>
      <p:sp>
        <p:nvSpPr>
          <p:cNvPr id="17" name="Pyöristetty suorakulmio 16">
            <a:extLst>
              <a:ext uri="{FF2B5EF4-FFF2-40B4-BE49-F238E27FC236}">
                <a16:creationId xmlns:a16="http://schemas.microsoft.com/office/drawing/2014/main" id="{1B2EB807-35E2-1499-040D-FD70ADB5C127}"/>
              </a:ext>
            </a:extLst>
          </p:cNvPr>
          <p:cNvSpPr/>
          <p:nvPr/>
        </p:nvSpPr>
        <p:spPr>
          <a:xfrm rot="5400000">
            <a:off x="9104021" y="3718075"/>
            <a:ext cx="4754738" cy="6054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srgbClr val="96B8F3">
                    <a:lumMod val="50000"/>
                  </a:srgbClr>
                </a:solidFill>
                <a:effectLst/>
                <a:uLnTx/>
                <a:uFillTx/>
                <a:latin typeface="Arial" panose="020B0604020202020204"/>
                <a:ea typeface="+mn-ea"/>
                <a:cs typeface="+mn-cs"/>
              </a:rPr>
              <a:t>Muut mahdolliset</a:t>
            </a:r>
          </a:p>
        </p:txBody>
      </p:sp>
    </p:spTree>
    <p:extLst>
      <p:ext uri="{BB962C8B-B14F-4D97-AF65-F5344CB8AC3E}">
        <p14:creationId xmlns:p14="http://schemas.microsoft.com/office/powerpoint/2010/main" val="140626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49940" y="484094"/>
            <a:ext cx="9894939" cy="630003"/>
          </a:xfrm>
        </p:spPr>
        <p:txBody>
          <a:bodyPr/>
          <a:lstStyle/>
          <a:p>
            <a:r>
              <a:rPr lang="fi-FI" dirty="0"/>
              <a:t>Valtionavustuksen käyttökohteet</a:t>
            </a:r>
          </a:p>
        </p:txBody>
      </p:sp>
      <p:sp>
        <p:nvSpPr>
          <p:cNvPr id="3" name="Sisällön paikkamerkki 2"/>
          <p:cNvSpPr>
            <a:spLocks noGrp="1"/>
          </p:cNvSpPr>
          <p:nvPr>
            <p:ph idx="1"/>
          </p:nvPr>
        </p:nvSpPr>
        <p:spPr>
          <a:xfrm>
            <a:off x="649940" y="1327858"/>
            <a:ext cx="10896601" cy="5430294"/>
          </a:xfrm>
        </p:spPr>
        <p:txBody>
          <a:bodyPr vert="horz" lIns="0" tIns="0" rIns="0" bIns="0" rtlCol="0" anchor="t">
            <a:noAutofit/>
          </a:bodyPr>
          <a:lstStyle/>
          <a:p>
            <a:pPr marL="268288" lvl="1" indent="0">
              <a:buNone/>
            </a:pPr>
            <a:endParaRPr lang="fi-FI" dirty="0"/>
          </a:p>
          <a:p>
            <a:r>
              <a:rPr lang="fi-FI" dirty="0"/>
              <a:t>Valtionavustuksen käyttöehtoja täsmennetään hakuilmoituksessa</a:t>
            </a:r>
          </a:p>
          <a:p>
            <a:pPr lvl="1"/>
            <a:r>
              <a:rPr lang="fi-FI" dirty="0">
                <a:solidFill>
                  <a:schemeClr val="tx2"/>
                </a:solidFill>
              </a:rPr>
              <a:t>Työnjakopilotit:</a:t>
            </a:r>
          </a:p>
          <a:p>
            <a:pPr lvl="2" indent="-267970"/>
            <a:r>
              <a:rPr lang="fi-FI" dirty="0">
                <a:solidFill>
                  <a:schemeClr val="tx2"/>
                </a:solidFill>
              </a:rPr>
              <a:t>Pilotoinnista aiheutuvat koordinaatiokustannukset</a:t>
            </a:r>
            <a:endParaRPr lang="fi-FI" dirty="0">
              <a:solidFill>
                <a:srgbClr val="FF0000"/>
              </a:solidFill>
              <a:cs typeface="Arial"/>
            </a:endParaRPr>
          </a:p>
          <a:p>
            <a:pPr lvl="2" indent="-267970"/>
            <a:r>
              <a:rPr lang="fi-FI" dirty="0">
                <a:solidFill>
                  <a:srgbClr val="464646"/>
                </a:solidFill>
                <a:cs typeface="Arial"/>
              </a:rPr>
              <a:t>Harkinnanvaraisesti sijaiskustannuksiin, ei uusien henkilöiden palkkaamiseen</a:t>
            </a:r>
            <a:endParaRPr lang="fi-FI" dirty="0">
              <a:solidFill>
                <a:srgbClr val="464646"/>
              </a:solidFill>
            </a:endParaRPr>
          </a:p>
          <a:p>
            <a:pPr lvl="2" indent="-267970"/>
            <a:r>
              <a:rPr lang="fi-FI" dirty="0"/>
              <a:t>Kohtuulliset </a:t>
            </a:r>
            <a:r>
              <a:rPr lang="fi-FI" dirty="0" err="1"/>
              <a:t>toimintamenot</a:t>
            </a:r>
            <a:r>
              <a:rPr lang="fi-FI" dirty="0"/>
              <a:t> esimerkiksi toiminnan mallintamista varten</a:t>
            </a:r>
            <a:r>
              <a:rPr lang="fi-FI" dirty="0">
                <a:solidFill>
                  <a:schemeClr val="tx2"/>
                </a:solidFill>
                <a:cs typeface="Arial"/>
              </a:rPr>
              <a:t> </a:t>
            </a:r>
          </a:p>
          <a:p>
            <a:pPr lvl="2"/>
            <a:endParaRPr lang="fi-FI" dirty="0">
              <a:solidFill>
                <a:schemeClr val="tx2"/>
              </a:solidFill>
            </a:endParaRPr>
          </a:p>
          <a:p>
            <a:pPr lvl="1"/>
            <a:r>
              <a:rPr lang="fi-FI" dirty="0"/>
              <a:t>Vetoa- ja pitoa valmennukset:</a:t>
            </a:r>
          </a:p>
          <a:p>
            <a:pPr lvl="2"/>
            <a:r>
              <a:rPr lang="fi-FI" dirty="0"/>
              <a:t>Valmennukseen osallistuvien kehittämistiimien matka- ja majoituskustannukset</a:t>
            </a:r>
          </a:p>
          <a:p>
            <a:pPr lvl="2" indent="-267970"/>
            <a:r>
              <a:rPr lang="fi-FI" dirty="0"/>
              <a:t>Kohtuulliset sijaiskustannukset kehittämistiimin valmennuspäivien ajalta</a:t>
            </a:r>
          </a:p>
          <a:p>
            <a:pPr lvl="2" indent="-267970"/>
            <a:r>
              <a:rPr lang="fi-FI" dirty="0"/>
              <a:t>Harkinnanvaraisesti sijaiskustannuksiin valmennusten välityöskentelyn osalta </a:t>
            </a:r>
            <a:endParaRPr lang="fi-FI" dirty="0">
              <a:cs typeface="Arial"/>
            </a:endParaRPr>
          </a:p>
          <a:p>
            <a:pPr lvl="2" indent="-267970"/>
            <a:r>
              <a:rPr lang="fi-FI" dirty="0"/>
              <a:t>Kohtuulliset </a:t>
            </a:r>
            <a:r>
              <a:rPr lang="fi-FI" dirty="0" err="1"/>
              <a:t>toimintamenot</a:t>
            </a:r>
            <a:r>
              <a:rPr lang="fi-FI" dirty="0"/>
              <a:t> esimerkiksi toiminnan mallintamista varten</a:t>
            </a:r>
            <a:endParaRPr lang="fi-FI" dirty="0">
              <a:cs typeface="Arial"/>
            </a:endParaRPr>
          </a:p>
          <a:p>
            <a:pPr lvl="2" indent="-267970"/>
            <a:endParaRPr lang="fi-FI" dirty="0">
              <a:cs typeface="Arial"/>
            </a:endParaRPr>
          </a:p>
          <a:p>
            <a:pPr lvl="0"/>
            <a:r>
              <a:rPr lang="fi-FI" sz="2000" dirty="0">
                <a:solidFill>
                  <a:srgbClr val="464646"/>
                </a:solidFill>
              </a:rPr>
              <a:t>Valtionavustukset ovat harkinnanvaraisia</a:t>
            </a:r>
          </a:p>
          <a:p>
            <a:pPr lvl="1"/>
            <a:r>
              <a:rPr lang="fi-FI" sz="1800" dirty="0">
                <a:solidFill>
                  <a:srgbClr val="464646"/>
                </a:solidFill>
              </a:rPr>
              <a:t>Vetoa ja pitoa -valmennusten kohdalla päätöksissä huomioidaan riskinarviontien ja työpaikkaselvitysten tilanne sekä hyvinvointialueiden tasapuolinen osallistumismahdollisuus</a:t>
            </a:r>
          </a:p>
          <a:p>
            <a:endParaRPr lang="fi-FI" sz="2000" dirty="0"/>
          </a:p>
          <a:p>
            <a:pPr marL="268288" lvl="1" indent="0">
              <a:buNone/>
            </a:pPr>
            <a:r>
              <a:rPr lang="fi-FI" dirty="0"/>
              <a:t> </a:t>
            </a:r>
          </a:p>
          <a:p>
            <a:endParaRPr lang="fi-FI" dirty="0"/>
          </a:p>
        </p:txBody>
      </p:sp>
    </p:spTree>
    <p:extLst>
      <p:ext uri="{BB962C8B-B14F-4D97-AF65-F5344CB8AC3E}">
        <p14:creationId xmlns:p14="http://schemas.microsoft.com/office/powerpoint/2010/main" val="16183467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Hankesuunnitelman tiedot: pilotit</a:t>
            </a:r>
          </a:p>
        </p:txBody>
      </p:sp>
      <p:sp>
        <p:nvSpPr>
          <p:cNvPr id="3" name="Sisällön paikkamerkki 2"/>
          <p:cNvSpPr>
            <a:spLocks noGrp="1"/>
          </p:cNvSpPr>
          <p:nvPr>
            <p:ph idx="1"/>
          </p:nvPr>
        </p:nvSpPr>
        <p:spPr/>
        <p:txBody>
          <a:bodyPr/>
          <a:lstStyle/>
          <a:p>
            <a:r>
              <a:rPr lang="fi-FI" dirty="0">
                <a:solidFill>
                  <a:srgbClr val="000000"/>
                </a:solidFill>
              </a:rPr>
              <a:t>Pilotin nimi</a:t>
            </a:r>
          </a:p>
          <a:p>
            <a:r>
              <a:rPr lang="fi-FI" dirty="0">
                <a:solidFill>
                  <a:srgbClr val="000000"/>
                </a:solidFill>
              </a:rPr>
              <a:t>Mukaan tulevan yksikön tiedot</a:t>
            </a:r>
          </a:p>
          <a:p>
            <a:pPr lvl="1"/>
            <a:r>
              <a:rPr lang="fi-FI" dirty="0">
                <a:solidFill>
                  <a:srgbClr val="000000"/>
                </a:solidFill>
              </a:rPr>
              <a:t>Pilottiin mukaan lähtevän yksikön nimi ja lyhyt kuvaus, mitä yksikössä tehdään</a:t>
            </a:r>
          </a:p>
          <a:p>
            <a:r>
              <a:rPr lang="fi-FI" dirty="0">
                <a:solidFill>
                  <a:srgbClr val="000000"/>
                </a:solidFill>
              </a:rPr>
              <a:t>Miksi mukaan pilottiin</a:t>
            </a:r>
          </a:p>
          <a:p>
            <a:pPr lvl="1"/>
            <a:r>
              <a:rPr lang="fi-FI" dirty="0">
                <a:solidFill>
                  <a:srgbClr val="000000"/>
                </a:solidFill>
              </a:rPr>
              <a:t>Mitä on tarkoitus </a:t>
            </a:r>
            <a:r>
              <a:rPr lang="fi-FI" dirty="0" err="1">
                <a:solidFill>
                  <a:srgbClr val="000000"/>
                </a:solidFill>
              </a:rPr>
              <a:t>pilotoida</a:t>
            </a:r>
            <a:endParaRPr lang="fi-FI" dirty="0">
              <a:solidFill>
                <a:srgbClr val="000000"/>
              </a:solidFill>
            </a:endParaRPr>
          </a:p>
          <a:p>
            <a:pPr lvl="1"/>
            <a:r>
              <a:rPr lang="fi-FI" dirty="0">
                <a:solidFill>
                  <a:srgbClr val="000000"/>
                </a:solidFill>
              </a:rPr>
              <a:t>Pilotin odotetut tulokset/aikaansaannokset</a:t>
            </a:r>
          </a:p>
          <a:p>
            <a:r>
              <a:rPr lang="fi-FI" dirty="0">
                <a:solidFill>
                  <a:srgbClr val="000000"/>
                </a:solidFill>
              </a:rPr>
              <a:t>Pilotin talousarvio</a:t>
            </a:r>
          </a:p>
          <a:p>
            <a:pPr lvl="1"/>
            <a:r>
              <a:rPr lang="fi-FI" dirty="0">
                <a:solidFill>
                  <a:srgbClr val="000000"/>
                </a:solidFill>
              </a:rPr>
              <a:t>Mitkä ovat pilotin kokonaiskustannukset ja mistä ne muodostuvat</a:t>
            </a:r>
          </a:p>
          <a:p>
            <a:r>
              <a:rPr lang="fi-FI" dirty="0">
                <a:solidFill>
                  <a:srgbClr val="000000"/>
                </a:solidFill>
              </a:rPr>
              <a:t>Pilotin yhteyshenkilön nimi, asema ja yhteystiedot</a:t>
            </a:r>
            <a:endParaRPr lang="fi-FI" b="0" i="0" dirty="0">
              <a:solidFill>
                <a:srgbClr val="000000"/>
              </a:solidFill>
              <a:effectLst/>
            </a:endParaRPr>
          </a:p>
        </p:txBody>
      </p:sp>
    </p:spTree>
    <p:extLst>
      <p:ext uri="{BB962C8B-B14F-4D97-AF65-F5344CB8AC3E}">
        <p14:creationId xmlns:p14="http://schemas.microsoft.com/office/powerpoint/2010/main" val="2066027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49940" y="200315"/>
            <a:ext cx="9894939" cy="651023"/>
          </a:xfrm>
        </p:spPr>
        <p:txBody>
          <a:bodyPr/>
          <a:lstStyle/>
          <a:p>
            <a:r>
              <a:rPr lang="fi-FI" dirty="0"/>
              <a:t>Hankesuunnitelman tiedot: valmennukset</a:t>
            </a:r>
          </a:p>
        </p:txBody>
      </p:sp>
      <p:sp>
        <p:nvSpPr>
          <p:cNvPr id="3" name="Sisällön paikkamerkki 2"/>
          <p:cNvSpPr>
            <a:spLocks noGrp="1"/>
          </p:cNvSpPr>
          <p:nvPr>
            <p:ph idx="1"/>
          </p:nvPr>
        </p:nvSpPr>
        <p:spPr>
          <a:xfrm>
            <a:off x="649940" y="851338"/>
            <a:ext cx="10896601" cy="6006661"/>
          </a:xfrm>
        </p:spPr>
        <p:txBody>
          <a:bodyPr/>
          <a:lstStyle/>
          <a:p>
            <a:r>
              <a:rPr lang="fi-FI" sz="2000" dirty="0">
                <a:solidFill>
                  <a:srgbClr val="000000"/>
                </a:solidFill>
              </a:rPr>
              <a:t>Mukaan tulevan yksikön tiedot</a:t>
            </a:r>
          </a:p>
          <a:p>
            <a:pPr lvl="1"/>
            <a:r>
              <a:rPr lang="fi-FI" sz="1800" dirty="0">
                <a:solidFill>
                  <a:srgbClr val="000000"/>
                </a:solidFill>
              </a:rPr>
              <a:t>Yksikön nimi ja lyhyt kuvaus, mitä yksikössä tehdään</a:t>
            </a:r>
          </a:p>
          <a:p>
            <a:pPr lvl="1"/>
            <a:r>
              <a:rPr lang="fi-FI" sz="1800" dirty="0">
                <a:solidFill>
                  <a:srgbClr val="000000"/>
                </a:solidFill>
              </a:rPr>
              <a:t>Yksikön työntekijöiden määrä ammattiryhmittäin</a:t>
            </a:r>
          </a:p>
          <a:p>
            <a:pPr lvl="1"/>
            <a:r>
              <a:rPr lang="fi-FI" sz="1800" dirty="0">
                <a:solidFill>
                  <a:srgbClr val="000000"/>
                </a:solidFill>
              </a:rPr>
              <a:t>Valmennukseen mukaan tulevan kehittämistiimin henkilömäärä (pakollinen) ja ammattiryhmät (jos tiedossa)</a:t>
            </a:r>
          </a:p>
          <a:p>
            <a:r>
              <a:rPr lang="fi-FI" sz="2000" dirty="0">
                <a:solidFill>
                  <a:srgbClr val="000000"/>
                </a:solidFill>
              </a:rPr>
              <a:t>Miksi mukaan valmennukseen</a:t>
            </a:r>
          </a:p>
          <a:p>
            <a:pPr lvl="1"/>
            <a:r>
              <a:rPr lang="fi-FI" sz="1800" dirty="0">
                <a:solidFill>
                  <a:srgbClr val="000000"/>
                </a:solidFill>
              </a:rPr>
              <a:t>Kuvaile lyhyesti, miksi yksikkönne haluaa lähteä valmennukseen mukaan?</a:t>
            </a:r>
          </a:p>
          <a:p>
            <a:pPr lvl="1"/>
            <a:r>
              <a:rPr lang="fi-FI" sz="1800" dirty="0">
                <a:solidFill>
                  <a:srgbClr val="000000"/>
                </a:solidFill>
              </a:rPr>
              <a:t>Mitä yksikkönne odottaa valmennukselta eli mikä on muuttunut valmennuksen jälkeen yksikössänne?</a:t>
            </a:r>
          </a:p>
          <a:p>
            <a:r>
              <a:rPr lang="fi-FI" sz="2000" dirty="0">
                <a:solidFill>
                  <a:srgbClr val="000000"/>
                </a:solidFill>
              </a:rPr>
              <a:t>Yksikössä tehdyt selvitykset</a:t>
            </a:r>
          </a:p>
          <a:p>
            <a:pPr lvl="1"/>
            <a:r>
              <a:rPr lang="fi-FI" sz="1800" dirty="0">
                <a:solidFill>
                  <a:srgbClr val="000000"/>
                </a:solidFill>
              </a:rPr>
              <a:t>Onko työyksikössänne tehty riskinarviointi, työpaikkaselvitys, Mitä kuuluu –kysely tai muu vastaava? Milloin?</a:t>
            </a:r>
          </a:p>
          <a:p>
            <a:pPr lvl="2"/>
            <a:r>
              <a:rPr lang="fi-FI" sz="1600" dirty="0">
                <a:solidFill>
                  <a:srgbClr val="000000"/>
                </a:solidFill>
              </a:rPr>
              <a:t>Jos edellä mainittuja selvityksiä ei ole tehty, niin milloin on suunniteltu tehtäväksi?</a:t>
            </a:r>
          </a:p>
          <a:p>
            <a:r>
              <a:rPr lang="fi-FI" sz="2000" dirty="0">
                <a:solidFill>
                  <a:srgbClr val="000000"/>
                </a:solidFill>
              </a:rPr>
              <a:t>Talousarvio</a:t>
            </a:r>
          </a:p>
          <a:p>
            <a:pPr lvl="1"/>
            <a:r>
              <a:rPr lang="fi-FI" sz="1800" dirty="0">
                <a:solidFill>
                  <a:srgbClr val="000000"/>
                </a:solidFill>
              </a:rPr>
              <a:t>Valmennukseen osallistuvien henkilöiden matka- ja majoituskustannukset on arvioitu valmiiksi liitteeksi tulevassa talousarviolomakkeessa henkilömäärän mukaisesti</a:t>
            </a:r>
          </a:p>
          <a:p>
            <a:pPr lvl="1"/>
            <a:r>
              <a:rPr lang="fi-FI" sz="1800" dirty="0">
                <a:solidFill>
                  <a:srgbClr val="000000"/>
                </a:solidFill>
              </a:rPr>
              <a:t>Arvioidut sijaiskustannukset valmennukseen osallistuvien henkilöiden kohdalta</a:t>
            </a:r>
          </a:p>
          <a:p>
            <a:pPr lvl="1"/>
            <a:r>
              <a:rPr lang="fi-FI" sz="1800" dirty="0">
                <a:solidFill>
                  <a:srgbClr val="000000"/>
                </a:solidFill>
              </a:rPr>
              <a:t>Tarvittavat kohtuulliset toimintamenot esimerkiksi toiminnan mallintamista varten</a:t>
            </a:r>
          </a:p>
          <a:p>
            <a:r>
              <a:rPr lang="fi-FI" sz="2000" dirty="0">
                <a:solidFill>
                  <a:srgbClr val="000000"/>
                </a:solidFill>
              </a:rPr>
              <a:t>Yksikön/tiimin yhteyshenkilö, nimi, asema, yhteystiedot</a:t>
            </a:r>
          </a:p>
          <a:p>
            <a:endParaRPr lang="fi-FI"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566869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49940" y="210825"/>
            <a:ext cx="9894939" cy="1075323"/>
          </a:xfrm>
        </p:spPr>
        <p:txBody>
          <a:bodyPr/>
          <a:lstStyle/>
          <a:p>
            <a:r>
              <a:rPr lang="fi-FI" dirty="0"/>
              <a:t>Lisätietoja </a:t>
            </a:r>
          </a:p>
        </p:txBody>
      </p:sp>
      <p:sp>
        <p:nvSpPr>
          <p:cNvPr id="3" name="Sisällön paikkamerkki 2"/>
          <p:cNvSpPr>
            <a:spLocks noGrp="1"/>
          </p:cNvSpPr>
          <p:nvPr>
            <p:ph idx="1"/>
          </p:nvPr>
        </p:nvSpPr>
        <p:spPr>
          <a:xfrm>
            <a:off x="649940" y="1676484"/>
            <a:ext cx="10896601" cy="4913502"/>
          </a:xfrm>
        </p:spPr>
        <p:txBody>
          <a:bodyPr vert="horz" lIns="0" tIns="0" rIns="0" bIns="0" rtlCol="0" anchor="t">
            <a:noAutofit/>
          </a:bodyPr>
          <a:lstStyle/>
          <a:p>
            <a:pPr marL="267970" indent="-267970">
              <a:buFont typeface="Arial" panose="020B0604020202020204" pitchFamily="34" charset="0"/>
              <a:buChar char="•"/>
            </a:pPr>
            <a:r>
              <a:rPr lang="fi-FI" dirty="0" smtClean="0"/>
              <a:t>Hakumateriaalit </a:t>
            </a:r>
            <a:r>
              <a:rPr lang="fi-FI" dirty="0"/>
              <a:t>julkaistaan 11.9.2024 </a:t>
            </a:r>
            <a:r>
              <a:rPr lang="fi-FI" dirty="0" err="1"/>
              <a:t>STM:n</a:t>
            </a:r>
            <a:r>
              <a:rPr lang="fi-FI" dirty="0"/>
              <a:t> nettisivuilla </a:t>
            </a:r>
            <a:r>
              <a:rPr lang="fi-FI" dirty="0">
                <a:cs typeface="Arial"/>
              </a:rPr>
              <a:t> </a:t>
            </a:r>
            <a:r>
              <a:rPr lang="fi-FI" dirty="0">
                <a:cs typeface="Arial"/>
                <a:hlinkClick r:id="rId2"/>
              </a:rPr>
              <a:t>Vuoden 2024 valtionavustushaut - Sosiaali- ja terveysministeriö (stm.fi)</a:t>
            </a:r>
            <a:r>
              <a:rPr lang="fi-FI" dirty="0">
                <a:cs typeface="Arial"/>
              </a:rPr>
              <a:t>.</a:t>
            </a:r>
            <a:r>
              <a:rPr lang="fi-FI" dirty="0">
                <a:solidFill>
                  <a:srgbClr val="464646"/>
                </a:solidFill>
                <a:cs typeface="Arial"/>
              </a:rPr>
              <a:t> Hakuohjeet julkaistaan myös haeavustuksia.fi-palvelusta</a:t>
            </a:r>
            <a:r>
              <a:rPr lang="fi-FI" dirty="0" smtClean="0">
                <a:solidFill>
                  <a:srgbClr val="464646"/>
                </a:solidFill>
                <a:cs typeface="Arial"/>
              </a:rPr>
              <a:t>.</a:t>
            </a:r>
          </a:p>
          <a:p>
            <a:pPr marL="267970" indent="-267970">
              <a:buFont typeface="Arial" panose="020B0604020202020204" pitchFamily="34" charset="0"/>
              <a:buChar char="•"/>
            </a:pPr>
            <a:r>
              <a:rPr lang="fi-FI" dirty="0" smtClean="0">
                <a:solidFill>
                  <a:srgbClr val="464646"/>
                </a:solidFill>
                <a:cs typeface="Arial"/>
              </a:rPr>
              <a:t>Infotilaisuuden materiaali </a:t>
            </a:r>
            <a:r>
              <a:rPr lang="fi-FI" dirty="0">
                <a:solidFill>
                  <a:srgbClr val="464646"/>
                </a:solidFill>
                <a:cs typeface="Arial"/>
              </a:rPr>
              <a:t>viedään </a:t>
            </a:r>
            <a:r>
              <a:rPr lang="fi-FI" dirty="0" smtClean="0">
                <a:solidFill>
                  <a:srgbClr val="464646"/>
                </a:solidFill>
                <a:cs typeface="Arial"/>
              </a:rPr>
              <a:t>Hyvän työn ohjelman nettisivuille </a:t>
            </a:r>
            <a:r>
              <a:rPr lang="fi-FI" dirty="0" smtClean="0">
                <a:solidFill>
                  <a:srgbClr val="464646"/>
                </a:solidFill>
                <a:cs typeface="Arial"/>
                <a:hlinkClick r:id="rId3"/>
              </a:rPr>
              <a:t>https</a:t>
            </a:r>
            <a:r>
              <a:rPr lang="fi-FI" dirty="0">
                <a:solidFill>
                  <a:srgbClr val="464646"/>
                </a:solidFill>
                <a:cs typeface="Arial"/>
                <a:hlinkClick r:id="rId3"/>
              </a:rPr>
              <a:t>://</a:t>
            </a:r>
            <a:r>
              <a:rPr lang="fi-FI" dirty="0" smtClean="0">
                <a:solidFill>
                  <a:srgbClr val="464646"/>
                </a:solidFill>
                <a:cs typeface="Arial"/>
                <a:hlinkClick r:id="rId3"/>
              </a:rPr>
              <a:t>stm.fi/sotehenkilosto/ohjelma</a:t>
            </a:r>
            <a:endParaRPr lang="fi-FI" dirty="0" smtClean="0">
              <a:solidFill>
                <a:srgbClr val="464646"/>
              </a:solidFill>
              <a:cs typeface="Arial"/>
            </a:endParaRPr>
          </a:p>
          <a:p>
            <a:r>
              <a:rPr lang="fi-FI" dirty="0" smtClean="0"/>
              <a:t>Työnjakopilotit</a:t>
            </a:r>
            <a:r>
              <a:rPr lang="fi-FI" dirty="0"/>
              <a:t>:</a:t>
            </a:r>
          </a:p>
          <a:p>
            <a:pPr lvl="1"/>
            <a:r>
              <a:rPr lang="fi-FI" dirty="0"/>
              <a:t>Lähihoitajat: Taina Mäntyranta, </a:t>
            </a:r>
            <a:r>
              <a:rPr lang="fi-FI" dirty="0">
                <a:hlinkClick r:id="rId4"/>
              </a:rPr>
              <a:t>taina.mantyranta@gov.fi</a:t>
            </a:r>
            <a:endParaRPr lang="fi-FI" dirty="0"/>
          </a:p>
          <a:p>
            <a:pPr lvl="1"/>
            <a:r>
              <a:rPr lang="fi-FI" dirty="0">
                <a:solidFill>
                  <a:srgbClr val="464646"/>
                </a:solidFill>
              </a:rPr>
              <a:t>Lääkkeenmääräämishoitajien tehtävänkuvan pilotointi: </a:t>
            </a:r>
            <a:r>
              <a:rPr lang="fi-FI" dirty="0">
                <a:solidFill>
                  <a:srgbClr val="464646"/>
                </a:solidFill>
                <a:hlinkClick r:id="rId5"/>
              </a:rPr>
              <a:t>paivi.nygren@gov.fi</a:t>
            </a:r>
            <a:endParaRPr lang="fi-FI" sz="1800" dirty="0"/>
          </a:p>
          <a:p>
            <a:pPr lvl="1"/>
            <a:r>
              <a:rPr lang="fi-FI" dirty="0"/>
              <a:t>Sosiaalityöntekijät ja sosionomit: Juha Luomala, </a:t>
            </a:r>
            <a:r>
              <a:rPr lang="fi-FI" dirty="0" smtClean="0">
                <a:hlinkClick r:id="rId6"/>
              </a:rPr>
              <a:t>juha.luomala@gov.fi</a:t>
            </a:r>
            <a:endParaRPr lang="fi-FI" dirty="0"/>
          </a:p>
          <a:p>
            <a:r>
              <a:rPr lang="fi-FI" dirty="0"/>
              <a:t>Vetoa- ja pitoa valmennukset:</a:t>
            </a:r>
          </a:p>
          <a:p>
            <a:pPr lvl="1"/>
            <a:r>
              <a:rPr lang="fi-FI" dirty="0"/>
              <a:t>Sote: Erja Mustonen, </a:t>
            </a:r>
            <a:r>
              <a:rPr lang="fi-FI" dirty="0">
                <a:hlinkClick r:id="rId7"/>
              </a:rPr>
              <a:t>erja.mustonen@gov.fi</a:t>
            </a:r>
            <a:endParaRPr lang="fi-FI" dirty="0"/>
          </a:p>
          <a:p>
            <a:pPr lvl="1"/>
            <a:r>
              <a:rPr lang="fi-FI" dirty="0" err="1"/>
              <a:t>Pela</a:t>
            </a:r>
            <a:r>
              <a:rPr lang="fi-FI" dirty="0"/>
              <a:t>: Outi Salo, </a:t>
            </a:r>
            <a:r>
              <a:rPr lang="fi-FI" dirty="0">
                <a:hlinkClick r:id="rId8"/>
              </a:rPr>
              <a:t>outi.salo@gov.fi</a:t>
            </a:r>
            <a:endParaRPr lang="fi-FI" dirty="0"/>
          </a:p>
          <a:p>
            <a:pPr marL="268288" lvl="1" indent="0">
              <a:buNone/>
            </a:pPr>
            <a:endParaRPr lang="fi-FI" dirty="0"/>
          </a:p>
          <a:p>
            <a:pPr marL="268288" lvl="1" indent="0">
              <a:buNone/>
            </a:pPr>
            <a:endParaRPr lang="fi-FI" dirty="0"/>
          </a:p>
        </p:txBody>
      </p:sp>
    </p:spTree>
    <p:extLst>
      <p:ext uri="{BB962C8B-B14F-4D97-AF65-F5344CB8AC3E}">
        <p14:creationId xmlns:p14="http://schemas.microsoft.com/office/powerpoint/2010/main" val="3157661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49940" y="134960"/>
            <a:ext cx="9894939" cy="841786"/>
          </a:xfrm>
        </p:spPr>
        <p:txBody>
          <a:bodyPr/>
          <a:lstStyle/>
          <a:p>
            <a:r>
              <a:rPr lang="fi-FI" dirty="0"/>
              <a:t>Infotilaisuuden asialista</a:t>
            </a:r>
          </a:p>
        </p:txBody>
      </p:sp>
      <p:sp>
        <p:nvSpPr>
          <p:cNvPr id="3" name="Sisällön paikkamerkki 2"/>
          <p:cNvSpPr>
            <a:spLocks noGrp="1"/>
          </p:cNvSpPr>
          <p:nvPr>
            <p:ph idx="1"/>
          </p:nvPr>
        </p:nvSpPr>
        <p:spPr>
          <a:xfrm>
            <a:off x="649940" y="1325881"/>
            <a:ext cx="10896601" cy="5299363"/>
          </a:xfrm>
        </p:spPr>
        <p:txBody>
          <a:bodyPr/>
          <a:lstStyle/>
          <a:p>
            <a:r>
              <a:rPr lang="fi-FI" dirty="0"/>
              <a:t>Tervetuloa! </a:t>
            </a:r>
          </a:p>
          <a:p>
            <a:r>
              <a:rPr lang="fi-FI" dirty="0"/>
              <a:t>Hyvän työn ohjelman ajankohtaisia </a:t>
            </a:r>
          </a:p>
          <a:p>
            <a:pPr lvl="1"/>
            <a:r>
              <a:rPr lang="fi-FI" dirty="0"/>
              <a:t>Taina Mäntyranta, ohjelmajohtaja, STM</a:t>
            </a:r>
          </a:p>
          <a:p>
            <a:r>
              <a:rPr lang="fi-FI" dirty="0"/>
              <a:t>Valtionavustushaku</a:t>
            </a:r>
          </a:p>
          <a:p>
            <a:pPr lvl="1"/>
            <a:r>
              <a:rPr lang="fi-FI" dirty="0"/>
              <a:t>Yleistä hausta</a:t>
            </a:r>
          </a:p>
          <a:p>
            <a:pPr lvl="2"/>
            <a:r>
              <a:rPr lang="fi-FI" dirty="0"/>
              <a:t>Taina Mäntyranta/Erja Mustonen, STM</a:t>
            </a:r>
          </a:p>
          <a:p>
            <a:pPr lvl="1"/>
            <a:r>
              <a:rPr lang="fi-FI" dirty="0"/>
              <a:t>Työnjakopilotit</a:t>
            </a:r>
          </a:p>
          <a:p>
            <a:pPr lvl="2"/>
            <a:r>
              <a:rPr lang="fi-FI" dirty="0"/>
              <a:t>Taina Mäntyranta, ohjelmajohtaja, STM</a:t>
            </a:r>
          </a:p>
          <a:p>
            <a:pPr lvl="2"/>
            <a:r>
              <a:rPr lang="fi-FI" dirty="0"/>
              <a:t>Päivi Nygren, STM</a:t>
            </a:r>
          </a:p>
          <a:p>
            <a:pPr lvl="2"/>
            <a:r>
              <a:rPr lang="fi-FI" dirty="0"/>
              <a:t>Juha Luomala, sosiaalineuvos, STM</a:t>
            </a:r>
          </a:p>
          <a:p>
            <a:pPr lvl="1"/>
            <a:r>
              <a:rPr lang="fi-FI" dirty="0"/>
              <a:t>Vetoa ja pitoa valmennukset</a:t>
            </a:r>
          </a:p>
          <a:p>
            <a:pPr lvl="2"/>
            <a:r>
              <a:rPr lang="fi-FI" dirty="0"/>
              <a:t>Erja Mustonen, erityisasiantuntija, STM</a:t>
            </a:r>
          </a:p>
          <a:p>
            <a:pPr lvl="2"/>
            <a:r>
              <a:rPr lang="fi-FI" dirty="0"/>
              <a:t>Outi Salo, erityisasiantuntija, SM</a:t>
            </a:r>
          </a:p>
          <a:p>
            <a:r>
              <a:rPr lang="fi-FI" dirty="0"/>
              <a:t>Kysymyksiä ja keskustelua</a:t>
            </a:r>
          </a:p>
          <a:p>
            <a:endParaRPr lang="fi-FI" dirty="0"/>
          </a:p>
        </p:txBody>
      </p:sp>
    </p:spTree>
    <p:extLst>
      <p:ext uri="{BB962C8B-B14F-4D97-AF65-F5344CB8AC3E}">
        <p14:creationId xmlns:p14="http://schemas.microsoft.com/office/powerpoint/2010/main" val="1687158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p:cNvPicPr>
            <a:picLocks noChangeAspect="1"/>
          </p:cNvPicPr>
          <p:nvPr/>
        </p:nvPicPr>
        <p:blipFill>
          <a:blip r:embed="rId2"/>
          <a:stretch>
            <a:fillRect/>
          </a:stretch>
        </p:blipFill>
        <p:spPr>
          <a:xfrm>
            <a:off x="-529" y="-297"/>
            <a:ext cx="12193057" cy="6858594"/>
          </a:xfrm>
          <a:prstGeom prst="rect">
            <a:avLst/>
          </a:prstGeom>
        </p:spPr>
      </p:pic>
      <p:sp>
        <p:nvSpPr>
          <p:cNvPr id="4" name="Pyöristetty suorakulmio 3"/>
          <p:cNvSpPr/>
          <p:nvPr/>
        </p:nvSpPr>
        <p:spPr>
          <a:xfrm>
            <a:off x="7651531" y="179614"/>
            <a:ext cx="4356985" cy="2342514"/>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1200" cap="none" spc="0" normalizeH="0" baseline="0" noProof="0" dirty="0">
                <a:ln>
                  <a:noFill/>
                </a:ln>
                <a:solidFill>
                  <a:srgbClr val="464646"/>
                </a:solidFill>
                <a:effectLst/>
                <a:uLnTx/>
                <a:uFillTx/>
                <a:latin typeface="Calibri"/>
                <a:ea typeface="+mn-ea"/>
                <a:cs typeface="Calibri"/>
              </a:rPr>
              <a:t>Lisätään sairaanhoitaja-</a:t>
            </a:r>
            <a:r>
              <a:rPr lang="fi-FI" sz="1400" dirty="0">
                <a:solidFill>
                  <a:srgbClr val="464646"/>
                </a:solidFill>
                <a:latin typeface="Calibri"/>
                <a:cs typeface="Calibri"/>
              </a:rPr>
              <a:t>, bioanalyytikko- ja röntgenhoitaja-</a:t>
            </a:r>
            <a:r>
              <a:rPr kumimoji="0" lang="fi-FI" sz="1400" b="0" i="0" u="none" strike="noStrike" kern="1200" cap="none" spc="0" normalizeH="0" baseline="0" noProof="0" dirty="0">
                <a:ln>
                  <a:noFill/>
                </a:ln>
                <a:solidFill>
                  <a:srgbClr val="464646"/>
                </a:solidFill>
                <a:effectLst/>
                <a:uLnTx/>
                <a:uFillTx/>
                <a:latin typeface="Calibri"/>
                <a:ea typeface="+mn-ea"/>
                <a:cs typeface="Calibri"/>
              </a:rPr>
              <a:t>koulutusta 1011 aloituspaikalla </a:t>
            </a:r>
            <a:r>
              <a:rPr kumimoji="0" lang="fi-FI" sz="1400" b="0" i="0" u="none" strike="noStrike" kern="1200" cap="none" spc="0" normalizeH="0" baseline="0" noProof="0">
                <a:ln>
                  <a:noFill/>
                </a:ln>
                <a:solidFill>
                  <a:srgbClr val="464646"/>
                </a:solidFill>
                <a:effectLst/>
                <a:uLnTx/>
                <a:uFillTx/>
                <a:latin typeface="Calibri"/>
                <a:ea typeface="+mn-ea"/>
                <a:cs typeface="Calibri"/>
              </a:rPr>
              <a:t>vuosina 2024-2027</a:t>
            </a:r>
            <a:r>
              <a:rPr lang="fi-FI" sz="1400" dirty="0">
                <a:solidFill>
                  <a:srgbClr val="464646"/>
                </a:solidFill>
                <a:latin typeface="Calibri"/>
                <a:cs typeface="Calibri"/>
              </a:rPr>
              <a:t>.,</a:t>
            </a:r>
            <a:r>
              <a:rPr lang="fi-FI" sz="1400">
                <a:solidFill>
                  <a:srgbClr val="464646"/>
                </a:solidFill>
                <a:latin typeface="Calibri"/>
                <a:cs typeface="Calibri"/>
              </a:rPr>
              <a:t> </a:t>
            </a:r>
            <a:r>
              <a:rPr lang="fi-FI" sz="1400" dirty="0">
                <a:solidFill>
                  <a:srgbClr val="464646"/>
                </a:solidFill>
                <a:latin typeface="Calibri"/>
                <a:cs typeface="Calibri"/>
              </a:rPr>
              <a:t>lisätään lääkärikoulutusta </a:t>
            </a:r>
            <a:r>
              <a:rPr lang="fi-FI" sz="1400">
                <a:solidFill>
                  <a:srgbClr val="464646"/>
                </a:solidFill>
                <a:latin typeface="Calibri"/>
                <a:cs typeface="Calibri"/>
              </a:rPr>
              <a:t>70/vuosi</a:t>
            </a:r>
            <a:r>
              <a:rPr kumimoji="0" lang="fi-FI" sz="1400" b="0" i="0" u="none" strike="noStrike" kern="1200" cap="none" spc="0" normalizeH="0" baseline="0" noProof="0">
                <a:ln>
                  <a:noFill/>
                </a:ln>
                <a:solidFill>
                  <a:srgbClr val="464646"/>
                </a:solidFill>
                <a:effectLst/>
                <a:uLnTx/>
                <a:uFillTx/>
                <a:latin typeface="Calibri"/>
                <a:ea typeface="+mn-ea"/>
                <a:cs typeface="Calibri"/>
              </a:rPr>
              <a:t>.</a:t>
            </a:r>
            <a:endParaRPr kumimoji="0" lang="fi-FI" sz="1400" b="0" i="0" u="none" strike="noStrike" kern="1200" cap="none" spc="0" normalizeH="0" baseline="0" noProof="0" dirty="0">
              <a:ln>
                <a:noFill/>
              </a:ln>
              <a:solidFill>
                <a:srgbClr val="464646"/>
              </a:solidFill>
              <a:effectLst/>
              <a:uLnTx/>
              <a:uFillTx/>
              <a:latin typeface="Calibri"/>
              <a:ea typeface="+mn-ea"/>
              <a:cs typeface="Calibri"/>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1200" cap="none" spc="0" normalizeH="0" baseline="0" noProof="0" dirty="0">
                <a:ln>
                  <a:noFill/>
                </a:ln>
                <a:solidFill>
                  <a:srgbClr val="464646"/>
                </a:solidFill>
                <a:effectLst/>
                <a:uLnTx/>
                <a:uFillTx/>
                <a:latin typeface="Calibri"/>
                <a:ea typeface="+mn-ea"/>
                <a:cs typeface="Calibri"/>
              </a:rPr>
              <a:t>Täydennyskoulutusasetus voimaan 1.4.2024</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1200" cap="none" spc="0" normalizeH="0" baseline="0" noProof="0" dirty="0">
                <a:ln>
                  <a:noFill/>
                </a:ln>
                <a:solidFill>
                  <a:srgbClr val="464646"/>
                </a:solidFill>
                <a:effectLst/>
                <a:uLnTx/>
                <a:uFillTx/>
                <a:latin typeface="Calibri"/>
                <a:ea typeface="+mn-ea"/>
                <a:cs typeface="Calibri"/>
              </a:rPr>
              <a:t>Kliinisesti erikoistuneiden sairaanhoitajien ennakoitu tarve vuosille 2024–2028 julkaistu </a:t>
            </a:r>
            <a:r>
              <a:rPr kumimoji="0" lang="fi-FI" sz="1200" b="0" i="0" u="sng" strike="noStrike" kern="1200" cap="none" spc="0" normalizeH="0" baseline="0" noProof="0" dirty="0">
                <a:ln>
                  <a:noFill/>
                </a:ln>
                <a:solidFill>
                  <a:srgbClr val="FFFFFF"/>
                </a:solidFill>
                <a:effectLst/>
                <a:uLnTx/>
                <a:uFillTx/>
                <a:latin typeface="Arial" panose="020B0604020202020204"/>
                <a:ea typeface="+mn-ea"/>
                <a:cs typeface="+mn-cs"/>
                <a:hlinkClick r:id="rId3"/>
              </a:rPr>
              <a:t>http://urn.fi/URN:ISBN:978-952-00-5600-1</a:t>
            </a:r>
            <a:endParaRPr kumimoji="0" lang="fi-FI" sz="1200" b="0" i="0" u="none" strike="noStrike" kern="1200" cap="none" spc="0" normalizeH="0" baseline="0" noProof="0" dirty="0">
              <a:ln>
                <a:noFill/>
              </a:ln>
              <a:solidFill>
                <a:srgbClr val="464646"/>
              </a:solidFill>
              <a:effectLst/>
              <a:uLnTx/>
              <a:uFillTx/>
              <a:latin typeface="Calibri"/>
              <a:ea typeface="+mn-ea"/>
              <a:cs typeface="Calibri"/>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1200" cap="none" spc="0" normalizeH="0" baseline="0" noProof="0" dirty="0">
                <a:ln>
                  <a:noFill/>
                </a:ln>
                <a:solidFill>
                  <a:srgbClr val="464646"/>
                </a:solidFill>
                <a:effectLst/>
                <a:uLnTx/>
                <a:uFillTx/>
                <a:latin typeface="Calibri"/>
                <a:ea typeface="+mn-ea"/>
                <a:cs typeface="Calibri"/>
              </a:rPr>
              <a:t>Suunnitellaan maksuttoman psykoterapeuttikoulutusta koskevan </a:t>
            </a:r>
            <a:r>
              <a:rPr kumimoji="0" lang="fi-FI" sz="1400" b="0" i="0" u="none" strike="noStrike" kern="1200" cap="none" spc="0" normalizeH="0" baseline="0" noProof="0">
                <a:ln>
                  <a:noFill/>
                </a:ln>
                <a:solidFill>
                  <a:srgbClr val="464646"/>
                </a:solidFill>
                <a:effectLst/>
                <a:uLnTx/>
                <a:uFillTx/>
                <a:latin typeface="Calibri"/>
                <a:ea typeface="+mn-ea"/>
                <a:cs typeface="Calibri"/>
              </a:rPr>
              <a:t>hallitusohjelmakirjauksen toimeenpanoa</a:t>
            </a:r>
            <a:endParaRPr kumimoji="0" lang="fi-FI" sz="1400" b="0" i="0" u="none" strike="noStrike" kern="1200" cap="none" spc="0" normalizeH="0" baseline="0" noProof="0" dirty="0">
              <a:ln>
                <a:noFill/>
              </a:ln>
              <a:solidFill>
                <a:srgbClr val="464646"/>
              </a:solidFill>
              <a:effectLst/>
              <a:uLnTx/>
              <a:uFillTx/>
              <a:latin typeface="Calibri"/>
              <a:ea typeface="+mn-ea"/>
              <a:cs typeface="Calibri"/>
            </a:endParaRPr>
          </a:p>
        </p:txBody>
      </p:sp>
      <p:sp>
        <p:nvSpPr>
          <p:cNvPr id="5" name="Pyöristetty suorakulmio 4"/>
          <p:cNvSpPr/>
          <p:nvPr/>
        </p:nvSpPr>
        <p:spPr>
          <a:xfrm>
            <a:off x="9052267" y="2930487"/>
            <a:ext cx="2592562" cy="1568034"/>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1200" cap="none" spc="0" normalizeH="0" baseline="0" noProof="0" dirty="0">
                <a:ln>
                  <a:noFill/>
                </a:ln>
                <a:solidFill>
                  <a:srgbClr val="464646"/>
                </a:solidFill>
                <a:effectLst/>
                <a:uLnTx/>
                <a:uFillTx/>
                <a:latin typeface="Calibri"/>
                <a:ea typeface="+mn-ea"/>
                <a:cs typeface="Calibri"/>
              </a:rPr>
              <a:t>Lausunnot ja todistukset- </a:t>
            </a:r>
            <a:r>
              <a:rPr kumimoji="0" lang="fi-FI" sz="1400" b="0" i="0" u="none" strike="noStrike" kern="1200" cap="none" spc="0" normalizeH="0" baseline="0" noProof="0">
                <a:ln>
                  <a:noFill/>
                </a:ln>
                <a:solidFill>
                  <a:srgbClr val="464646"/>
                </a:solidFill>
                <a:effectLst/>
                <a:uLnTx/>
                <a:uFillTx/>
                <a:latin typeface="Calibri"/>
                <a:ea typeface="+mn-ea"/>
                <a:cs typeface="Calibri"/>
              </a:rPr>
              <a:t>työryhmä </a:t>
            </a:r>
            <a:r>
              <a:rPr lang="fi-FI" sz="1400">
                <a:solidFill>
                  <a:srgbClr val="464646"/>
                </a:solidFill>
                <a:latin typeface="Calibri"/>
                <a:cs typeface="Calibri"/>
              </a:rPr>
              <a:t>aloittanut</a:t>
            </a:r>
            <a:r>
              <a:rPr kumimoji="0" lang="fi-FI" sz="1400" b="0" i="0" u="none" strike="noStrike" kern="1200" cap="none" spc="0" normalizeH="0" baseline="0" noProof="0">
                <a:ln>
                  <a:noFill/>
                </a:ln>
                <a:solidFill>
                  <a:srgbClr val="464646"/>
                </a:solidFill>
                <a:effectLst/>
                <a:uLnTx/>
                <a:uFillTx/>
                <a:latin typeface="Calibri"/>
                <a:ea typeface="+mn-ea"/>
                <a:cs typeface="Calibri"/>
              </a:rPr>
              <a:t> </a:t>
            </a:r>
            <a:r>
              <a:rPr kumimoji="0" lang="fi-FI" sz="1400" b="0" i="0" u="none" strike="noStrike" kern="1200" cap="none" spc="0" normalizeH="0" baseline="0" noProof="0" dirty="0">
                <a:ln>
                  <a:noFill/>
                </a:ln>
                <a:solidFill>
                  <a:srgbClr val="464646"/>
                </a:solidFill>
                <a:effectLst/>
                <a:uLnTx/>
                <a:uFillTx/>
                <a:latin typeface="Calibri"/>
                <a:ea typeface="+mn-ea"/>
                <a:cs typeface="Calibri"/>
              </a:rPr>
              <a:t>kesäkuussa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1200" cap="none" spc="0" normalizeH="0" baseline="0" noProof="0" dirty="0">
                <a:ln>
                  <a:noFill/>
                </a:ln>
                <a:solidFill>
                  <a:srgbClr val="464646"/>
                </a:solidFill>
                <a:effectLst/>
                <a:uLnTx/>
                <a:uFillTx/>
                <a:latin typeface="Calibri"/>
                <a:ea typeface="+mn-ea"/>
                <a:cs typeface="Calibri"/>
              </a:rPr>
              <a:t>Ajokorttilausunnot: HE lausunnoille kesäkuun </a:t>
            </a:r>
            <a:r>
              <a:rPr lang="fi-FI" sz="1400" dirty="0">
                <a:solidFill>
                  <a:srgbClr val="464646"/>
                </a:solidFill>
                <a:latin typeface="Calibri"/>
                <a:cs typeface="Calibri"/>
              </a:rPr>
              <a:t>puolivälissä</a:t>
            </a:r>
            <a:endParaRPr kumimoji="0" lang="fi-FI" sz="1400" b="0" i="0" u="none" strike="noStrike" kern="1200" cap="none" spc="0" normalizeH="0" baseline="0" noProof="0" dirty="0">
              <a:ln>
                <a:noFill/>
              </a:ln>
              <a:solidFill>
                <a:srgbClr val="464646"/>
              </a:solidFill>
              <a:effectLst/>
              <a:uLnTx/>
              <a:uFillTx/>
              <a:latin typeface="Calibri"/>
              <a:ea typeface="+mn-ea"/>
              <a:cs typeface="Calibri"/>
            </a:endParaRPr>
          </a:p>
        </p:txBody>
      </p:sp>
      <p:sp>
        <p:nvSpPr>
          <p:cNvPr id="6" name="Pyöristetty suorakulmio 5"/>
          <p:cNvSpPr/>
          <p:nvPr/>
        </p:nvSpPr>
        <p:spPr>
          <a:xfrm>
            <a:off x="8081966" y="5087039"/>
            <a:ext cx="3733045" cy="1542362"/>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1200" cap="none" spc="0" normalizeH="0" baseline="0" noProof="0" dirty="0">
                <a:ln>
                  <a:noFill/>
                </a:ln>
                <a:solidFill>
                  <a:srgbClr val="464646"/>
                </a:solidFill>
                <a:effectLst/>
                <a:uLnTx/>
                <a:uFillTx/>
                <a:latin typeface="Calibri"/>
                <a:ea typeface="+mn-ea"/>
                <a:cs typeface="Calibri"/>
              </a:rPr>
              <a:t>Ensimmäiset työnjakopilotit käynnistyneet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1200" cap="none" spc="0" normalizeH="0" baseline="0" noProof="0">
                <a:ln>
                  <a:noFill/>
                </a:ln>
                <a:solidFill>
                  <a:srgbClr val="464646"/>
                </a:solidFill>
                <a:effectLst/>
                <a:uLnTx/>
                <a:uFillTx/>
                <a:latin typeface="Calibri"/>
                <a:ea typeface="+mn-ea"/>
                <a:cs typeface="Calibri"/>
              </a:rPr>
              <a:t>Ammattihenkilölainsäädännön </a:t>
            </a:r>
            <a:r>
              <a:rPr lang="fi-FI" sz="1400">
                <a:solidFill>
                  <a:srgbClr val="464646"/>
                </a:solidFill>
                <a:latin typeface="Calibri"/>
                <a:cs typeface="Calibri"/>
              </a:rPr>
              <a:t>uudistuksen käynnistyy</a:t>
            </a:r>
            <a:r>
              <a:rPr lang="fi-FI" sz="1400" dirty="0">
                <a:solidFill>
                  <a:srgbClr val="464646"/>
                </a:solidFill>
                <a:latin typeface="Calibri"/>
                <a:cs typeface="Calibri"/>
              </a:rPr>
              <a:t>, aloitustilaisuus 4.9.2024</a:t>
            </a:r>
            <a:endParaRPr kumimoji="0" lang="fi-FI" sz="1400" b="0" i="0" u="none" strike="noStrike" kern="1200" cap="none" spc="0" normalizeH="0" baseline="0" noProof="0" dirty="0">
              <a:ln>
                <a:noFill/>
              </a:ln>
              <a:solidFill>
                <a:srgbClr val="464646"/>
              </a:solidFill>
              <a:effectLst/>
              <a:uLnTx/>
              <a:uFillTx/>
              <a:latin typeface="Calibri"/>
              <a:ea typeface="+mn-ea"/>
              <a:cs typeface="Calibri"/>
            </a:endParaRPr>
          </a:p>
          <a:p>
            <a:pPr marL="285750" indent="-285750">
              <a:buFont typeface="Arial" panose="020B0604020202020204" pitchFamily="34" charset="0"/>
              <a:buChar char="•"/>
              <a:defRPr/>
            </a:pPr>
            <a:r>
              <a:rPr kumimoji="0" lang="fi-FI" sz="1400" b="0" i="0" u="none" strike="noStrike" kern="1200" cap="none" spc="0" normalizeH="0" baseline="0" noProof="0" dirty="0">
                <a:ln>
                  <a:noFill/>
                </a:ln>
                <a:solidFill>
                  <a:srgbClr val="464646"/>
                </a:solidFill>
                <a:effectLst/>
                <a:uLnTx/>
                <a:uFillTx/>
                <a:latin typeface="Calibri"/>
                <a:ea typeface="+mn-ea"/>
                <a:cs typeface="Calibri"/>
              </a:rPr>
              <a:t>Tilapäisiä sosiaalityöntekijöitä koskeva </a:t>
            </a:r>
            <a:r>
              <a:rPr kumimoji="0" lang="fi-FI" sz="1400" b="0" i="0" u="none" strike="noStrike" kern="1200" cap="none" spc="0" normalizeH="0" baseline="0" noProof="0">
                <a:ln>
                  <a:noFill/>
                </a:ln>
                <a:solidFill>
                  <a:srgbClr val="464646"/>
                </a:solidFill>
                <a:effectLst/>
                <a:uLnTx/>
                <a:uFillTx/>
                <a:latin typeface="Calibri"/>
                <a:ea typeface="+mn-ea"/>
                <a:cs typeface="Calibri"/>
              </a:rPr>
              <a:t>lainvalmistelu  </a:t>
            </a:r>
            <a:endParaRPr kumimoji="0" lang="fi-FI" sz="1400" b="0" i="0" u="none" strike="noStrike" kern="1200" cap="none" spc="0" normalizeH="0" baseline="0" noProof="0" dirty="0">
              <a:ln>
                <a:noFill/>
              </a:ln>
              <a:solidFill>
                <a:srgbClr val="464646"/>
              </a:solidFill>
              <a:effectLst/>
              <a:uLnTx/>
              <a:uFillTx/>
              <a:latin typeface="Calibri"/>
              <a:ea typeface="+mn-ea"/>
              <a:cs typeface="Calibri"/>
            </a:endParaRPr>
          </a:p>
        </p:txBody>
      </p:sp>
      <p:sp>
        <p:nvSpPr>
          <p:cNvPr id="7" name="Pyöristetty suorakulmio 6"/>
          <p:cNvSpPr/>
          <p:nvPr/>
        </p:nvSpPr>
        <p:spPr>
          <a:xfrm>
            <a:off x="771042" y="4937992"/>
            <a:ext cx="3125552" cy="1683047"/>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1200" cap="none" spc="0" normalizeH="0" baseline="0" noProof="0" dirty="0">
                <a:ln>
                  <a:noFill/>
                </a:ln>
                <a:solidFill>
                  <a:srgbClr val="464646"/>
                </a:solidFill>
                <a:effectLst/>
                <a:uLnTx/>
                <a:uFillTx/>
                <a:latin typeface="Calibri" panose="020F0502020204030204" pitchFamily="34" charset="0"/>
                <a:ea typeface="Calibri" panose="020F0502020204030204" pitchFamily="34" charset="0"/>
                <a:cs typeface="+mn-cs"/>
              </a:rPr>
              <a:t>Vetoa ja pitoa valmennusten  kakkospajat </a:t>
            </a:r>
            <a:r>
              <a:rPr lang="fi-FI" sz="1400" dirty="0">
                <a:solidFill>
                  <a:srgbClr val="464646"/>
                </a:solidFill>
                <a:latin typeface="Calibri" panose="020F0502020204030204" pitchFamily="34" charset="0"/>
                <a:ea typeface="Calibri" panose="020F0502020204030204" pitchFamily="34" charset="0"/>
              </a:rPr>
              <a:t>pidetty, kolmospajat lokakuussa</a:t>
            </a:r>
            <a:endParaRPr kumimoji="0" lang="fi-FI" sz="1400" b="0" i="0" u="none" strike="noStrike" kern="1200" cap="none" spc="0" normalizeH="0" baseline="0" noProof="0" dirty="0">
              <a:ln>
                <a:noFill/>
              </a:ln>
              <a:solidFill>
                <a:srgbClr val="464646"/>
              </a:solidFill>
              <a:effectLst/>
              <a:uLnTx/>
              <a:uFillTx/>
              <a:latin typeface="Calibri" panose="020F0502020204030204" pitchFamily="34" charset="0"/>
              <a:ea typeface="Calibri" panose="020F0502020204030204" pitchFamily="34" charset="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1200" cap="none" spc="0" normalizeH="0" baseline="0" noProof="0" dirty="0">
                <a:ln>
                  <a:noFill/>
                </a:ln>
                <a:solidFill>
                  <a:srgbClr val="464646"/>
                </a:solidFill>
                <a:effectLst/>
                <a:uLnTx/>
                <a:uFillTx/>
                <a:latin typeface="Calibri" panose="020F0502020204030204" pitchFamily="34" charset="0"/>
                <a:ea typeface="Calibri" panose="020F0502020204030204" pitchFamily="34" charset="0"/>
                <a:cs typeface="+mn-cs"/>
              </a:rPr>
              <a:t>SM valmistelee työturvallisuushanketta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1200" cap="none" spc="0" normalizeH="0" baseline="0" noProof="0" dirty="0">
                <a:ln>
                  <a:noFill/>
                </a:ln>
                <a:solidFill>
                  <a:srgbClr val="464646"/>
                </a:solidFill>
                <a:effectLst/>
                <a:uLnTx/>
                <a:uFillTx/>
                <a:latin typeface="Calibri" panose="020F0502020204030204" pitchFamily="34" charset="0"/>
                <a:ea typeface="Calibri" panose="020F0502020204030204" pitchFamily="34" charset="0"/>
                <a:cs typeface="+mn-cs"/>
              </a:rPr>
              <a:t>Kootaan oppilaitoksille materiaalipaketti sote-alan koulutuksesta </a:t>
            </a:r>
          </a:p>
        </p:txBody>
      </p:sp>
      <p:sp>
        <p:nvSpPr>
          <p:cNvPr id="8" name="Pyöristetty suorakulmio 7"/>
          <p:cNvSpPr/>
          <p:nvPr/>
        </p:nvSpPr>
        <p:spPr>
          <a:xfrm>
            <a:off x="0" y="2522128"/>
            <a:ext cx="3076565" cy="1636538"/>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1200" cap="none" spc="0" normalizeH="0" baseline="0" noProof="0" dirty="0">
                <a:ln>
                  <a:noFill/>
                </a:ln>
                <a:solidFill>
                  <a:srgbClr val="464646"/>
                </a:solidFill>
                <a:effectLst/>
                <a:uLnTx/>
                <a:uFillTx/>
                <a:latin typeface="Calibri" panose="020F0502020204030204" pitchFamily="34" charset="0"/>
                <a:ea typeface="Calibri" panose="020F0502020204030204" pitchFamily="34" charset="0"/>
                <a:cs typeface="+mn-cs"/>
              </a:rPr>
              <a:t>KV-rekrytoinnin asiantuntijaryhmä antanut ehdotuksensa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sng" strike="noStrike" kern="1200" cap="none" spc="0" normalizeH="0" baseline="0" noProof="0" dirty="0">
                <a:ln>
                  <a:noFill/>
                </a:ln>
                <a:solidFill>
                  <a:srgbClr val="FFFFFF"/>
                </a:solidFill>
                <a:effectLst/>
                <a:uLnTx/>
                <a:uFillTx/>
                <a:latin typeface="Arial" panose="020B0604020202020204"/>
                <a:ea typeface="+mn-ea"/>
                <a:cs typeface="+mn-cs"/>
                <a:hlinkClick r:id="rId4"/>
              </a:rPr>
              <a:t>https://urn.fi/URN:ISBN:978-952-00-7159-2</a:t>
            </a:r>
            <a:endParaRPr kumimoji="0" lang="fi-FI" sz="1050" b="0" i="0" u="none" strike="noStrike" kern="1200" cap="none" spc="0" normalizeH="0" baseline="0" noProof="0" dirty="0">
              <a:ln>
                <a:noFill/>
              </a:ln>
              <a:solidFill>
                <a:srgbClr val="FFFFFF"/>
              </a:solidFill>
              <a:effectLst/>
              <a:uLnTx/>
              <a:uFillTx/>
              <a:latin typeface="Arial" panose="020B0604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400" dirty="0">
                <a:solidFill>
                  <a:srgbClr val="464646"/>
                </a:solidFill>
                <a:latin typeface="Calibri" panose="020F0502020204030204" pitchFamily="34" charset="0"/>
                <a:ea typeface="Calibri" panose="020F0502020204030204" pitchFamily="34" charset="0"/>
              </a:rPr>
              <a:t>Kilpailutettavana s</a:t>
            </a:r>
            <a:r>
              <a:rPr kumimoji="0" lang="fi-FI" sz="1400" b="0" i="0" u="none" strike="noStrike" kern="1200" cap="none" spc="0" normalizeH="0" baseline="0" noProof="0" dirty="0" err="1">
                <a:ln>
                  <a:noFill/>
                </a:ln>
                <a:solidFill>
                  <a:srgbClr val="464646"/>
                </a:solidFill>
                <a:effectLst/>
                <a:uLnTx/>
                <a:uFillTx/>
                <a:latin typeface="Calibri" panose="020F0502020204030204" pitchFamily="34" charset="0"/>
                <a:ea typeface="Calibri" panose="020F0502020204030204" pitchFamily="34" charset="0"/>
                <a:cs typeface="+mn-cs"/>
              </a:rPr>
              <a:t>elvitys</a:t>
            </a:r>
            <a:r>
              <a:rPr kumimoji="0" lang="fi-FI" sz="1400" b="0" i="0" u="none" strike="noStrike" kern="1200" cap="none" spc="0" normalizeH="0" baseline="0" noProof="0" dirty="0">
                <a:ln>
                  <a:noFill/>
                </a:ln>
                <a:solidFill>
                  <a:srgbClr val="464646"/>
                </a:solidFill>
                <a:effectLst/>
                <a:uLnTx/>
                <a:uFillTx/>
                <a:latin typeface="Calibri" panose="020F0502020204030204" pitchFamily="34" charset="0"/>
                <a:ea typeface="Calibri" panose="020F0502020204030204" pitchFamily="34" charset="0"/>
                <a:cs typeface="+mn-cs"/>
              </a:rPr>
              <a:t> </a:t>
            </a:r>
            <a:r>
              <a:rPr kumimoji="0" lang="fi-FI" sz="1400" b="0" i="0" u="none" strike="noStrike" kern="1200" cap="none" spc="0" normalizeH="0" baseline="0" noProof="0" dirty="0" err="1">
                <a:ln>
                  <a:noFill/>
                </a:ln>
                <a:solidFill>
                  <a:srgbClr val="464646"/>
                </a:solidFill>
                <a:effectLst/>
                <a:uLnTx/>
                <a:uFillTx/>
                <a:latin typeface="Calibri" panose="020F0502020204030204" pitchFamily="34" charset="0"/>
                <a:ea typeface="Calibri" panose="020F0502020204030204" pitchFamily="34" charset="0"/>
                <a:cs typeface="+mn-cs"/>
              </a:rPr>
              <a:t>sote</a:t>
            </a:r>
            <a:r>
              <a:rPr kumimoji="0" lang="fi-FI" sz="1400" b="0" i="0" u="none" strike="noStrike" kern="1200" cap="none" spc="0" normalizeH="0" baseline="0" noProof="0" dirty="0">
                <a:ln>
                  <a:noFill/>
                </a:ln>
                <a:solidFill>
                  <a:srgbClr val="464646"/>
                </a:solidFill>
                <a:effectLst/>
                <a:uLnTx/>
                <a:uFillTx/>
                <a:latin typeface="Calibri" panose="020F0502020204030204" pitchFamily="34" charset="0"/>
                <a:ea typeface="Calibri" panose="020F0502020204030204" pitchFamily="34" charset="0"/>
                <a:cs typeface="+mn-cs"/>
              </a:rPr>
              <a:t>-alalta siirtyneiden ja eläkkeelle jääneiden osalta</a:t>
            </a:r>
          </a:p>
        </p:txBody>
      </p:sp>
      <p:sp>
        <p:nvSpPr>
          <p:cNvPr id="9" name="Pyöristetty suorakulmio 8"/>
          <p:cNvSpPr/>
          <p:nvPr/>
        </p:nvSpPr>
        <p:spPr>
          <a:xfrm>
            <a:off x="987552" y="179614"/>
            <a:ext cx="3125551" cy="1807028"/>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464646"/>
                </a:solidFill>
                <a:effectLst/>
                <a:uLnTx/>
                <a:uFillTx/>
                <a:latin typeface="Calibri" panose="020F0502020204030204" pitchFamily="34" charset="0"/>
                <a:ea typeface="Times New Roman" panose="02020603050405020304" pitchFamily="18" charset="0"/>
                <a:cs typeface="+mn-cs"/>
              </a:rPr>
              <a:t>VN TEAS -hanke sote-alan ennakoinnista julkaistu 3.5.</a:t>
            </a:r>
            <a:endParaRPr kumimoji="0" lang="fi-FI" sz="1400" b="0" i="0" u="none" strike="noStrike" kern="1200" cap="none" spc="0" normalizeH="0" baseline="0" noProof="0" dirty="0">
              <a:ln>
                <a:noFill/>
              </a:ln>
              <a:solidFill>
                <a:srgbClr val="464646"/>
              </a:solidFill>
              <a:effectLst/>
              <a:uLnTx/>
              <a:uFillTx/>
              <a:latin typeface="Calibri" panose="020F0502020204030204" pitchFamily="34" charset="0"/>
              <a:ea typeface="Times New Roman" panose="02020603050405020304" pitchFamily="18" charset="0"/>
              <a:cs typeface="+mn-cs"/>
              <a:hlinkClick r:id="rId5" tooltip="https://urn.fi/urn:isbn:978-952-383-348-7">
                <a:extLst>
                  <a:ext uri="{A12FA001-AC4F-418D-AE19-62706E023703}">
                    <ahyp:hlinkClr xmlns="" xmlns:ahyp="http://schemas.microsoft.com/office/drawing/2018/hyperlinkcolor" val="tx"/>
                  </a:ext>
                </a:extLst>
              </a:hlinkClick>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1" i="0" u="none" strike="noStrike" kern="1200" cap="none" spc="0" normalizeH="0" baseline="0" noProof="0" dirty="0">
                <a:ln>
                  <a:noFill/>
                </a:ln>
                <a:solidFill>
                  <a:srgbClr val="6E6E6E"/>
                </a:solidFill>
                <a:effectLst/>
                <a:uLnTx/>
                <a:uFillTx/>
                <a:latin typeface="Calibri" panose="020F0502020204030204" pitchFamily="34" charset="0"/>
                <a:ea typeface="Times New Roman" panose="02020603050405020304" pitchFamily="18" charset="0"/>
                <a:cs typeface="+mn-cs"/>
                <a:hlinkClick r:id="rId6" tooltip="https://tietokayttoon.fi/-/194055633/tutkimus-sote-henkiloston-tarpeen-ja-tarjonnan-ennakointiin-uusi-menetelma">
                  <a:extLst>
                    <a:ext uri="{A12FA001-AC4F-418D-AE19-62706E023703}">
                      <ahyp:hlinkClr xmlns="" xmlns:ahyp="http://schemas.microsoft.com/office/drawing/2018/hyperlinkcolor" val="tx"/>
                    </a:ext>
                  </a:extLst>
                </a:hlinkClick>
              </a:rPr>
              <a:t>Tiedote</a:t>
            </a:r>
            <a:r>
              <a:rPr kumimoji="0" lang="fi-FI" sz="1400" b="0" i="0" u="none" strike="noStrike" kern="1200" cap="none" spc="0" normalizeH="0" baseline="0" noProof="0" dirty="0">
                <a:ln>
                  <a:noFill/>
                </a:ln>
                <a:solidFill>
                  <a:srgbClr val="464646"/>
                </a:solidFill>
                <a:effectLst/>
                <a:uLnTx/>
                <a:uFillTx/>
                <a:latin typeface="Calibri" panose="020F0502020204030204" pitchFamily="34" charset="0"/>
                <a:ea typeface="Times New Roman" panose="02020603050405020304" pitchFamily="18" charset="0"/>
                <a:cs typeface="+mn-cs"/>
                <a:hlinkClick r:id="rId6" tooltip="https://tietokayttoon.fi/-/194055633/tutkimus-sote-henkiloston-tarpeen-ja-tarjonnan-ennakointiin-uusi-menetelma">
                  <a:extLst>
                    <a:ext uri="{A12FA001-AC4F-418D-AE19-62706E023703}">
                      <ahyp:hlinkClr xmlns="" xmlns:ahyp="http://schemas.microsoft.com/office/drawing/2018/hyperlinkcolor" val="tx"/>
                    </a:ext>
                  </a:extLst>
                </a:hlinkClick>
              </a:rPr>
              <a:t>: Sote-henkilöstön tarpeen ja tarjonnan ennakointiin uusi menetelmä</a:t>
            </a:r>
            <a:endParaRPr kumimoji="0" lang="fi-FI" sz="1400" b="0" i="0" u="none" strike="noStrike" kern="1200" cap="none" spc="0" normalizeH="0" baseline="0" noProof="0" dirty="0">
              <a:ln>
                <a:noFill/>
              </a:ln>
              <a:solidFill>
                <a:srgbClr val="464646"/>
              </a:solidFill>
              <a:effectLst/>
              <a:uLnTx/>
              <a:uFillTx/>
              <a:latin typeface="Calibri" panose="020F0502020204030204" pitchFamily="34" charset="0"/>
              <a:ea typeface="Times New Roman" panose="02020603050405020304" pitchFamily="18" charset="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1" i="0" u="none" strike="noStrike" kern="1200" cap="none" spc="0" normalizeH="0" baseline="0" noProof="0" dirty="0">
                <a:ln>
                  <a:noFill/>
                </a:ln>
                <a:solidFill>
                  <a:srgbClr val="6E6E6E"/>
                </a:solidFill>
                <a:effectLst/>
                <a:uLnTx/>
                <a:uFillTx/>
                <a:latin typeface="Calibri" panose="020F0502020204030204" pitchFamily="34" charset="0"/>
                <a:ea typeface="Times New Roman" panose="02020603050405020304" pitchFamily="18" charset="0"/>
                <a:cs typeface="+mn-cs"/>
                <a:hlinkClick r:id="rId5" tooltip="https://urn.fi/urn:isbn:978-952-383-348-7">
                  <a:extLst>
                    <a:ext uri="{A12FA001-AC4F-418D-AE19-62706E023703}">
                      <ahyp:hlinkClr xmlns="" xmlns:ahyp="http://schemas.microsoft.com/office/drawing/2018/hyperlinkcolor" val="tx"/>
                    </a:ext>
                  </a:extLst>
                </a:hlinkClick>
              </a:rPr>
              <a:t>SOTEHEN -raportt</a:t>
            </a:r>
            <a:r>
              <a:rPr kumimoji="0" lang="fi-FI" sz="1400" b="0" i="0" u="none" strike="noStrike" kern="1200" cap="none" spc="0" normalizeH="0" baseline="0" noProof="0" dirty="0">
                <a:ln>
                  <a:noFill/>
                </a:ln>
                <a:solidFill>
                  <a:srgbClr val="6E6E6E"/>
                </a:solidFill>
                <a:effectLst/>
                <a:uLnTx/>
                <a:uFillTx/>
                <a:latin typeface="Calibri" panose="020F0502020204030204" pitchFamily="34" charset="0"/>
                <a:ea typeface="Times New Roman" panose="02020603050405020304" pitchFamily="18" charset="0"/>
                <a:cs typeface="+mn-cs"/>
                <a:hlinkClick r:id="rId5" tooltip="https://urn.fi/urn:isbn:978-952-383-348-7">
                  <a:extLst>
                    <a:ext uri="{A12FA001-AC4F-418D-AE19-62706E023703}">
                      <ahyp:hlinkClr xmlns="" xmlns:ahyp="http://schemas.microsoft.com/office/drawing/2018/hyperlinkcolor" val="tx"/>
                    </a:ext>
                  </a:extLst>
                </a:hlinkClick>
              </a:rPr>
              <a:t>i: </a:t>
            </a:r>
            <a:r>
              <a:rPr kumimoji="0" lang="fi-FI" sz="1400" b="0" i="0" u="none" strike="noStrike" kern="1200" cap="none" spc="0" normalizeH="0" baseline="0" noProof="0" dirty="0">
                <a:ln>
                  <a:noFill/>
                </a:ln>
                <a:solidFill>
                  <a:srgbClr val="464646"/>
                </a:solidFill>
                <a:effectLst/>
                <a:uLnTx/>
                <a:uFillTx/>
                <a:latin typeface="Calibri" panose="020F0502020204030204" pitchFamily="34" charset="0"/>
                <a:ea typeface="Times New Roman" panose="02020603050405020304" pitchFamily="18" charset="0"/>
                <a:cs typeface="+mn-cs"/>
                <a:hlinkClick r:id="rId5" tooltip="https://urn.fi/urn:isbn:978-952-383-348-7">
                  <a:extLst>
                    <a:ext uri="{A12FA001-AC4F-418D-AE19-62706E023703}">
                      <ahyp:hlinkClr xmlns="" xmlns:ahyp="http://schemas.microsoft.com/office/drawing/2018/hyperlinkcolor" val="tx"/>
                    </a:ext>
                  </a:extLst>
                </a:hlinkClick>
              </a:rPr>
              <a:t>Sosiaali- ja terveyspalvelujen henkilöstötarpeen ennakointi</a:t>
            </a:r>
            <a:endParaRPr kumimoji="0" lang="fi-FI" sz="1400" b="0" i="0" u="none" strike="noStrike" kern="1200" cap="none" spc="0" normalizeH="0" baseline="0" noProof="0" dirty="0">
              <a:ln>
                <a:noFill/>
              </a:ln>
              <a:solidFill>
                <a:srgbClr val="464646"/>
              </a:solidFill>
              <a:effectLst/>
              <a:uLnTx/>
              <a:uFillTx/>
              <a:latin typeface="Arial" panose="020B0604020202020204"/>
              <a:ea typeface="+mn-ea"/>
              <a:cs typeface="+mn-cs"/>
            </a:endParaRPr>
          </a:p>
        </p:txBody>
      </p:sp>
    </p:spTree>
    <p:extLst>
      <p:ext uri="{BB962C8B-B14F-4D97-AF65-F5344CB8AC3E}">
        <p14:creationId xmlns:p14="http://schemas.microsoft.com/office/powerpoint/2010/main" val="420902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p:cNvPicPr>
            <a:picLocks noChangeAspect="1"/>
          </p:cNvPicPr>
          <p:nvPr/>
        </p:nvPicPr>
        <p:blipFill>
          <a:blip r:embed="rId2"/>
          <a:stretch>
            <a:fillRect/>
          </a:stretch>
        </p:blipFill>
        <p:spPr>
          <a:xfrm>
            <a:off x="384482" y="189802"/>
            <a:ext cx="12193057" cy="6858594"/>
          </a:xfrm>
          <a:prstGeom prst="rect">
            <a:avLst/>
          </a:prstGeom>
        </p:spPr>
      </p:pic>
      <p:sp>
        <p:nvSpPr>
          <p:cNvPr id="3" name="Nuoli vasemmalle ja oikealle 2"/>
          <p:cNvSpPr/>
          <p:nvPr/>
        </p:nvSpPr>
        <p:spPr>
          <a:xfrm>
            <a:off x="5128426" y="5738977"/>
            <a:ext cx="3051443" cy="73261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2. valtionavustushaku</a:t>
            </a:r>
          </a:p>
        </p:txBody>
      </p:sp>
      <p:sp>
        <p:nvSpPr>
          <p:cNvPr id="4" name="Suorakulmio 3"/>
          <p:cNvSpPr/>
          <p:nvPr/>
        </p:nvSpPr>
        <p:spPr>
          <a:xfrm>
            <a:off x="8352487" y="6105286"/>
            <a:ext cx="3839513" cy="646331"/>
          </a:xfrm>
          <a:prstGeom prst="rect">
            <a:avLst/>
          </a:prstGeom>
        </p:spPr>
        <p:txBody>
          <a:bodyPr wrap="none">
            <a:spAutoFit/>
          </a:bodyPr>
          <a:lstStyle/>
          <a:p>
            <a:r>
              <a:rPr lang="fi-FI" dirty="0">
                <a:hlinkClick r:id="rId3"/>
              </a:rPr>
              <a:t>https://stm.fi/sotehenkilosto/ohjelma</a:t>
            </a:r>
            <a:endParaRPr lang="fi-FI" dirty="0"/>
          </a:p>
          <a:p>
            <a:endParaRPr lang="fi-FI" dirty="0"/>
          </a:p>
        </p:txBody>
      </p:sp>
      <p:sp>
        <p:nvSpPr>
          <p:cNvPr id="5" name="Ellipsi 4"/>
          <p:cNvSpPr/>
          <p:nvPr/>
        </p:nvSpPr>
        <p:spPr>
          <a:xfrm>
            <a:off x="4782151" y="4285524"/>
            <a:ext cx="3397718" cy="2310063"/>
          </a:xfrm>
          <a:prstGeom prst="ellipse">
            <a:avLst/>
          </a:prstGeom>
          <a:noFill/>
          <a:ln w="38100">
            <a:solidFill>
              <a:srgbClr val="00B0F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109928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76368" y="90337"/>
            <a:ext cx="9894939" cy="650478"/>
          </a:xfrm>
        </p:spPr>
        <p:txBody>
          <a:bodyPr/>
          <a:lstStyle/>
          <a:p>
            <a:r>
              <a:rPr lang="fi-FI" dirty="0"/>
              <a:t>Yleistä hausta</a:t>
            </a:r>
          </a:p>
        </p:txBody>
      </p:sp>
      <p:sp>
        <p:nvSpPr>
          <p:cNvPr id="5" name="Tekstiruutu 4"/>
          <p:cNvSpPr txBox="1"/>
          <p:nvPr/>
        </p:nvSpPr>
        <p:spPr>
          <a:xfrm>
            <a:off x="461305" y="4837715"/>
            <a:ext cx="8408375" cy="923330"/>
          </a:xfrm>
          <a:prstGeom prst="rect">
            <a:avLst/>
          </a:prstGeom>
          <a:noFill/>
        </p:spPr>
        <p:txBody>
          <a:bodyPr wrap="square" rtlCol="0">
            <a:spAutoFit/>
          </a:bodyPr>
          <a:lstStyle/>
          <a:p>
            <a:pPr marL="285750" indent="-285750">
              <a:buFont typeface="Arial" panose="020B0604020202020204" pitchFamily="34" charset="0"/>
              <a:buChar char="•"/>
            </a:pPr>
            <a:r>
              <a:rPr lang="fi-FI" dirty="0"/>
              <a:t>Hakuaika: 11.9.-11.10.2024 </a:t>
            </a:r>
          </a:p>
          <a:p>
            <a:pPr marL="285750" indent="-285750">
              <a:buFont typeface="Arial" panose="020B0604020202020204" pitchFamily="34" charset="0"/>
              <a:buChar char="•"/>
            </a:pPr>
            <a:r>
              <a:rPr lang="fi-FI" dirty="0"/>
              <a:t>Valtionavustuksen käyttöaika: 1.1.-31.10.2025 </a:t>
            </a:r>
          </a:p>
          <a:p>
            <a:pPr marL="285750" indent="-285750">
              <a:buFont typeface="Arial" panose="020B0604020202020204" pitchFamily="34" charset="0"/>
              <a:buChar char="•"/>
            </a:pPr>
            <a:r>
              <a:rPr lang="fi-FI" dirty="0"/>
              <a:t>Työnjakopilotit ja valmennukset käynnistyvät alkuvuodesta 2025</a:t>
            </a:r>
          </a:p>
        </p:txBody>
      </p:sp>
      <p:sp>
        <p:nvSpPr>
          <p:cNvPr id="7" name="Tekstiruutu 6"/>
          <p:cNvSpPr txBox="1"/>
          <p:nvPr/>
        </p:nvSpPr>
        <p:spPr>
          <a:xfrm>
            <a:off x="298372" y="791285"/>
            <a:ext cx="10867095" cy="2862322"/>
          </a:xfrm>
          <a:prstGeom prst="rect">
            <a:avLst/>
          </a:prstGeom>
          <a:noFill/>
        </p:spPr>
        <p:txBody>
          <a:bodyPr wrap="square" rtlCol="0">
            <a:spAutoFit/>
          </a:bodyPr>
          <a:lstStyle/>
          <a:p>
            <a:pPr marL="285750" indent="-285750">
              <a:buFont typeface="Arial" panose="020B0604020202020204" pitchFamily="34" charset="0"/>
              <a:buChar char="•"/>
            </a:pPr>
            <a:r>
              <a:rPr lang="fi-FI" dirty="0" err="1"/>
              <a:t>Sosiaali</a:t>
            </a:r>
            <a:r>
              <a:rPr lang="fi-FI" dirty="0"/>
              <a:t>- ja terveysministeriö avaa valtionavustushaun </a:t>
            </a:r>
            <a:r>
              <a:rPr lang="fi-FI" b="1" dirty="0" err="1"/>
              <a:t>sosiaali</a:t>
            </a:r>
            <a:r>
              <a:rPr lang="fi-FI" b="1" dirty="0"/>
              <a:t>- ja terveydenhuollon sekä pelastustoimen yksiköille </a:t>
            </a:r>
            <a:r>
              <a:rPr lang="fi-FI" dirty="0"/>
              <a:t>syksyllä 2024 työnjakopilotteihin ja vetoa- ja pitoa valmennuksiin</a:t>
            </a:r>
          </a:p>
          <a:p>
            <a:pPr marL="285750" indent="-285750">
              <a:buFont typeface="Arial" panose="020B0604020202020204" pitchFamily="34" charset="0"/>
              <a:buChar char="•"/>
            </a:pPr>
            <a:r>
              <a:rPr lang="fi-FI" dirty="0"/>
              <a:t>Hakijoina voivat olla hyvinvointialueet, Helsingin kaupunki ja HUS-yhtymä</a:t>
            </a:r>
          </a:p>
          <a:p>
            <a:pPr marL="285750" indent="-285750">
              <a:buFont typeface="Arial" panose="020B0604020202020204" pitchFamily="34" charset="0"/>
              <a:buChar char="•"/>
            </a:pPr>
            <a:r>
              <a:rPr lang="fi-FI" dirty="0"/>
              <a:t>Ministeriöön lähetetään </a:t>
            </a:r>
            <a:r>
              <a:rPr lang="fi-FI" b="1" dirty="0"/>
              <a:t>yksi hakemus/hakija</a:t>
            </a:r>
            <a:r>
              <a:rPr lang="fi-FI" dirty="0"/>
              <a:t> (hyvinvointialue, Helsingin kaupunki, HUS-yhtymä), </a:t>
            </a:r>
            <a:r>
              <a:rPr lang="fi-FI" b="1" dirty="0"/>
              <a:t>yksi hankesuunnitelma </a:t>
            </a:r>
            <a:r>
              <a:rPr lang="fi-FI" dirty="0"/>
              <a:t>ja</a:t>
            </a:r>
            <a:r>
              <a:rPr lang="fi-FI" b="1" dirty="0"/>
              <a:t> yksi talousarvio –</a:t>
            </a:r>
            <a:r>
              <a:rPr lang="fi-FI" b="1" dirty="0" err="1"/>
              <a:t>excel</a:t>
            </a:r>
            <a:endParaRPr lang="fi-FI" b="1" dirty="0"/>
          </a:p>
          <a:p>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endParaRPr lang="fi-FI" dirty="0"/>
          </a:p>
          <a:p>
            <a:pPr marL="285750" indent="-285750">
              <a:buFont typeface="Arial" panose="020B0604020202020204" pitchFamily="34" charset="0"/>
              <a:buChar char="•"/>
            </a:pPr>
            <a:endParaRPr lang="fi-FI" dirty="0"/>
          </a:p>
        </p:txBody>
      </p:sp>
      <p:pic>
        <p:nvPicPr>
          <p:cNvPr id="6" name="Sisällön paikkamerkki 5"/>
          <p:cNvPicPr>
            <a:picLocks noGrp="1" noChangeAspect="1"/>
          </p:cNvPicPr>
          <p:nvPr>
            <p:ph idx="1"/>
          </p:nvPr>
        </p:nvPicPr>
        <p:blipFill>
          <a:blip r:embed="rId2"/>
          <a:stretch>
            <a:fillRect/>
          </a:stretch>
        </p:blipFill>
        <p:spPr>
          <a:xfrm>
            <a:off x="461305" y="2737026"/>
            <a:ext cx="10541231" cy="1701798"/>
          </a:xfrm>
          <a:prstGeom prst="rect">
            <a:avLst/>
          </a:prstGeom>
        </p:spPr>
      </p:pic>
    </p:spTree>
    <p:extLst>
      <p:ext uri="{BB962C8B-B14F-4D97-AF65-F5344CB8AC3E}">
        <p14:creationId xmlns:p14="http://schemas.microsoft.com/office/powerpoint/2010/main" val="990709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464646"/>
                </a:solidFill>
              </a:rPr>
              <a:t>Haku kohdentuu työnjakopilotteihin</a:t>
            </a:r>
            <a:endParaRPr lang="fi-FI" dirty="0">
              <a:solidFill>
                <a:srgbClr val="FF0000"/>
              </a:solidFill>
            </a:endParaRPr>
          </a:p>
        </p:txBody>
      </p:sp>
      <p:sp>
        <p:nvSpPr>
          <p:cNvPr id="3" name="Sisällön paikkamerkki 2"/>
          <p:cNvSpPr>
            <a:spLocks noGrp="1"/>
          </p:cNvSpPr>
          <p:nvPr>
            <p:ph idx="1"/>
          </p:nvPr>
        </p:nvSpPr>
        <p:spPr>
          <a:xfrm>
            <a:off x="649940" y="1737762"/>
            <a:ext cx="10896601" cy="4155422"/>
          </a:xfrm>
        </p:spPr>
        <p:txBody>
          <a:bodyPr vert="horz" lIns="0" tIns="0" rIns="0" bIns="0" rtlCol="0" anchor="t">
            <a:noAutofit/>
          </a:bodyPr>
          <a:lstStyle/>
          <a:p>
            <a:pPr marL="268288" lvl="1" indent="0">
              <a:buNone/>
            </a:pPr>
            <a:r>
              <a:rPr lang="fi-FI" dirty="0"/>
              <a:t>1. </a:t>
            </a:r>
            <a:r>
              <a:rPr lang="fi-FI" sz="2400" dirty="0"/>
              <a:t>Lähihoitajat: </a:t>
            </a:r>
            <a:endParaRPr lang="fi-FI" sz="2400" dirty="0">
              <a:solidFill>
                <a:srgbClr val="FF0000"/>
              </a:solidFill>
            </a:endParaRPr>
          </a:p>
          <a:p>
            <a:pPr lvl="2"/>
            <a:r>
              <a:rPr lang="fi-FI" dirty="0"/>
              <a:t>Lähihoitajat ovat tällä hetkellä suurin henkilöstövajeen ryhmä</a:t>
            </a:r>
          </a:p>
          <a:p>
            <a:pPr lvl="2"/>
            <a:r>
              <a:rPr lang="fi-FI" dirty="0"/>
              <a:t>Lähihoitajien työnjakopilottien tavoitteena on </a:t>
            </a:r>
            <a:r>
              <a:rPr lang="fi-FI" dirty="0" err="1"/>
              <a:t>pilotoida</a:t>
            </a:r>
            <a:r>
              <a:rPr lang="fi-FI" dirty="0"/>
              <a:t> ja saada kokemuksia lähihoitajan erilaisista toimenkuvista nykylainsäädännön puitteissa</a:t>
            </a:r>
          </a:p>
          <a:p>
            <a:pPr lvl="2"/>
            <a:r>
              <a:rPr lang="fi-FI" dirty="0"/>
              <a:t>Tarkoituksena on rakentaa uudenlaista työnjakoa lähihoitajien ja tukipalveluiden välillä (ravitsemus, </a:t>
            </a:r>
            <a:r>
              <a:rPr lang="fi-FI" dirty="0" err="1"/>
              <a:t>logistikka</a:t>
            </a:r>
            <a:r>
              <a:rPr lang="fi-FI" dirty="0"/>
              <a:t>, puhtaanapito </a:t>
            </a:r>
            <a:r>
              <a:rPr lang="fi-FI" dirty="0" err="1"/>
              <a:t>jne</a:t>
            </a:r>
            <a:r>
              <a:rPr lang="fi-FI" dirty="0"/>
              <a:t>), lähihoitajien ja sosionomien sekä lähihoitajien ja sairaanhoitajien välillä</a:t>
            </a:r>
          </a:p>
          <a:p>
            <a:pPr marL="268288" lvl="1" indent="0">
              <a:buNone/>
            </a:pPr>
            <a:endParaRPr lang="fi-FI" dirty="0"/>
          </a:p>
          <a:p>
            <a:endParaRPr lang="fi-FI" dirty="0"/>
          </a:p>
        </p:txBody>
      </p:sp>
    </p:spTree>
    <p:extLst>
      <p:ext uri="{BB962C8B-B14F-4D97-AF65-F5344CB8AC3E}">
        <p14:creationId xmlns:p14="http://schemas.microsoft.com/office/powerpoint/2010/main" val="4271657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464646"/>
                </a:solidFill>
              </a:rPr>
              <a:t>Haku kohdentuu työnjakopilotteihin</a:t>
            </a:r>
            <a:endParaRPr lang="fi-FI" dirty="0"/>
          </a:p>
        </p:txBody>
      </p:sp>
      <p:sp>
        <p:nvSpPr>
          <p:cNvPr id="3" name="Sisällön paikkamerkki 2"/>
          <p:cNvSpPr>
            <a:spLocks noGrp="1"/>
          </p:cNvSpPr>
          <p:nvPr>
            <p:ph idx="1"/>
          </p:nvPr>
        </p:nvSpPr>
        <p:spPr/>
        <p:txBody>
          <a:bodyPr/>
          <a:lstStyle/>
          <a:p>
            <a:pPr marL="268288" lvl="1" indent="0">
              <a:buNone/>
            </a:pPr>
            <a:r>
              <a:rPr lang="fi-FI" dirty="0">
                <a:solidFill>
                  <a:srgbClr val="464646"/>
                </a:solidFill>
              </a:rPr>
              <a:t>2. </a:t>
            </a:r>
            <a:r>
              <a:rPr lang="fi-FI" sz="2400" dirty="0">
                <a:solidFill>
                  <a:srgbClr val="464646"/>
                </a:solidFill>
              </a:rPr>
              <a:t>Sosiaalityöntekijät ja sosiaaliohjaajat:</a:t>
            </a:r>
          </a:p>
          <a:p>
            <a:pPr marL="822325" lvl="2" indent="-285750">
              <a:buFont typeface="Arial" panose="020B0604020202020204" pitchFamily="34" charset="0"/>
              <a:buChar char="•"/>
            </a:pPr>
            <a:r>
              <a:rPr lang="fi-FI" sz="2000" dirty="0">
                <a:solidFill>
                  <a:srgbClr val="464646"/>
                </a:solidFill>
              </a:rPr>
              <a:t>Työnjakopilottien tavoitteena on tukea sosiaalityöntekijöiden ja sosionomien työnjaon ja tehtävärakenteiden kehittämistä hyvinvointialueilla</a:t>
            </a:r>
          </a:p>
          <a:p>
            <a:pPr marL="822325" lvl="2" indent="-285750">
              <a:buFont typeface="Arial" panose="020B0604020202020204" pitchFamily="34" charset="0"/>
              <a:buChar char="•"/>
            </a:pPr>
            <a:r>
              <a:rPr lang="fi-FI" sz="2000" dirty="0">
                <a:solidFill>
                  <a:srgbClr val="464646"/>
                </a:solidFill>
              </a:rPr>
              <a:t>Tavoitteena on löytää keinoja palvelujen saatavuuden turvaamiseksi tilanteessa, jossa erityisesti sosiaalityöntekijöiden saatavuudessa on merkittäviä haasteita. Sosiaalihuollon ammattihenkilölain lähtökohtana on mahdollistaa sujuva työnjako sosiaalihuollon ammattihenkilöiden kesken, tätä rajoittaa lähinnä palvelulainsäädännössä olevat erilliset määräykset työntekijän koulutuksesta tietyissä tehtävissä.</a:t>
            </a:r>
          </a:p>
          <a:p>
            <a:pPr marL="822325" lvl="2" indent="-285750">
              <a:buFont typeface="Arial" panose="020B0604020202020204" pitchFamily="34" charset="0"/>
              <a:buChar char="•"/>
            </a:pPr>
            <a:r>
              <a:rPr lang="fi-FI" sz="2000" dirty="0">
                <a:solidFill>
                  <a:srgbClr val="464646"/>
                </a:solidFill>
              </a:rPr>
              <a:t>Piloteilta toivotaan uusia ratkaisuja työnjaon kehittämiseksi nykylainsäädännön puitteissa.</a:t>
            </a:r>
          </a:p>
          <a:p>
            <a:pPr marL="822325" lvl="2" indent="-285750">
              <a:buFont typeface="Arial" panose="020B0604020202020204" pitchFamily="34" charset="0"/>
              <a:buChar char="•"/>
            </a:pPr>
            <a:r>
              <a:rPr lang="fi-FI" sz="2000" dirty="0">
                <a:solidFill>
                  <a:srgbClr val="464646"/>
                </a:solidFill>
              </a:rPr>
              <a:t>Niissä voidaan nostaa esiin myös lainsäädännön haasteita, joita voidaan huomioida käynnistyvissä ammattihenkilö- sekä palvelulainsäädännön uudistuksissa.</a:t>
            </a:r>
          </a:p>
          <a:p>
            <a:endParaRPr lang="fi-FI" sz="2800" dirty="0"/>
          </a:p>
        </p:txBody>
      </p:sp>
    </p:spTree>
    <p:extLst>
      <p:ext uri="{BB962C8B-B14F-4D97-AF65-F5344CB8AC3E}">
        <p14:creationId xmlns:p14="http://schemas.microsoft.com/office/powerpoint/2010/main" val="3442287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49940" y="484094"/>
            <a:ext cx="9894939" cy="766637"/>
          </a:xfrm>
        </p:spPr>
        <p:txBody>
          <a:bodyPr/>
          <a:lstStyle/>
          <a:p>
            <a:r>
              <a:rPr lang="fi-FI" dirty="0">
                <a:solidFill>
                  <a:srgbClr val="464646"/>
                </a:solidFill>
              </a:rPr>
              <a:t>Haku kohdentuu työnjakopilotteihin:</a:t>
            </a:r>
            <a:endParaRPr lang="fi-FI" dirty="0">
              <a:solidFill>
                <a:srgbClr val="FF0000"/>
              </a:solidFill>
            </a:endParaRPr>
          </a:p>
        </p:txBody>
      </p:sp>
      <p:sp>
        <p:nvSpPr>
          <p:cNvPr id="3" name="Sisällön paikkamerkki 2"/>
          <p:cNvSpPr>
            <a:spLocks noGrp="1"/>
          </p:cNvSpPr>
          <p:nvPr>
            <p:ph idx="1"/>
          </p:nvPr>
        </p:nvSpPr>
        <p:spPr>
          <a:xfrm>
            <a:off x="649940" y="1523999"/>
            <a:ext cx="11205729" cy="4771697"/>
          </a:xfrm>
        </p:spPr>
        <p:txBody>
          <a:bodyPr/>
          <a:lstStyle/>
          <a:p>
            <a:pPr marL="0" indent="0">
              <a:buNone/>
            </a:pPr>
            <a:r>
              <a:rPr lang="fi-FI" dirty="0"/>
              <a:t>3. Lääkkeenmääräämishoitajien tehtävänkuvan pilotointi osana hoidon jatkuvuusmallia: </a:t>
            </a:r>
          </a:p>
          <a:p>
            <a:pPr marL="822325" lvl="2" indent="-285750">
              <a:buFont typeface="Arial" panose="020B0604020202020204" pitchFamily="34" charset="0"/>
              <a:buChar char="•"/>
            </a:pPr>
            <a:r>
              <a:rPr lang="fi-FI" sz="2000" dirty="0">
                <a:solidFill>
                  <a:srgbClr val="464646"/>
                </a:solidFill>
              </a:rPr>
              <a:t>Työnjakopilottien tavoitteena on mallintaa terveydenhuollon ammattihenkilölainsäädännön pohjalta määriteltyjen rajatun lääkkeenmääräämisoikeuden omaavien sairaanhoitajien tehtävänkuva osana hoidon jatkuvuusmallia (STM 2022:17) hyvinvointialueiden perusterveydenhuollon vastaanotoilla </a:t>
            </a:r>
            <a:r>
              <a:rPr lang="fi-FI" sz="2000" dirty="0" err="1">
                <a:solidFill>
                  <a:srgbClr val="464646"/>
                </a:solidFill>
              </a:rPr>
              <a:t>sosiaali</a:t>
            </a:r>
            <a:r>
              <a:rPr lang="fi-FI" sz="2000" dirty="0">
                <a:solidFill>
                  <a:srgbClr val="464646"/>
                </a:solidFill>
              </a:rPr>
              <a:t>- ja terveyskeskuksissa. </a:t>
            </a:r>
          </a:p>
          <a:p>
            <a:pPr marL="822325" lvl="2" indent="-285750">
              <a:buFont typeface="Arial" panose="020B0604020202020204" pitchFamily="34" charset="0"/>
              <a:buChar char="•"/>
            </a:pPr>
            <a:r>
              <a:rPr lang="fi-FI" sz="2000" dirty="0">
                <a:solidFill>
                  <a:srgbClr val="464646"/>
                </a:solidFill>
              </a:rPr>
              <a:t>Tavoitteena on potilaiden ohjautuminen oikealle ammattihenkilölle oikea-aikaisesti, hoidon jatkuvuuden turvaaminen ja lääkkeenmääräämishoitajien osaamisen hyödyntäminen.</a:t>
            </a:r>
          </a:p>
          <a:p>
            <a:pPr marL="822325" lvl="2" indent="-285750">
              <a:buFont typeface="Arial" panose="020B0604020202020204" pitchFamily="34" charset="0"/>
              <a:buChar char="•"/>
            </a:pPr>
            <a:r>
              <a:rPr lang="fi-FI" sz="2000" dirty="0">
                <a:solidFill>
                  <a:srgbClr val="464646"/>
                </a:solidFill>
              </a:rPr>
              <a:t>Pilotoinneilta toivotaan kansallista toimintamallia, jossa on määritelty lääkkeenmääräämishoitajien tehtävänkuva omahoitajana hoidon jatkuvuusmallissa sekä lääkkeenmääräämishoitajan vastaanotolle ohjattavat potilasryhmät ja etävastaanottomahdollisuuksien lisäämisen edellytykset lääkkeenmääräämishoitajien työssä. Lisäksi toivotaan esityksiä toimintamallin edistämistä tukevista säädösohjauksen kehittämistarpeista, joita voidaan huomioida käynnistyvissä ammattihenkilö- sekä </a:t>
            </a:r>
            <a:r>
              <a:rPr lang="fi-FI" sz="2000">
                <a:solidFill>
                  <a:srgbClr val="464646"/>
                </a:solidFill>
              </a:rPr>
              <a:t>palvelulainsäädännön uudistuksissa</a:t>
            </a:r>
            <a:r>
              <a:rPr lang="fi-FI" sz="2000" dirty="0">
                <a:solidFill>
                  <a:srgbClr val="464646"/>
                </a:solidFill>
              </a:rPr>
              <a:t>.</a:t>
            </a:r>
          </a:p>
          <a:p>
            <a:endParaRPr lang="fi-FI" dirty="0"/>
          </a:p>
        </p:txBody>
      </p:sp>
    </p:spTree>
    <p:extLst>
      <p:ext uri="{BB962C8B-B14F-4D97-AF65-F5344CB8AC3E}">
        <p14:creationId xmlns:p14="http://schemas.microsoft.com/office/powerpoint/2010/main" val="10279740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49940" y="350396"/>
            <a:ext cx="9894939" cy="1082566"/>
          </a:xfrm>
        </p:spPr>
        <p:txBody>
          <a:bodyPr/>
          <a:lstStyle/>
          <a:p>
            <a:pPr lvl="0">
              <a:lnSpc>
                <a:spcPct val="95000"/>
              </a:lnSpc>
              <a:spcBef>
                <a:spcPts val="600"/>
              </a:spcBef>
              <a:buSzPct val="120000"/>
            </a:pPr>
            <a:r>
              <a:rPr lang="fi-FI" dirty="0"/>
              <a:t>Haku kohdentuu </a:t>
            </a:r>
            <a:r>
              <a:rPr lang="fi-FI" dirty="0">
                <a:solidFill>
                  <a:srgbClr val="464646"/>
                </a:solidFill>
                <a:ea typeface="+mn-ea"/>
                <a:cs typeface="+mn-cs"/>
              </a:rPr>
              <a:t>Vetoa ja pitoa -valmennuksiin </a:t>
            </a:r>
            <a:br>
              <a:rPr lang="fi-FI" dirty="0">
                <a:solidFill>
                  <a:srgbClr val="464646"/>
                </a:solidFill>
                <a:ea typeface="+mn-ea"/>
                <a:cs typeface="+mn-cs"/>
              </a:rPr>
            </a:br>
            <a:endParaRPr lang="fi-FI" sz="3600" dirty="0"/>
          </a:p>
        </p:txBody>
      </p:sp>
      <p:sp>
        <p:nvSpPr>
          <p:cNvPr id="3" name="Sisällön paikkamerkki 2"/>
          <p:cNvSpPr>
            <a:spLocks noGrp="1"/>
          </p:cNvSpPr>
          <p:nvPr>
            <p:ph idx="1"/>
          </p:nvPr>
        </p:nvSpPr>
        <p:spPr>
          <a:xfrm>
            <a:off x="649940" y="1135117"/>
            <a:ext cx="10896601" cy="5517931"/>
          </a:xfrm>
        </p:spPr>
        <p:txBody>
          <a:bodyPr/>
          <a:lstStyle/>
          <a:p>
            <a:pPr marL="268288" lvl="1" indent="0">
              <a:buNone/>
            </a:pPr>
            <a:r>
              <a:rPr lang="fi-FI" sz="2400" dirty="0"/>
              <a:t>4. Valmennuksen tavoitteena on tukea </a:t>
            </a:r>
            <a:r>
              <a:rPr lang="fi-FI" sz="2400" dirty="0" err="1"/>
              <a:t>sosiaali</a:t>
            </a:r>
            <a:r>
              <a:rPr lang="fi-FI" sz="2400" dirty="0"/>
              <a:t>- ja terveydenhuollon sekä pelastustoimen työyksiköitä kehittämään oman työyksikkönsä työhyvinvointia, työkykyä ja työssä jaksamista sekä parantamaan veto- ja pitovoimaa </a:t>
            </a:r>
          </a:p>
          <a:p>
            <a:pPr marL="268288" lvl="1" indent="0">
              <a:buNone/>
            </a:pPr>
            <a:endParaRPr lang="fi-FI" sz="2400" dirty="0"/>
          </a:p>
          <a:p>
            <a:pPr lvl="2"/>
            <a:r>
              <a:rPr lang="fi-FI" sz="2200" dirty="0"/>
              <a:t>Valmennukset toteutetaan 1- 2 päivän </a:t>
            </a:r>
            <a:r>
              <a:rPr lang="fi-FI" sz="2200" dirty="0" err="1"/>
              <a:t>läsnätyöpajoina</a:t>
            </a:r>
            <a:r>
              <a:rPr lang="fi-FI" sz="2200" dirty="0"/>
              <a:t> kolme kertaa vuoden 2025 aikana – fyysiset paikat määräytyy hakijoiden mukaan</a:t>
            </a:r>
          </a:p>
          <a:p>
            <a:pPr marL="538162" lvl="2" indent="0">
              <a:buNone/>
            </a:pPr>
            <a:endParaRPr lang="fi-FI" sz="2200" dirty="0"/>
          </a:p>
          <a:p>
            <a:pPr lvl="2"/>
            <a:r>
              <a:rPr lang="fi-FI" sz="2200" dirty="0"/>
              <a:t>Työyksiköistä valmennukseen osallistuu kehittämistiimi, johon kuuluu esihenkilön lisäksi 4-7 henkilöä eri ammattiryhmistä – koko tiimi osallistuu </a:t>
            </a:r>
            <a:r>
              <a:rPr lang="fi-FI" sz="2200" dirty="0" err="1"/>
              <a:t>läsnävalmennuspäiviin</a:t>
            </a:r>
            <a:endParaRPr lang="fi-FI" sz="2200" dirty="0"/>
          </a:p>
          <a:p>
            <a:pPr marL="538162" lvl="2" indent="0">
              <a:buNone/>
            </a:pPr>
            <a:endParaRPr lang="fi-FI" sz="2200" dirty="0"/>
          </a:p>
          <a:p>
            <a:pPr lvl="2"/>
            <a:r>
              <a:rPr lang="fi-FI" sz="2200" dirty="0"/>
              <a:t>Osallistumisen edellytyksenä on, että työyksiköissä on tehty selvitys lähtötilanteesta, kuten esimerkiksi riskinarviointi, työpaikkaselvitys, Mitä kuuluu -kysely tai muita mahdollisia selvityksiä, joita hyödynnetään kehittämiskohteiden valinnassa </a:t>
            </a:r>
          </a:p>
          <a:p>
            <a:pPr marL="268288" lvl="1" indent="0">
              <a:buNone/>
            </a:pPr>
            <a:endParaRPr lang="fi-FI" sz="2400" dirty="0"/>
          </a:p>
          <a:p>
            <a:endParaRPr lang="fi-FI" sz="2800" dirty="0"/>
          </a:p>
          <a:p>
            <a:endParaRPr lang="fi-FI" dirty="0"/>
          </a:p>
        </p:txBody>
      </p:sp>
    </p:spTree>
    <p:extLst>
      <p:ext uri="{BB962C8B-B14F-4D97-AF65-F5344CB8AC3E}">
        <p14:creationId xmlns:p14="http://schemas.microsoft.com/office/powerpoint/2010/main" val="855749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STM 2023">
  <a:themeElements>
    <a:clrScheme name="STM 1">
      <a:dk1>
        <a:srgbClr val="464646"/>
      </a:dk1>
      <a:lt1>
        <a:srgbClr val="FFFFFF"/>
      </a:lt1>
      <a:dk2>
        <a:srgbClr val="464646"/>
      </a:dk2>
      <a:lt2>
        <a:srgbClr val="F0EBE1"/>
      </a:lt2>
      <a:accent1>
        <a:srgbClr val="96B8F3"/>
      </a:accent1>
      <a:accent2>
        <a:srgbClr val="FA8C46"/>
      </a:accent2>
      <a:accent3>
        <a:srgbClr val="EDC353"/>
      </a:accent3>
      <a:accent4>
        <a:srgbClr val="5BA078"/>
      </a:accent4>
      <a:accent5>
        <a:srgbClr val="CD69DE"/>
      </a:accent5>
      <a:accent6>
        <a:srgbClr val="BC9E59"/>
      </a:accent6>
      <a:hlink>
        <a:srgbClr val="6E6E6E"/>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FI_STM_PPT-pohja_2023.potx" id="{0B8E742C-C953-433D-A34F-756A9B374759}" vid="{8EE7B415-354B-4480-9107-538E49314609}"/>
    </a:ext>
  </a:extLst>
</a:theme>
</file>

<file path=ppt/theme/theme2.xml><?xml version="1.0" encoding="utf-8"?>
<a:theme xmlns:a="http://schemas.openxmlformats.org/drawingml/2006/main" name="1_STM 2023">
  <a:themeElements>
    <a:clrScheme name="STM 1">
      <a:dk1>
        <a:srgbClr val="464646"/>
      </a:dk1>
      <a:lt1>
        <a:srgbClr val="FFFFFF"/>
      </a:lt1>
      <a:dk2>
        <a:srgbClr val="464646"/>
      </a:dk2>
      <a:lt2>
        <a:srgbClr val="F0EBE1"/>
      </a:lt2>
      <a:accent1>
        <a:srgbClr val="96B8F3"/>
      </a:accent1>
      <a:accent2>
        <a:srgbClr val="FA8C46"/>
      </a:accent2>
      <a:accent3>
        <a:srgbClr val="EDC353"/>
      </a:accent3>
      <a:accent4>
        <a:srgbClr val="5BA078"/>
      </a:accent4>
      <a:accent5>
        <a:srgbClr val="CD69DE"/>
      </a:accent5>
      <a:accent6>
        <a:srgbClr val="BC9E59"/>
      </a:accent6>
      <a:hlink>
        <a:srgbClr val="6E6E6E"/>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FI_STM_PPT-pohja_2023.potx" id="{0B8E742C-C953-433D-A34F-756A9B374759}" vid="{8EE7B415-354B-4480-9107-538E49314609}"/>
    </a:ext>
  </a:extLst>
</a:theme>
</file>

<file path=ppt/theme/theme3.xml><?xml version="1.0" encoding="utf-8"?>
<a:theme xmlns:a="http://schemas.openxmlformats.org/drawingml/2006/main" name="2_STM 2023">
  <a:themeElements>
    <a:clrScheme name="STM 1">
      <a:dk1>
        <a:srgbClr val="464646"/>
      </a:dk1>
      <a:lt1>
        <a:srgbClr val="FFFFFF"/>
      </a:lt1>
      <a:dk2>
        <a:srgbClr val="464646"/>
      </a:dk2>
      <a:lt2>
        <a:srgbClr val="F0EBE1"/>
      </a:lt2>
      <a:accent1>
        <a:srgbClr val="96B8F3"/>
      </a:accent1>
      <a:accent2>
        <a:srgbClr val="FA8C46"/>
      </a:accent2>
      <a:accent3>
        <a:srgbClr val="EDC353"/>
      </a:accent3>
      <a:accent4>
        <a:srgbClr val="5BA078"/>
      </a:accent4>
      <a:accent5>
        <a:srgbClr val="CD69DE"/>
      </a:accent5>
      <a:accent6>
        <a:srgbClr val="BC9E59"/>
      </a:accent6>
      <a:hlink>
        <a:srgbClr val="6E6E6E"/>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C9A6ED8E-659F-AF45-8A40-6EEE4F3772DB}" vid="{8B30B74C-0472-E84E-9C39-531E644FF36E}"/>
    </a:ext>
  </a:ext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FC273FBDB1AAC448BDBB3CA1302F22C6" ma:contentTypeVersion="3" ma:contentTypeDescription="Luo uusi asiakirja." ma:contentTypeScope="" ma:versionID="a1789c21e23614790b95c56934f64040">
  <xsd:schema xmlns:xsd="http://www.w3.org/2001/XMLSchema" xmlns:xs="http://www.w3.org/2001/XMLSchema" xmlns:p="http://schemas.microsoft.com/office/2006/metadata/properties" xmlns:ns2="ebb82943-49da-4504-a2f3-a33fb2eb95f1" targetNamespace="http://schemas.microsoft.com/office/2006/metadata/properties" ma:root="true" ma:fieldsID="722c4ba27fb44f9ac8eb7ccc4aa2ffe3" ns2:_="">
    <xsd:import namespace="ebb82943-49da-4504-a2f3-a33fb2eb95f1"/>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b82943-49da-4504-a2f3-a33fb2eb95f1" elementFormDefault="qualified">
    <xsd:import namespace="http://schemas.microsoft.com/office/2006/documentManagement/types"/>
    <xsd:import namespace="http://schemas.microsoft.com/office/infopath/2007/PartnerControls"/>
    <xsd:element name="SharedWithUsers" ma:index="8"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7E9D75-A3AC-4ECB-860F-B614F178D872}">
  <ds:schemaRefs>
    <ds:schemaRef ds:uri="ebb82943-49da-4504-a2f3-a33fb2eb95f1"/>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99BC7CE4-E847-4CC8-AA51-CD1BC5955775}">
  <ds:schemaRefs>
    <ds:schemaRef ds:uri="http://schemas.microsoft.com/sharepoint/v3/contenttype/forms"/>
  </ds:schemaRefs>
</ds:datastoreItem>
</file>

<file path=customXml/itemProps3.xml><?xml version="1.0" encoding="utf-8"?>
<ds:datastoreItem xmlns:ds="http://schemas.openxmlformats.org/officeDocument/2006/customXml" ds:itemID="{1CE572F5-F2A1-4C27-AD94-7C1C98CFB6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b82943-49da-4504-a2f3-a33fb2eb95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3391</TotalTime>
  <Words>1221</Words>
  <Application>Microsoft Office PowerPoint</Application>
  <PresentationFormat>Laajakuva</PresentationFormat>
  <Paragraphs>220</Paragraphs>
  <Slides>17</Slides>
  <Notes>1</Notes>
  <HiddenSlides>0</HiddenSlides>
  <MMClips>0</MMClips>
  <ScaleCrop>false</ScaleCrop>
  <HeadingPairs>
    <vt:vector size="6" baseType="variant">
      <vt:variant>
        <vt:lpstr>Käytetyt fontit</vt:lpstr>
      </vt:variant>
      <vt:variant>
        <vt:i4>6</vt:i4>
      </vt:variant>
      <vt:variant>
        <vt:lpstr>Teema</vt:lpstr>
      </vt:variant>
      <vt:variant>
        <vt:i4>3</vt:i4>
      </vt:variant>
      <vt:variant>
        <vt:lpstr>Dian otsikot</vt:lpstr>
      </vt:variant>
      <vt:variant>
        <vt:i4>17</vt:i4>
      </vt:variant>
    </vt:vector>
  </HeadingPairs>
  <TitlesOfParts>
    <vt:vector size="26" baseType="lpstr">
      <vt:lpstr>Arial</vt:lpstr>
      <vt:lpstr>Calibri</vt:lpstr>
      <vt:lpstr>Calibri Light</vt:lpstr>
      <vt:lpstr>Symbol</vt:lpstr>
      <vt:lpstr>Times New Roman</vt:lpstr>
      <vt:lpstr>Wingdings</vt:lpstr>
      <vt:lpstr>STM 2023</vt:lpstr>
      <vt:lpstr>1_STM 2023</vt:lpstr>
      <vt:lpstr>2_STM 2023</vt:lpstr>
      <vt:lpstr>Hyvän työn ohjelman valtionavustushaun  infotilaisuus </vt:lpstr>
      <vt:lpstr>Infotilaisuuden asialista</vt:lpstr>
      <vt:lpstr>PowerPoint-esitys</vt:lpstr>
      <vt:lpstr>PowerPoint-esitys</vt:lpstr>
      <vt:lpstr>Yleistä hausta</vt:lpstr>
      <vt:lpstr>Haku kohdentuu työnjakopilotteihin</vt:lpstr>
      <vt:lpstr>Haku kohdentuu työnjakopilotteihin</vt:lpstr>
      <vt:lpstr>Haku kohdentuu työnjakopilotteihin:</vt:lpstr>
      <vt:lpstr>Haku kohdentuu Vetoa ja pitoa -valmennuksiin  </vt:lpstr>
      <vt:lpstr>Haku kohdentuu Vetoa ja pitoa -valmennuksiin</vt:lpstr>
      <vt:lpstr>PowerPoint-esitys</vt:lpstr>
      <vt:lpstr>Vuoden 2024 valmennuksissa mukana olevat yksiköt</vt:lpstr>
      <vt:lpstr>Kehittämistyön kohdentuminen vuoden 2024 valmennuksissa </vt:lpstr>
      <vt:lpstr>Valtionavustuksen käyttökohteet</vt:lpstr>
      <vt:lpstr>Hankesuunnitelman tiedot: pilotit</vt:lpstr>
      <vt:lpstr>Hankesuunnitelman tiedot: valmennukset</vt:lpstr>
      <vt:lpstr>Lisätietoja </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Erja Mustonen</dc:creator>
  <cp:lastModifiedBy>Erja Mustonen</cp:lastModifiedBy>
  <cp:revision>202</cp:revision>
  <dcterms:created xsi:type="dcterms:W3CDTF">2023-10-09T11:15:53Z</dcterms:created>
  <dcterms:modified xsi:type="dcterms:W3CDTF">2024-08-26T06:07:22Z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0x010100FC273FBDB1AAC448BDBB3CA1302F22C6</vt:lpwstr>
  </property>
</Properties>
</file>