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21" r:id="rId5"/>
  </p:sldMasterIdLst>
  <p:notesMasterIdLst>
    <p:notesMasterId r:id="rId52"/>
  </p:notesMasterIdLst>
  <p:handoutMasterIdLst>
    <p:handoutMasterId r:id="rId53"/>
  </p:handoutMasterIdLst>
  <p:sldIdLst>
    <p:sldId id="469" r:id="rId6"/>
    <p:sldId id="511" r:id="rId7"/>
    <p:sldId id="821" r:id="rId8"/>
    <p:sldId id="822" r:id="rId9"/>
    <p:sldId id="823" r:id="rId10"/>
    <p:sldId id="824" r:id="rId11"/>
    <p:sldId id="825" r:id="rId12"/>
    <p:sldId id="960" r:id="rId13"/>
    <p:sldId id="982" r:id="rId14"/>
    <p:sldId id="981" r:id="rId15"/>
    <p:sldId id="975" r:id="rId16"/>
    <p:sldId id="976" r:id="rId17"/>
    <p:sldId id="983" r:id="rId18"/>
    <p:sldId id="984" r:id="rId19"/>
    <p:sldId id="985" r:id="rId20"/>
    <p:sldId id="980" r:id="rId21"/>
    <p:sldId id="958" r:id="rId22"/>
    <p:sldId id="959" r:id="rId23"/>
    <p:sldId id="963" r:id="rId24"/>
    <p:sldId id="965" r:id="rId25"/>
    <p:sldId id="966" r:id="rId26"/>
    <p:sldId id="967" r:id="rId27"/>
    <p:sldId id="968" r:id="rId28"/>
    <p:sldId id="969" r:id="rId29"/>
    <p:sldId id="970" r:id="rId30"/>
    <p:sldId id="971" r:id="rId31"/>
    <p:sldId id="1000" r:id="rId32"/>
    <p:sldId id="964" r:id="rId33"/>
    <p:sldId id="991" r:id="rId34"/>
    <p:sldId id="992" r:id="rId35"/>
    <p:sldId id="993" r:id="rId36"/>
    <p:sldId id="994" r:id="rId37"/>
    <p:sldId id="995" r:id="rId38"/>
    <p:sldId id="996" r:id="rId39"/>
    <p:sldId id="997" r:id="rId40"/>
    <p:sldId id="998" r:id="rId41"/>
    <p:sldId id="999" r:id="rId42"/>
    <p:sldId id="1001" r:id="rId43"/>
    <p:sldId id="986" r:id="rId44"/>
    <p:sldId id="962" r:id="rId45"/>
    <p:sldId id="988" r:id="rId46"/>
    <p:sldId id="989" r:id="rId47"/>
    <p:sldId id="949" r:id="rId48"/>
    <p:sldId id="961" r:id="rId49"/>
    <p:sldId id="701" r:id="rId50"/>
    <p:sldId id="540" r:id="rId51"/>
  </p:sldIdLst>
  <p:sldSz cx="9144000" cy="5143500" type="screen16x9"/>
  <p:notesSz cx="6742113"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9" userDrawn="1">
          <p15:clr>
            <a:srgbClr val="A4A3A4"/>
          </p15:clr>
        </p15:guide>
        <p15:guide id="3" orient="horz" pos="3110">
          <p15:clr>
            <a:srgbClr val="A4A3A4"/>
          </p15:clr>
        </p15:guide>
        <p15:guide id="4"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ABD"/>
    <a:srgbClr val="000000"/>
    <a:srgbClr val="5876C8"/>
    <a:srgbClr val="7991D3"/>
    <a:srgbClr val="FFFFFF"/>
    <a:srgbClr val="BCC8E9"/>
    <a:srgbClr val="D7DEF2"/>
    <a:srgbClr val="AFBDE5"/>
    <a:srgbClr val="2699D6"/>
    <a:srgbClr val="259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36" autoAdjust="0"/>
    <p:restoredTop sz="93979" autoAdjust="0"/>
  </p:normalViewPr>
  <p:slideViewPr>
    <p:cSldViewPr showGuides="1">
      <p:cViewPr varScale="1">
        <p:scale>
          <a:sx n="52" d="100"/>
          <a:sy n="52" d="100"/>
        </p:scale>
        <p:origin x="64" y="6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8" d="100"/>
          <a:sy n="78" d="100"/>
        </p:scale>
        <p:origin x="4056" y="84"/>
      </p:cViewPr>
      <p:guideLst>
        <p:guide orient="horz" pos="3125"/>
        <p:guide pos="2149"/>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22210" cy="493001"/>
          </a:xfrm>
          <a:prstGeom prst="rect">
            <a:avLst/>
          </a:prstGeom>
        </p:spPr>
        <p:txBody>
          <a:bodyPr vert="horz" lIns="90345" tIns="45173" rIns="90345" bIns="45173" rtlCol="0"/>
          <a:lstStyle>
            <a:lvl1pPr algn="l">
              <a:defRPr sz="1200"/>
            </a:lvl1pPr>
          </a:lstStyle>
          <a:p>
            <a:endParaRPr lang="fi-FI"/>
          </a:p>
        </p:txBody>
      </p:sp>
      <p:sp>
        <p:nvSpPr>
          <p:cNvPr id="3" name="Date Placeholder 2"/>
          <p:cNvSpPr>
            <a:spLocks noGrp="1"/>
          </p:cNvSpPr>
          <p:nvPr>
            <p:ph type="dt" sz="quarter" idx="1"/>
          </p:nvPr>
        </p:nvSpPr>
        <p:spPr>
          <a:xfrm>
            <a:off x="3818337" y="0"/>
            <a:ext cx="2922210" cy="493001"/>
          </a:xfrm>
          <a:prstGeom prst="rect">
            <a:avLst/>
          </a:prstGeom>
        </p:spPr>
        <p:txBody>
          <a:bodyPr vert="horz" lIns="90345" tIns="45173" rIns="90345" bIns="45173" rtlCol="0"/>
          <a:lstStyle>
            <a:lvl1pPr algn="r">
              <a:defRPr sz="1200"/>
            </a:lvl1pPr>
          </a:lstStyle>
          <a:p>
            <a:fld id="{4DF5B08A-83ED-45E1-90DE-AADFEED44B75}" type="datetimeFigureOut">
              <a:rPr lang="fi-FI" smtClean="0"/>
              <a:t>16.5.2022</a:t>
            </a:fld>
            <a:endParaRPr lang="fi-FI"/>
          </a:p>
        </p:txBody>
      </p:sp>
      <p:sp>
        <p:nvSpPr>
          <p:cNvPr id="4" name="Footer Placeholder 3"/>
          <p:cNvSpPr>
            <a:spLocks noGrp="1"/>
          </p:cNvSpPr>
          <p:nvPr>
            <p:ph type="ftr" sz="quarter" idx="2"/>
          </p:nvPr>
        </p:nvSpPr>
        <p:spPr>
          <a:xfrm>
            <a:off x="3" y="9378083"/>
            <a:ext cx="2922210" cy="493001"/>
          </a:xfrm>
          <a:prstGeom prst="rect">
            <a:avLst/>
          </a:prstGeom>
        </p:spPr>
        <p:txBody>
          <a:bodyPr vert="horz" lIns="90345" tIns="45173" rIns="90345" bIns="45173" rtlCol="0" anchor="b"/>
          <a:lstStyle>
            <a:lvl1pPr algn="l">
              <a:defRPr sz="1200"/>
            </a:lvl1pPr>
          </a:lstStyle>
          <a:p>
            <a:endParaRPr lang="fi-FI"/>
          </a:p>
        </p:txBody>
      </p:sp>
    </p:spTree>
    <p:extLst>
      <p:ext uri="{BB962C8B-B14F-4D97-AF65-F5344CB8AC3E}">
        <p14:creationId xmlns:p14="http://schemas.microsoft.com/office/powerpoint/2010/main" val="86770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2"/>
            <a:ext cx="2921582" cy="493633"/>
          </a:xfrm>
          <a:prstGeom prst="rect">
            <a:avLst/>
          </a:prstGeom>
        </p:spPr>
        <p:txBody>
          <a:bodyPr vert="horz" lIns="90345" tIns="45173" rIns="90345" bIns="45173" rtlCol="0"/>
          <a:lstStyle>
            <a:lvl1pPr algn="l">
              <a:defRPr sz="1200"/>
            </a:lvl1pPr>
          </a:lstStyle>
          <a:p>
            <a:endParaRPr lang="fi-FI"/>
          </a:p>
        </p:txBody>
      </p:sp>
      <p:sp>
        <p:nvSpPr>
          <p:cNvPr id="3" name="Päivämäärän paikkamerkki 2"/>
          <p:cNvSpPr>
            <a:spLocks noGrp="1"/>
          </p:cNvSpPr>
          <p:nvPr>
            <p:ph type="dt" idx="1"/>
          </p:nvPr>
        </p:nvSpPr>
        <p:spPr>
          <a:xfrm>
            <a:off x="3818972" y="2"/>
            <a:ext cx="2921582" cy="493633"/>
          </a:xfrm>
          <a:prstGeom prst="rect">
            <a:avLst/>
          </a:prstGeom>
        </p:spPr>
        <p:txBody>
          <a:bodyPr vert="horz" lIns="90345" tIns="45173" rIns="90345" bIns="45173" rtlCol="0"/>
          <a:lstStyle>
            <a:lvl1pPr algn="r">
              <a:defRPr sz="1200"/>
            </a:lvl1pPr>
          </a:lstStyle>
          <a:p>
            <a:fld id="{6A7FAC48-2721-4B96-BA02-5768D8A8C6C8}" type="datetimeFigureOut">
              <a:rPr lang="fi-FI" smtClean="0"/>
              <a:pPr/>
              <a:t>16.5.2022</a:t>
            </a:fld>
            <a:endParaRPr lang="fi-FI"/>
          </a:p>
        </p:txBody>
      </p:sp>
      <p:sp>
        <p:nvSpPr>
          <p:cNvPr id="4" name="Dian kuvan paikkamerkki 3"/>
          <p:cNvSpPr>
            <a:spLocks noGrp="1" noRot="1" noChangeAspect="1"/>
          </p:cNvSpPr>
          <p:nvPr>
            <p:ph type="sldImg" idx="2"/>
          </p:nvPr>
        </p:nvSpPr>
        <p:spPr>
          <a:xfrm>
            <a:off x="80963" y="741363"/>
            <a:ext cx="6580187" cy="3702050"/>
          </a:xfrm>
          <a:prstGeom prst="rect">
            <a:avLst/>
          </a:prstGeom>
          <a:noFill/>
          <a:ln w="12700">
            <a:solidFill>
              <a:prstClr val="black"/>
            </a:solidFill>
          </a:ln>
        </p:spPr>
        <p:txBody>
          <a:bodyPr vert="horz" lIns="90345" tIns="45173" rIns="90345" bIns="45173" rtlCol="0" anchor="ctr"/>
          <a:lstStyle/>
          <a:p>
            <a:endParaRPr lang="fi-FI"/>
          </a:p>
        </p:txBody>
      </p:sp>
      <p:sp>
        <p:nvSpPr>
          <p:cNvPr id="5" name="Huomautusten paikkamerkki 4"/>
          <p:cNvSpPr>
            <a:spLocks noGrp="1"/>
          </p:cNvSpPr>
          <p:nvPr>
            <p:ph type="body" sz="quarter" idx="3"/>
          </p:nvPr>
        </p:nvSpPr>
        <p:spPr>
          <a:xfrm>
            <a:off x="674213" y="4689518"/>
            <a:ext cx="5393690" cy="4442698"/>
          </a:xfrm>
          <a:prstGeom prst="rect">
            <a:avLst/>
          </a:prstGeom>
        </p:spPr>
        <p:txBody>
          <a:bodyPr vert="horz" lIns="90345" tIns="45173" rIns="90345" bIns="45173"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377319"/>
            <a:ext cx="2921582" cy="493633"/>
          </a:xfrm>
          <a:prstGeom prst="rect">
            <a:avLst/>
          </a:prstGeom>
        </p:spPr>
        <p:txBody>
          <a:bodyPr vert="horz" lIns="90345" tIns="45173" rIns="90345" bIns="45173" rtlCol="0" anchor="b"/>
          <a:lstStyle>
            <a:lvl1pPr algn="l">
              <a:defRPr sz="1200"/>
            </a:lvl1pPr>
          </a:lstStyle>
          <a:p>
            <a:endParaRPr lang="fi-FI"/>
          </a:p>
        </p:txBody>
      </p:sp>
      <p:sp>
        <p:nvSpPr>
          <p:cNvPr id="7" name="Dian numeron paikkamerkki 6"/>
          <p:cNvSpPr>
            <a:spLocks noGrp="1"/>
          </p:cNvSpPr>
          <p:nvPr>
            <p:ph type="sldNum" sz="quarter" idx="5"/>
          </p:nvPr>
        </p:nvSpPr>
        <p:spPr>
          <a:xfrm>
            <a:off x="3818972" y="9377319"/>
            <a:ext cx="2921582" cy="493633"/>
          </a:xfrm>
          <a:prstGeom prst="rect">
            <a:avLst/>
          </a:prstGeom>
        </p:spPr>
        <p:txBody>
          <a:bodyPr vert="horz" lIns="90345" tIns="45173" rIns="90345" bIns="45173" rtlCol="0" anchor="b"/>
          <a:lstStyle>
            <a:lvl1pPr algn="r">
              <a:defRPr sz="1200"/>
            </a:lvl1pPr>
          </a:lstStyle>
          <a:p>
            <a:fld id="{0433CE14-C27A-42FB-A7CF-16D08FB8F53C}" type="slidenum">
              <a:rPr lang="fi-FI" smtClean="0"/>
              <a:pPr/>
              <a:t>‹#›</a:t>
            </a:fld>
            <a:endParaRPr lang="fi-FI"/>
          </a:p>
        </p:txBody>
      </p:sp>
    </p:spTree>
    <p:extLst>
      <p:ext uri="{BB962C8B-B14F-4D97-AF65-F5344CB8AC3E}">
        <p14:creationId xmlns:p14="http://schemas.microsoft.com/office/powerpoint/2010/main" val="142186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433CE14-C27A-42FB-A7CF-16D08FB8F53C}" type="slidenum">
              <a:rPr lang="fi-FI" smtClean="0"/>
              <a:pPr/>
              <a:t>45</a:t>
            </a:fld>
            <a:endParaRPr lang="fi-FI"/>
          </a:p>
        </p:txBody>
      </p:sp>
    </p:spTree>
    <p:extLst>
      <p:ext uri="{BB962C8B-B14F-4D97-AF65-F5344CB8AC3E}">
        <p14:creationId xmlns:p14="http://schemas.microsoft.com/office/powerpoint/2010/main" val="262983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0433CE14-C27A-42FB-A7CF-16D08FB8F53C}" type="slidenum">
              <a:rPr lang="fi-FI" smtClean="0"/>
              <a:pPr/>
              <a:t>46</a:t>
            </a:fld>
            <a:endParaRPr lang="fi-FI"/>
          </a:p>
        </p:txBody>
      </p:sp>
    </p:spTree>
    <p:extLst>
      <p:ext uri="{BB962C8B-B14F-4D97-AF65-F5344CB8AC3E}">
        <p14:creationId xmlns:p14="http://schemas.microsoft.com/office/powerpoint/2010/main" val="210125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ääotsikk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Otsikko 1"/>
          <p:cNvSpPr>
            <a:spLocks noGrp="1"/>
          </p:cNvSpPr>
          <p:nvPr>
            <p:ph type="ctrTitle" hasCustomPrompt="1"/>
          </p:nvPr>
        </p:nvSpPr>
        <p:spPr>
          <a:xfrm>
            <a:off x="467544" y="1419622"/>
            <a:ext cx="5832648" cy="2095528"/>
          </a:xfrm>
        </p:spPr>
        <p:txBody>
          <a:bodyPr anchor="b" anchorCtr="0">
            <a:noAutofit/>
          </a:bodyPr>
          <a:lstStyle>
            <a:lvl1pPr algn="l">
              <a:defRPr sz="4000">
                <a:solidFill>
                  <a:schemeClr val="tx2"/>
                </a:solidFill>
              </a:defRPr>
            </a:lvl1pPr>
          </a:lstStyle>
          <a:p>
            <a:r>
              <a:rPr lang="en-US" dirty="0" err="1"/>
              <a:t>Pääotsikko</a:t>
            </a:r>
            <a:endParaRPr lang="fi-FI" dirty="0"/>
          </a:p>
        </p:txBody>
      </p:sp>
      <p:sp>
        <p:nvSpPr>
          <p:cNvPr id="11" name="Alaotsikko 2"/>
          <p:cNvSpPr>
            <a:spLocks noGrp="1"/>
          </p:cNvSpPr>
          <p:nvPr>
            <p:ph type="subTitle" idx="1"/>
          </p:nvPr>
        </p:nvSpPr>
        <p:spPr>
          <a:xfrm>
            <a:off x="467544" y="3632529"/>
            <a:ext cx="5832648" cy="667413"/>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8506" y="4396128"/>
            <a:ext cx="4438459" cy="561550"/>
          </a:xfrm>
          <a:prstGeom prst="rect">
            <a:avLst/>
          </a:prstGeom>
        </p:spPr>
      </p:pic>
    </p:spTree>
    <p:extLst>
      <p:ext uri="{BB962C8B-B14F-4D97-AF65-F5344CB8AC3E}">
        <p14:creationId xmlns:p14="http://schemas.microsoft.com/office/powerpoint/2010/main" val="3849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A186612-66FB-4E3D-B0B9-ADABAC5BC55E}" type="datetimeFigureOut">
              <a:rPr lang="fi-FI" smtClean="0"/>
              <a:t>16.5.2022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B37D6C0-FBB8-417B-AF03-FF126CE2291A}" type="slidenum">
              <a:rPr lang="fi-FI" smtClean="0"/>
              <a:t>‹#›</a:t>
            </a:fld>
            <a:endParaRPr lang="fi-FI"/>
          </a:p>
        </p:txBody>
      </p:sp>
    </p:spTree>
    <p:extLst>
      <p:ext uri="{BB962C8B-B14F-4D97-AF65-F5344CB8AC3E}">
        <p14:creationId xmlns:p14="http://schemas.microsoft.com/office/powerpoint/2010/main" val="412910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Pääotsikk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Otsikko 1"/>
          <p:cNvSpPr>
            <a:spLocks noGrp="1"/>
          </p:cNvSpPr>
          <p:nvPr>
            <p:ph type="ctrTitle" hasCustomPrompt="1"/>
          </p:nvPr>
        </p:nvSpPr>
        <p:spPr>
          <a:xfrm>
            <a:off x="467544" y="1419622"/>
            <a:ext cx="5832648" cy="2095528"/>
          </a:xfrm>
        </p:spPr>
        <p:txBody>
          <a:bodyPr anchor="b" anchorCtr="0">
            <a:noAutofit/>
          </a:bodyPr>
          <a:lstStyle>
            <a:lvl1pPr algn="l">
              <a:defRPr sz="4000">
                <a:solidFill>
                  <a:schemeClr val="tx2"/>
                </a:solidFill>
              </a:defRPr>
            </a:lvl1pPr>
          </a:lstStyle>
          <a:p>
            <a:r>
              <a:rPr lang="en-US" dirty="0" err="1"/>
              <a:t>Pääotsikko</a:t>
            </a:r>
            <a:endParaRPr lang="fi-FI" dirty="0"/>
          </a:p>
        </p:txBody>
      </p:sp>
      <p:sp>
        <p:nvSpPr>
          <p:cNvPr id="11" name="Alaotsikko 2"/>
          <p:cNvSpPr>
            <a:spLocks noGrp="1"/>
          </p:cNvSpPr>
          <p:nvPr>
            <p:ph type="subTitle" idx="1"/>
          </p:nvPr>
        </p:nvSpPr>
        <p:spPr>
          <a:xfrm>
            <a:off x="467544" y="3632529"/>
            <a:ext cx="5832648" cy="667413"/>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8506" y="4396128"/>
            <a:ext cx="4438459" cy="561550"/>
          </a:xfrm>
          <a:prstGeom prst="rect">
            <a:avLst/>
          </a:prstGeom>
        </p:spPr>
      </p:pic>
    </p:spTree>
    <p:extLst>
      <p:ext uri="{BB962C8B-B14F-4D97-AF65-F5344CB8AC3E}">
        <p14:creationId xmlns:p14="http://schemas.microsoft.com/office/powerpoint/2010/main" val="352295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tsikko ja sisältö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2"/>
                </a:solidFill>
              </a:defRPr>
            </a:lvl1pPr>
          </a:lstStyle>
          <a:p>
            <a:r>
              <a:rPr lang="fi-FI"/>
              <a:t>Muokkaa perustyyl. napsautt.</a:t>
            </a:r>
            <a:endParaRPr lang="fi-FI" dirty="0"/>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16.5.2022</a:t>
            </a:fld>
            <a:endParaRPr lang="fi-FI" dirty="0"/>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106814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tsikko ja sisältö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2"/>
                </a:solidFill>
              </a:defRPr>
            </a:lvl1pPr>
          </a:lstStyle>
          <a:p>
            <a:r>
              <a:rPr lang="fi-FI"/>
              <a:t>Muokkaa perustyyl. napsautt.</a:t>
            </a:r>
            <a:endParaRPr lang="fi-FI" dirty="0"/>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16.5.2022</a:t>
            </a:fld>
            <a:endParaRPr lang="fi-FI" dirty="0"/>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281262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Väliotsikk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Otsikko 1"/>
          <p:cNvSpPr>
            <a:spLocks noGrp="1"/>
          </p:cNvSpPr>
          <p:nvPr userDrawn="1">
            <p:ph type="ctrTitle" hasCustomPrompt="1"/>
          </p:nvPr>
        </p:nvSpPr>
        <p:spPr>
          <a:xfrm>
            <a:off x="366652" y="627534"/>
            <a:ext cx="4924040" cy="2751038"/>
          </a:xfrm>
        </p:spPr>
        <p:txBody>
          <a:bodyPr anchor="b" anchorCtr="0">
            <a:noAutofit/>
          </a:bodyPr>
          <a:lstStyle>
            <a:lvl1pPr algn="l">
              <a:defRPr sz="4000">
                <a:solidFill>
                  <a:schemeClr val="tx2"/>
                </a:solidFill>
              </a:defRPr>
            </a:lvl1pPr>
          </a:lstStyle>
          <a:p>
            <a:r>
              <a:rPr lang="en-US" dirty="0" err="1"/>
              <a:t>Väliotsikko</a:t>
            </a:r>
            <a:endParaRPr lang="fi-FI" dirty="0"/>
          </a:p>
        </p:txBody>
      </p:sp>
      <p:sp>
        <p:nvSpPr>
          <p:cNvPr id="11" name="Alaotsikko 2"/>
          <p:cNvSpPr>
            <a:spLocks noGrp="1"/>
          </p:cNvSpPr>
          <p:nvPr userDrawn="1">
            <p:ph type="subTitle" idx="1"/>
          </p:nvPr>
        </p:nvSpPr>
        <p:spPr>
          <a:xfrm>
            <a:off x="366650" y="3507854"/>
            <a:ext cx="4924041" cy="866253"/>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32" name="Freeform 30"/>
          <p:cNvSpPr>
            <a:spLocks/>
          </p:cNvSpPr>
          <p:nvPr userDrawn="1"/>
        </p:nvSpPr>
        <p:spPr bwMode="auto">
          <a:xfrm>
            <a:off x="7331075" y="1931690"/>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7248525" y="161895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194550" y="1861840"/>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189787" y="1214140"/>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237412" y="120302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245350" y="1206203"/>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7251700" y="129827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7254875" y="1326853"/>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7251700" y="1391940"/>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7288212" y="141734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7323137" y="1172865"/>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7351712" y="1209378"/>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7453312" y="1131590"/>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7581900" y="1218903"/>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7643812" y="130145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7677150" y="1579265"/>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7429500" y="1261765"/>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151687" y="1218903"/>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7"/>
          <p:cNvSpPr>
            <a:spLocks/>
          </p:cNvSpPr>
          <p:nvPr userDrawn="1"/>
        </p:nvSpPr>
        <p:spPr bwMode="auto">
          <a:xfrm>
            <a:off x="8332788" y="-385340"/>
            <a:ext cx="276225" cy="73025"/>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38"/>
          <p:cNvSpPr>
            <a:spLocks/>
          </p:cNvSpPr>
          <p:nvPr userDrawn="1"/>
        </p:nvSpPr>
        <p:spPr bwMode="auto">
          <a:xfrm>
            <a:off x="8270875" y="-618703"/>
            <a:ext cx="282575" cy="201613"/>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39"/>
          <p:cNvSpPr>
            <a:spLocks/>
          </p:cNvSpPr>
          <p:nvPr userDrawn="1"/>
        </p:nvSpPr>
        <p:spPr bwMode="auto">
          <a:xfrm>
            <a:off x="8229600" y="-437728"/>
            <a:ext cx="120650" cy="115888"/>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0"/>
          <p:cNvSpPr>
            <a:spLocks/>
          </p:cNvSpPr>
          <p:nvPr userDrawn="1"/>
        </p:nvSpPr>
        <p:spPr bwMode="auto">
          <a:xfrm>
            <a:off x="8226425" y="-921915"/>
            <a:ext cx="30163" cy="34925"/>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1"/>
          <p:cNvSpPr>
            <a:spLocks/>
          </p:cNvSpPr>
          <p:nvPr userDrawn="1"/>
        </p:nvSpPr>
        <p:spPr bwMode="auto">
          <a:xfrm>
            <a:off x="8262938" y="-928265"/>
            <a:ext cx="44450" cy="41275"/>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2"/>
          <p:cNvSpPr>
            <a:spLocks/>
          </p:cNvSpPr>
          <p:nvPr userDrawn="1"/>
        </p:nvSpPr>
        <p:spPr bwMode="auto">
          <a:xfrm>
            <a:off x="8269288" y="-926678"/>
            <a:ext cx="53975" cy="60325"/>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3"/>
          <p:cNvSpPr>
            <a:spLocks/>
          </p:cNvSpPr>
          <p:nvPr userDrawn="1"/>
        </p:nvSpPr>
        <p:spPr bwMode="auto">
          <a:xfrm>
            <a:off x="8272463" y="-858415"/>
            <a:ext cx="42863" cy="14288"/>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4"/>
          <p:cNvSpPr>
            <a:spLocks/>
          </p:cNvSpPr>
          <p:nvPr userDrawn="1"/>
        </p:nvSpPr>
        <p:spPr bwMode="auto">
          <a:xfrm>
            <a:off x="8274050" y="-837778"/>
            <a:ext cx="44450" cy="50800"/>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5"/>
          <p:cNvSpPr>
            <a:spLocks/>
          </p:cNvSpPr>
          <p:nvPr userDrawn="1"/>
        </p:nvSpPr>
        <p:spPr bwMode="auto">
          <a:xfrm>
            <a:off x="8274050" y="-788565"/>
            <a:ext cx="57150" cy="50800"/>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 name="Freeform 46"/>
          <p:cNvSpPr>
            <a:spLocks/>
          </p:cNvSpPr>
          <p:nvPr userDrawn="1"/>
        </p:nvSpPr>
        <p:spPr bwMode="auto">
          <a:xfrm>
            <a:off x="8301038" y="-769515"/>
            <a:ext cx="85725" cy="50800"/>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 name="Freeform 47"/>
          <p:cNvSpPr>
            <a:spLocks/>
          </p:cNvSpPr>
          <p:nvPr userDrawn="1"/>
        </p:nvSpPr>
        <p:spPr bwMode="auto">
          <a:xfrm>
            <a:off x="8324850" y="-952078"/>
            <a:ext cx="22225" cy="93663"/>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48"/>
          <p:cNvSpPr>
            <a:spLocks/>
          </p:cNvSpPr>
          <p:nvPr userDrawn="1"/>
        </p:nvSpPr>
        <p:spPr bwMode="auto">
          <a:xfrm>
            <a:off x="8347075" y="-923503"/>
            <a:ext cx="60325" cy="42863"/>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49"/>
          <p:cNvSpPr>
            <a:spLocks/>
          </p:cNvSpPr>
          <p:nvPr userDrawn="1"/>
        </p:nvSpPr>
        <p:spPr bwMode="auto">
          <a:xfrm>
            <a:off x="8423275" y="-982240"/>
            <a:ext cx="119063" cy="93663"/>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50"/>
          <p:cNvSpPr>
            <a:spLocks/>
          </p:cNvSpPr>
          <p:nvPr userDrawn="1"/>
        </p:nvSpPr>
        <p:spPr bwMode="auto">
          <a:xfrm>
            <a:off x="8520113" y="-917153"/>
            <a:ext cx="142875" cy="25400"/>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0" name="Freeform 51"/>
          <p:cNvSpPr>
            <a:spLocks/>
          </p:cNvSpPr>
          <p:nvPr userDrawn="1"/>
        </p:nvSpPr>
        <p:spPr bwMode="auto">
          <a:xfrm>
            <a:off x="8566150" y="-855240"/>
            <a:ext cx="85725" cy="84138"/>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52"/>
          <p:cNvSpPr>
            <a:spLocks/>
          </p:cNvSpPr>
          <p:nvPr userDrawn="1"/>
        </p:nvSpPr>
        <p:spPr bwMode="auto">
          <a:xfrm>
            <a:off x="8589963" y="-648865"/>
            <a:ext cx="1588" cy="1588"/>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53"/>
          <p:cNvSpPr>
            <a:spLocks/>
          </p:cNvSpPr>
          <p:nvPr userDrawn="1"/>
        </p:nvSpPr>
        <p:spPr bwMode="auto">
          <a:xfrm>
            <a:off x="8405813" y="-885403"/>
            <a:ext cx="15875" cy="9525"/>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54"/>
          <p:cNvSpPr>
            <a:spLocks/>
          </p:cNvSpPr>
          <p:nvPr userDrawn="1"/>
        </p:nvSpPr>
        <p:spPr bwMode="auto">
          <a:xfrm>
            <a:off x="8197850" y="-917153"/>
            <a:ext cx="492125" cy="579438"/>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211" name="Picture 2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8506" y="4396128"/>
            <a:ext cx="4438459" cy="561550"/>
          </a:xfrm>
          <a:prstGeom prst="rect">
            <a:avLst/>
          </a:prstGeom>
        </p:spPr>
      </p:pic>
    </p:spTree>
    <p:extLst>
      <p:ext uri="{BB962C8B-B14F-4D97-AF65-F5344CB8AC3E}">
        <p14:creationId xmlns:p14="http://schemas.microsoft.com/office/powerpoint/2010/main" val="1148790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2785" y="1410997"/>
            <a:ext cx="8224354"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p:ph type="title"/>
          </p:nvPr>
        </p:nvSpPr>
        <p:spPr>
          <a:xfrm>
            <a:off x="432785" y="235340"/>
            <a:ext cx="8224354" cy="974270"/>
          </a:xfrm>
        </p:spPr>
        <p:txBody>
          <a:bodyPr/>
          <a:lstStyle>
            <a:lvl1pPr>
              <a:defRPr>
                <a:solidFill>
                  <a:schemeClr val="tx2"/>
                </a:solidFill>
              </a:defRPr>
            </a:lvl1pPr>
          </a:lstStyle>
          <a:p>
            <a:r>
              <a:rPr lang="fi-FI"/>
              <a:t>Muokkaa perustyyl. napsautt.</a:t>
            </a:r>
            <a:endParaRPr lang="fi-FI" dirty="0"/>
          </a:p>
        </p:txBody>
      </p:sp>
      <p:sp>
        <p:nvSpPr>
          <p:cNvPr id="13"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9"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16.5.2022</a:t>
            </a:fld>
            <a:endParaRPr lang="fi-FI" dirty="0"/>
          </a:p>
        </p:txBody>
      </p:sp>
      <p:sp>
        <p:nvSpPr>
          <p:cNvPr id="10"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476711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yhjä">
    <p:spTree>
      <p:nvGrpSpPr>
        <p:cNvPr id="1" name=""/>
        <p:cNvGrpSpPr/>
        <p:nvPr/>
      </p:nvGrpSpPr>
      <p:grpSpPr>
        <a:xfrm>
          <a:off x="0" y="0"/>
          <a:ext cx="0" cy="0"/>
          <a:chOff x="0" y="0"/>
          <a:chExt cx="0" cy="0"/>
        </a:xfrm>
      </p:grpSpPr>
      <p:sp>
        <p:nvSpPr>
          <p:cNvPr id="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16.5.2022</a:t>
            </a:fld>
            <a:endParaRPr lang="fi-FI" dirty="0"/>
          </a:p>
        </p:txBody>
      </p:sp>
      <p:sp>
        <p:nvSpPr>
          <p:cNvPr id="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209655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Lopetu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5" name="Otsikko 1"/>
          <p:cNvSpPr>
            <a:spLocks noGrp="1"/>
          </p:cNvSpPr>
          <p:nvPr userDrawn="1">
            <p:ph type="ctrTitle" hasCustomPrompt="1"/>
          </p:nvPr>
        </p:nvSpPr>
        <p:spPr>
          <a:xfrm>
            <a:off x="899592" y="1549330"/>
            <a:ext cx="6745957" cy="1400175"/>
          </a:xfrm>
        </p:spPr>
        <p:txBody>
          <a:bodyPr anchor="b" anchorCtr="0">
            <a:noAutofit/>
          </a:bodyPr>
          <a:lstStyle>
            <a:lvl1pPr algn="l">
              <a:defRPr sz="4000">
                <a:solidFill>
                  <a:schemeClr val="tx2"/>
                </a:solidFill>
              </a:defRPr>
            </a:lvl1pPr>
          </a:lstStyle>
          <a:p>
            <a:r>
              <a:rPr lang="fi-FI" dirty="0"/>
              <a:t>Esityksen päättävä teksti</a:t>
            </a:r>
          </a:p>
        </p:txBody>
      </p:sp>
      <p:sp>
        <p:nvSpPr>
          <p:cNvPr id="96" name="Alaotsikko 2"/>
          <p:cNvSpPr>
            <a:spLocks noGrp="1"/>
          </p:cNvSpPr>
          <p:nvPr userDrawn="1">
            <p:ph type="subTitle" idx="1"/>
          </p:nvPr>
        </p:nvSpPr>
        <p:spPr>
          <a:xfrm>
            <a:off x="899592" y="3060780"/>
            <a:ext cx="6696744" cy="1318882"/>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205" name="Picture 20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8506" y="4396128"/>
            <a:ext cx="4438459" cy="561550"/>
          </a:xfrm>
          <a:prstGeom prst="rect">
            <a:avLst/>
          </a:prstGeom>
        </p:spPr>
      </p:pic>
    </p:spTree>
    <p:extLst>
      <p:ext uri="{BB962C8B-B14F-4D97-AF65-F5344CB8AC3E}">
        <p14:creationId xmlns:p14="http://schemas.microsoft.com/office/powerpoint/2010/main" val="36716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sikko ja sisältö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2"/>
                </a:solidFill>
              </a:defRPr>
            </a:lvl1pPr>
          </a:lstStyle>
          <a:p>
            <a:r>
              <a:rPr lang="fi-FI"/>
              <a:t>Muokkaa perustyyl. napsautt.</a:t>
            </a:r>
            <a:endParaRPr lang="fi-FI" dirty="0"/>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16.5.2022</a:t>
            </a:fld>
            <a:endParaRPr lang="fi-FI" dirty="0"/>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99331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Otsikko ja sisältö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2"/>
                </a:solidFill>
              </a:defRPr>
            </a:lvl1pPr>
          </a:lstStyle>
          <a:p>
            <a:r>
              <a:rPr lang="fi-FI"/>
              <a:t>Muokkaa perustyyl. napsautt.</a:t>
            </a:r>
            <a:endParaRPr lang="fi-FI" dirty="0"/>
          </a:p>
        </p:txBody>
      </p:sp>
      <p:sp>
        <p:nvSpPr>
          <p:cNvPr id="13" name="Alatunnisteen paikkamerkki 4"/>
          <p:cNvSpPr>
            <a:spLocks noGrp="1"/>
          </p:cNvSpPr>
          <p:nvPr userDrawn="1">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7" name="Päivämäärän paikkamerkki 3"/>
          <p:cNvSpPr>
            <a:spLocks noGrp="1"/>
          </p:cNvSpPr>
          <p:nvPr userDrawn="1">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16.5.2022</a:t>
            </a:fld>
            <a:endParaRPr lang="fi-FI" dirty="0"/>
          </a:p>
        </p:txBody>
      </p:sp>
      <p:sp>
        <p:nvSpPr>
          <p:cNvPr id="11"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52786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Väliotsikk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Otsikko 1"/>
          <p:cNvSpPr>
            <a:spLocks noGrp="1"/>
          </p:cNvSpPr>
          <p:nvPr userDrawn="1">
            <p:ph type="ctrTitle" hasCustomPrompt="1"/>
          </p:nvPr>
        </p:nvSpPr>
        <p:spPr>
          <a:xfrm>
            <a:off x="366652" y="627534"/>
            <a:ext cx="4924040" cy="2751038"/>
          </a:xfrm>
        </p:spPr>
        <p:txBody>
          <a:bodyPr anchor="b" anchorCtr="0">
            <a:noAutofit/>
          </a:bodyPr>
          <a:lstStyle>
            <a:lvl1pPr algn="l">
              <a:defRPr sz="4000">
                <a:solidFill>
                  <a:schemeClr val="tx2"/>
                </a:solidFill>
              </a:defRPr>
            </a:lvl1pPr>
          </a:lstStyle>
          <a:p>
            <a:r>
              <a:rPr lang="en-US" dirty="0" err="1"/>
              <a:t>Väliotsikko</a:t>
            </a:r>
            <a:endParaRPr lang="fi-FI" dirty="0"/>
          </a:p>
        </p:txBody>
      </p:sp>
      <p:sp>
        <p:nvSpPr>
          <p:cNvPr id="11" name="Alaotsikko 2"/>
          <p:cNvSpPr>
            <a:spLocks noGrp="1"/>
          </p:cNvSpPr>
          <p:nvPr userDrawn="1">
            <p:ph type="subTitle" idx="1"/>
          </p:nvPr>
        </p:nvSpPr>
        <p:spPr>
          <a:xfrm>
            <a:off x="366650" y="3507854"/>
            <a:ext cx="4924041" cy="866253"/>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32" name="Freeform 30"/>
          <p:cNvSpPr>
            <a:spLocks/>
          </p:cNvSpPr>
          <p:nvPr userDrawn="1"/>
        </p:nvSpPr>
        <p:spPr bwMode="auto">
          <a:xfrm>
            <a:off x="7331075" y="1931690"/>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7248525" y="161895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194550" y="1861840"/>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189787" y="1214140"/>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237412" y="120302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245350" y="1206203"/>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7251700" y="129827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7254875" y="1326853"/>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7251700" y="1391940"/>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7288212" y="141734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7323137" y="1172865"/>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7351712" y="1209378"/>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7453312" y="1131590"/>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7581900" y="1218903"/>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7643812" y="130145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7677150" y="1579265"/>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7429500" y="1261765"/>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151687" y="1218903"/>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7"/>
          <p:cNvSpPr>
            <a:spLocks/>
          </p:cNvSpPr>
          <p:nvPr userDrawn="1"/>
        </p:nvSpPr>
        <p:spPr bwMode="auto">
          <a:xfrm>
            <a:off x="8332788" y="-385340"/>
            <a:ext cx="276225" cy="73025"/>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38"/>
          <p:cNvSpPr>
            <a:spLocks/>
          </p:cNvSpPr>
          <p:nvPr userDrawn="1"/>
        </p:nvSpPr>
        <p:spPr bwMode="auto">
          <a:xfrm>
            <a:off x="8270875" y="-618703"/>
            <a:ext cx="282575" cy="201613"/>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39"/>
          <p:cNvSpPr>
            <a:spLocks/>
          </p:cNvSpPr>
          <p:nvPr userDrawn="1"/>
        </p:nvSpPr>
        <p:spPr bwMode="auto">
          <a:xfrm>
            <a:off x="8229600" y="-437728"/>
            <a:ext cx="120650" cy="115888"/>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0"/>
          <p:cNvSpPr>
            <a:spLocks/>
          </p:cNvSpPr>
          <p:nvPr userDrawn="1"/>
        </p:nvSpPr>
        <p:spPr bwMode="auto">
          <a:xfrm>
            <a:off x="8226425" y="-921915"/>
            <a:ext cx="30163" cy="34925"/>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1"/>
          <p:cNvSpPr>
            <a:spLocks/>
          </p:cNvSpPr>
          <p:nvPr userDrawn="1"/>
        </p:nvSpPr>
        <p:spPr bwMode="auto">
          <a:xfrm>
            <a:off x="8262938" y="-928265"/>
            <a:ext cx="44450" cy="41275"/>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2"/>
          <p:cNvSpPr>
            <a:spLocks/>
          </p:cNvSpPr>
          <p:nvPr userDrawn="1"/>
        </p:nvSpPr>
        <p:spPr bwMode="auto">
          <a:xfrm>
            <a:off x="8269288" y="-926678"/>
            <a:ext cx="53975" cy="60325"/>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3"/>
          <p:cNvSpPr>
            <a:spLocks/>
          </p:cNvSpPr>
          <p:nvPr userDrawn="1"/>
        </p:nvSpPr>
        <p:spPr bwMode="auto">
          <a:xfrm>
            <a:off x="8272463" y="-858415"/>
            <a:ext cx="42863" cy="14288"/>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4"/>
          <p:cNvSpPr>
            <a:spLocks/>
          </p:cNvSpPr>
          <p:nvPr userDrawn="1"/>
        </p:nvSpPr>
        <p:spPr bwMode="auto">
          <a:xfrm>
            <a:off x="8274050" y="-837778"/>
            <a:ext cx="44450" cy="50800"/>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5"/>
          <p:cNvSpPr>
            <a:spLocks/>
          </p:cNvSpPr>
          <p:nvPr userDrawn="1"/>
        </p:nvSpPr>
        <p:spPr bwMode="auto">
          <a:xfrm>
            <a:off x="8274050" y="-788565"/>
            <a:ext cx="57150" cy="50800"/>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 name="Freeform 46"/>
          <p:cNvSpPr>
            <a:spLocks/>
          </p:cNvSpPr>
          <p:nvPr userDrawn="1"/>
        </p:nvSpPr>
        <p:spPr bwMode="auto">
          <a:xfrm>
            <a:off x="8301038" y="-769515"/>
            <a:ext cx="85725" cy="50800"/>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 name="Freeform 47"/>
          <p:cNvSpPr>
            <a:spLocks/>
          </p:cNvSpPr>
          <p:nvPr userDrawn="1"/>
        </p:nvSpPr>
        <p:spPr bwMode="auto">
          <a:xfrm>
            <a:off x="8324850" y="-952078"/>
            <a:ext cx="22225" cy="93663"/>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48"/>
          <p:cNvSpPr>
            <a:spLocks/>
          </p:cNvSpPr>
          <p:nvPr userDrawn="1"/>
        </p:nvSpPr>
        <p:spPr bwMode="auto">
          <a:xfrm>
            <a:off x="8347075" y="-923503"/>
            <a:ext cx="60325" cy="42863"/>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49"/>
          <p:cNvSpPr>
            <a:spLocks/>
          </p:cNvSpPr>
          <p:nvPr userDrawn="1"/>
        </p:nvSpPr>
        <p:spPr bwMode="auto">
          <a:xfrm>
            <a:off x="8423275" y="-982240"/>
            <a:ext cx="119063" cy="93663"/>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50"/>
          <p:cNvSpPr>
            <a:spLocks/>
          </p:cNvSpPr>
          <p:nvPr userDrawn="1"/>
        </p:nvSpPr>
        <p:spPr bwMode="auto">
          <a:xfrm>
            <a:off x="8520113" y="-917153"/>
            <a:ext cx="142875" cy="25400"/>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0" name="Freeform 51"/>
          <p:cNvSpPr>
            <a:spLocks/>
          </p:cNvSpPr>
          <p:nvPr userDrawn="1"/>
        </p:nvSpPr>
        <p:spPr bwMode="auto">
          <a:xfrm>
            <a:off x="8566150" y="-855240"/>
            <a:ext cx="85725" cy="84138"/>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52"/>
          <p:cNvSpPr>
            <a:spLocks/>
          </p:cNvSpPr>
          <p:nvPr userDrawn="1"/>
        </p:nvSpPr>
        <p:spPr bwMode="auto">
          <a:xfrm>
            <a:off x="8589963" y="-648865"/>
            <a:ext cx="1588" cy="1588"/>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53"/>
          <p:cNvSpPr>
            <a:spLocks/>
          </p:cNvSpPr>
          <p:nvPr userDrawn="1"/>
        </p:nvSpPr>
        <p:spPr bwMode="auto">
          <a:xfrm>
            <a:off x="8405813" y="-885403"/>
            <a:ext cx="15875" cy="9525"/>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54"/>
          <p:cNvSpPr>
            <a:spLocks/>
          </p:cNvSpPr>
          <p:nvPr userDrawn="1"/>
        </p:nvSpPr>
        <p:spPr bwMode="auto">
          <a:xfrm>
            <a:off x="8197850" y="-917153"/>
            <a:ext cx="492125" cy="579438"/>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211" name="Picture 2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8506" y="4396128"/>
            <a:ext cx="4438459" cy="561550"/>
          </a:xfrm>
          <a:prstGeom prst="rect">
            <a:avLst/>
          </a:prstGeom>
        </p:spPr>
      </p:pic>
    </p:spTree>
    <p:extLst>
      <p:ext uri="{BB962C8B-B14F-4D97-AF65-F5344CB8AC3E}">
        <p14:creationId xmlns:p14="http://schemas.microsoft.com/office/powerpoint/2010/main" val="403804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2785" y="1410997"/>
            <a:ext cx="8224354"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p:ph type="title"/>
          </p:nvPr>
        </p:nvSpPr>
        <p:spPr>
          <a:xfrm>
            <a:off x="432785" y="235340"/>
            <a:ext cx="8224354" cy="974270"/>
          </a:xfrm>
        </p:spPr>
        <p:txBody>
          <a:bodyPr/>
          <a:lstStyle>
            <a:lvl1pPr>
              <a:defRPr>
                <a:solidFill>
                  <a:schemeClr val="tx2"/>
                </a:solidFill>
              </a:defRPr>
            </a:lvl1pPr>
          </a:lstStyle>
          <a:p>
            <a:r>
              <a:rPr lang="fi-FI"/>
              <a:t>Muokkaa perustyyl. napsautt.</a:t>
            </a:r>
            <a:endParaRPr lang="fi-FI" dirty="0"/>
          </a:p>
        </p:txBody>
      </p:sp>
      <p:sp>
        <p:nvSpPr>
          <p:cNvPr id="13"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9"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16.5.2022</a:t>
            </a:fld>
            <a:endParaRPr lang="fi-FI" dirty="0"/>
          </a:p>
        </p:txBody>
      </p:sp>
      <p:sp>
        <p:nvSpPr>
          <p:cNvPr id="10"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41205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yhjä">
    <p:spTree>
      <p:nvGrpSpPr>
        <p:cNvPr id="1" name=""/>
        <p:cNvGrpSpPr/>
        <p:nvPr/>
      </p:nvGrpSpPr>
      <p:grpSpPr>
        <a:xfrm>
          <a:off x="0" y="0"/>
          <a:ext cx="0" cy="0"/>
          <a:chOff x="0" y="0"/>
          <a:chExt cx="0" cy="0"/>
        </a:xfrm>
      </p:grpSpPr>
      <p:sp>
        <p:nvSpPr>
          <p:cNvPr id="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16.5.2022</a:t>
            </a:fld>
            <a:endParaRPr lang="fi-FI" dirty="0"/>
          </a:p>
        </p:txBody>
      </p:sp>
      <p:sp>
        <p:nvSpPr>
          <p:cNvPr id="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355627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8_Lopetu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5" name="Otsikko 1"/>
          <p:cNvSpPr>
            <a:spLocks noGrp="1"/>
          </p:cNvSpPr>
          <p:nvPr userDrawn="1">
            <p:ph type="ctrTitle" hasCustomPrompt="1"/>
          </p:nvPr>
        </p:nvSpPr>
        <p:spPr>
          <a:xfrm>
            <a:off x="899592" y="1549330"/>
            <a:ext cx="6745957" cy="1400175"/>
          </a:xfrm>
        </p:spPr>
        <p:txBody>
          <a:bodyPr anchor="b" anchorCtr="0">
            <a:noAutofit/>
          </a:bodyPr>
          <a:lstStyle>
            <a:lvl1pPr algn="l">
              <a:defRPr sz="4000">
                <a:solidFill>
                  <a:schemeClr val="tx2"/>
                </a:solidFill>
              </a:defRPr>
            </a:lvl1pPr>
          </a:lstStyle>
          <a:p>
            <a:r>
              <a:rPr lang="fi-FI" dirty="0"/>
              <a:t>Esityksen päättävä teksti</a:t>
            </a:r>
          </a:p>
        </p:txBody>
      </p:sp>
      <p:sp>
        <p:nvSpPr>
          <p:cNvPr id="96" name="Alaotsikko 2"/>
          <p:cNvSpPr>
            <a:spLocks noGrp="1"/>
          </p:cNvSpPr>
          <p:nvPr userDrawn="1">
            <p:ph type="subTitle" idx="1"/>
          </p:nvPr>
        </p:nvSpPr>
        <p:spPr>
          <a:xfrm>
            <a:off x="899592" y="3060780"/>
            <a:ext cx="6696744" cy="1318882"/>
          </a:xfrm>
        </p:spPr>
        <p:txBody>
          <a:bodyPr>
            <a:normAutofit/>
          </a:bodyPr>
          <a:lstStyle>
            <a:lvl1pPr marL="0" indent="0" algn="l">
              <a:spcBef>
                <a:spcPts val="0"/>
              </a:spcBef>
              <a:buNone/>
              <a:defRPr sz="1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205" name="Picture 20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8506" y="4396128"/>
            <a:ext cx="4438459" cy="561550"/>
          </a:xfrm>
          <a:prstGeom prst="rect">
            <a:avLst/>
          </a:prstGeom>
        </p:spPr>
      </p:pic>
    </p:spTree>
    <p:extLst>
      <p:ext uri="{BB962C8B-B14F-4D97-AF65-F5344CB8AC3E}">
        <p14:creationId xmlns:p14="http://schemas.microsoft.com/office/powerpoint/2010/main" val="268552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Slide Number Placeholder 5"/>
          <p:cNvSpPr>
            <a:spLocks noGrp="1"/>
          </p:cNvSpPr>
          <p:nvPr>
            <p:ph type="sldNum" sz="quarter" idx="12"/>
          </p:nvPr>
        </p:nvSpPr>
        <p:spPr/>
        <p:txBody>
          <a:bodyPr/>
          <a:lstStyle>
            <a:lvl1pPr>
              <a:defRPr>
                <a:solidFill>
                  <a:srgbClr val="8B8A8D"/>
                </a:solidFill>
              </a:defRPr>
            </a:lvl1pPr>
          </a:lstStyle>
          <a:p>
            <a:fld id="{D14BCCD3-0010-4FBA-B965-2126ADC31932}" type="slidenum">
              <a:rPr lang="fi-FI" smtClean="0"/>
              <a:pPr/>
              <a:t>‹#›</a:t>
            </a:fld>
            <a:endParaRPr lang="fi-FI" dirty="0"/>
          </a:p>
        </p:txBody>
      </p:sp>
      <p:sp>
        <p:nvSpPr>
          <p:cNvPr id="4" name="Title 3"/>
          <p:cNvSpPr>
            <a:spLocks noGrp="1"/>
          </p:cNvSpPr>
          <p:nvPr>
            <p:ph type="title"/>
          </p:nvPr>
        </p:nvSpPr>
        <p:spPr/>
        <p:txBody>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fi-FI" dirty="0"/>
          </a:p>
        </p:txBody>
      </p:sp>
      <p:sp>
        <p:nvSpPr>
          <p:cNvPr id="5" name="Footer Placeholder 4"/>
          <p:cNvSpPr>
            <a:spLocks noGrp="1"/>
          </p:cNvSpPr>
          <p:nvPr>
            <p:ph type="ftr" sz="quarter" idx="13"/>
          </p:nvPr>
        </p:nvSpPr>
        <p:spPr/>
        <p:txBody>
          <a:bodyPr/>
          <a:lstStyle>
            <a:lvl1pPr>
              <a:defRPr>
                <a:solidFill>
                  <a:srgbClr val="8B8A8D"/>
                </a:solidFill>
              </a:defRPr>
            </a:lvl1pPr>
          </a:lstStyle>
          <a:p>
            <a:endParaRPr lang="fi-FI" dirty="0"/>
          </a:p>
        </p:txBody>
      </p:sp>
    </p:spTree>
    <p:extLst>
      <p:ext uri="{BB962C8B-B14F-4D97-AF65-F5344CB8AC3E}">
        <p14:creationId xmlns:p14="http://schemas.microsoft.com/office/powerpoint/2010/main" val="6445137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841772"/>
            <a:ext cx="6858000" cy="1790700"/>
          </a:xfrm>
        </p:spPr>
        <p:txBody>
          <a:bodyPr anchor="b"/>
          <a:lstStyle>
            <a:lvl1pPr algn="ctr">
              <a:defRPr sz="4500"/>
            </a:lvl1pPr>
          </a:lstStyle>
          <a:p>
            <a:r>
              <a:rPr lang="fi-FI"/>
              <a:t>Muokkaa perustyylejä naps.</a:t>
            </a:r>
            <a:endParaRPr lang="en-GB"/>
          </a:p>
        </p:txBody>
      </p:sp>
      <p:sp>
        <p:nvSpPr>
          <p:cNvPr id="3" name="Alaotsikk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GB"/>
          </a:p>
        </p:txBody>
      </p:sp>
      <p:sp>
        <p:nvSpPr>
          <p:cNvPr id="4" name="Päivämäärän paikkamerkki 3"/>
          <p:cNvSpPr>
            <a:spLocks noGrp="1"/>
          </p:cNvSpPr>
          <p:nvPr>
            <p:ph type="dt" sz="half" idx="10"/>
          </p:nvPr>
        </p:nvSpPr>
        <p:spPr/>
        <p:txBody>
          <a:bodyPr/>
          <a:lstStyle/>
          <a:p>
            <a:fld id="{A6788F2D-D561-5341-9316-7E96692CC067}" type="datetimeFigureOut">
              <a:rPr lang="en-GB" smtClean="0"/>
              <a:t>16/05/2022</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1F08A080-3480-FA48-B2EC-5545CF2385B8}" type="slidenum">
              <a:rPr lang="en-GB" smtClean="0"/>
              <a:t>‹#›</a:t>
            </a:fld>
            <a:endParaRPr lang="en-GB"/>
          </a:p>
        </p:txBody>
      </p:sp>
    </p:spTree>
    <p:extLst>
      <p:ext uri="{BB962C8B-B14F-4D97-AF65-F5344CB8AC3E}">
        <p14:creationId xmlns:p14="http://schemas.microsoft.com/office/powerpoint/2010/main" val="127630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34000"/>
            <a:ext cx="8077199" cy="974270"/>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411201"/>
            <a:ext cx="8077199" cy="324878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813" r:id="rId1"/>
    <p:sldLayoutId id="2147483776" r:id="rId2"/>
    <p:sldLayoutId id="2147483806" r:id="rId3"/>
    <p:sldLayoutId id="2147483803" r:id="rId4"/>
    <p:sldLayoutId id="2147483747" r:id="rId5"/>
    <p:sldLayoutId id="2147483675" r:id="rId6"/>
    <p:sldLayoutId id="2147483816" r:id="rId7"/>
    <p:sldLayoutId id="2147483817" r:id="rId8"/>
    <p:sldLayoutId id="2147483818" r:id="rId9"/>
    <p:sldLayoutId id="2147483820" r:id="rId10"/>
  </p:sldLayoutIdLst>
  <p:hf hdr="0" ftr="0"/>
  <p:txStyles>
    <p:titleStyle>
      <a:lvl1pPr algn="l" defTabSz="914400" rtl="0" eaLnBrk="1" latinLnBrk="0" hangingPunct="1">
        <a:spcBef>
          <a:spcPct val="0"/>
        </a:spcBef>
        <a:buNone/>
        <a:defRPr sz="3200" b="1" kern="1200">
          <a:solidFill>
            <a:schemeClr val="tx2"/>
          </a:solidFill>
          <a:latin typeface="Arial Narrow" panose="020B0606020202030204" pitchFamily="34" charset="0"/>
          <a:ea typeface="+mj-ea"/>
          <a:cs typeface="+mj-cs"/>
        </a:defRPr>
      </a:lvl1pPr>
    </p:titleStyle>
    <p:body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34000"/>
            <a:ext cx="8077199" cy="974270"/>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411201"/>
            <a:ext cx="8077199" cy="324878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6273709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Lst>
  <p:hf hdr="0" ftr="0"/>
  <p:txStyles>
    <p:titleStyle>
      <a:lvl1pPr algn="l" defTabSz="914400" rtl="0" eaLnBrk="1" latinLnBrk="0" hangingPunct="1">
        <a:spcBef>
          <a:spcPct val="0"/>
        </a:spcBef>
        <a:buNone/>
        <a:defRPr sz="3200" b="1" kern="1200">
          <a:solidFill>
            <a:schemeClr val="tx2"/>
          </a:solidFill>
          <a:latin typeface="Arial Narrow" panose="020B0606020202030204" pitchFamily="34" charset="0"/>
          <a:ea typeface="+mj-ea"/>
          <a:cs typeface="+mj-cs"/>
        </a:defRPr>
      </a:lvl1pPr>
    </p:titleStyle>
    <p:bodyStyle>
      <a:lvl1pPr marL="268288" indent="-268288" algn="l" defTabSz="914400" rtl="0" eaLnBrk="1" latinLnBrk="0" hangingPunct="1">
        <a:spcBef>
          <a:spcPts val="1400"/>
        </a:spcBef>
        <a:buClr>
          <a:schemeClr val="tx2"/>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tx2"/>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hyperlink" Target="https://stm.fi/sosiaaliturvakomitean-jaostot"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tm.fi/sosiaaliturvauudistus"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544" y="1779662"/>
            <a:ext cx="5832648" cy="1440160"/>
          </a:xfrm>
        </p:spPr>
        <p:txBody>
          <a:bodyPr/>
          <a:lstStyle/>
          <a:p>
            <a:r>
              <a:rPr lang="fi-FI" dirty="0"/>
              <a:t>Sosiaaliturvakomitean kokous 23.5.2022</a:t>
            </a:r>
            <a:br>
              <a:rPr lang="fi-FI" dirty="0"/>
            </a:br>
            <a:endParaRPr lang="fi-FI" sz="1800" dirty="0"/>
          </a:p>
        </p:txBody>
      </p:sp>
      <p:sp>
        <p:nvSpPr>
          <p:cNvPr id="7" name="Subtitle 6"/>
          <p:cNvSpPr>
            <a:spLocks noGrp="1"/>
          </p:cNvSpPr>
          <p:nvPr>
            <p:ph type="subTitle" idx="1"/>
          </p:nvPr>
        </p:nvSpPr>
        <p:spPr>
          <a:xfrm>
            <a:off x="467544" y="3147815"/>
            <a:ext cx="5832648" cy="1800200"/>
          </a:xfrm>
        </p:spPr>
        <p:txBody>
          <a:bodyPr vert="horz" lIns="91440" tIns="45720" rIns="91440" bIns="45720" rtlCol="0" anchor="t">
            <a:normAutofit/>
          </a:bodyPr>
          <a:lstStyle/>
          <a:p>
            <a:endParaRPr lang="fi-FI" sz="1400" dirty="0"/>
          </a:p>
          <a:p>
            <a:r>
              <a:rPr lang="fi-FI" sz="1400" dirty="0" err="1"/>
              <a:t>Teams</a:t>
            </a:r>
            <a:endParaRPr lang="fi-FI" sz="1400" i="1" dirty="0">
              <a:cs typeface="Arial"/>
            </a:endParaRPr>
          </a:p>
        </p:txBody>
      </p:sp>
    </p:spTree>
    <p:extLst>
      <p:ext uri="{BB962C8B-B14F-4D97-AF65-F5344CB8AC3E}">
        <p14:creationId xmlns:p14="http://schemas.microsoft.com/office/powerpoint/2010/main" val="394123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Näkemys asiakokonaisuudesta / ongelmasta / </a:t>
            </a:r>
            <a:r>
              <a:rPr lang="fi-FI" dirty="0" smtClean="0"/>
              <a:t>asiantilasta 1/2</a:t>
            </a:r>
            <a:endParaRPr lang="fi-FI" dirty="0"/>
          </a:p>
        </p:txBody>
      </p:sp>
      <p:sp>
        <p:nvSpPr>
          <p:cNvPr id="2" name="Sisällön paikkamerkki 1"/>
          <p:cNvSpPr>
            <a:spLocks noGrp="1"/>
          </p:cNvSpPr>
          <p:nvPr>
            <p:ph idx="1"/>
          </p:nvPr>
        </p:nvSpPr>
        <p:spPr/>
        <p:txBody>
          <a:bodyPr/>
          <a:lstStyle/>
          <a:p>
            <a:r>
              <a:rPr lang="fi-FI" dirty="0"/>
              <a:t>Yhteiskunnan ja työelämän muutos edellyttää jatkuvaa oppimista. Rajalliset julkiset resurssit kohdennettava mahdollisimman tarkoituksenmukaisella tavalla.</a:t>
            </a:r>
          </a:p>
          <a:p>
            <a:r>
              <a:rPr lang="fi-FI" dirty="0"/>
              <a:t>Kaikkien nuorten tulisi suorittaa toisen asteen tutkinto ja vähintään puolen </a:t>
            </a:r>
            <a:r>
              <a:rPr lang="fi-FI" dirty="0" smtClean="0"/>
              <a:t>korkeakoulututkinto. </a:t>
            </a:r>
            <a:endParaRPr lang="fi-FI" dirty="0"/>
          </a:p>
          <a:p>
            <a:r>
              <a:rPr lang="fi-FI" dirty="0"/>
              <a:t>Palvelujärjestelmää uudistetaan näiden tavoitteiden saavuttamiseksi. Myös etuusjärjestelmän tulisi tukea niiden saavuttamista</a:t>
            </a:r>
            <a:r>
              <a:rPr lang="fi-FI" dirty="0" smtClean="0"/>
              <a:t>.</a:t>
            </a:r>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10</a:t>
            </a:fld>
            <a:r>
              <a:rPr lang="fi-FI" smtClean="0"/>
              <a:t>  </a:t>
            </a:r>
            <a:r>
              <a:rPr lang="fi-FI" b="0" smtClean="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6966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Näkemys asiakokonaisuudesta / ongelmasta / </a:t>
            </a:r>
            <a:r>
              <a:rPr lang="fi-FI" dirty="0" smtClean="0"/>
              <a:t>asiantilasta 2/2</a:t>
            </a:r>
            <a:endParaRPr lang="fi-FI" dirty="0"/>
          </a:p>
        </p:txBody>
      </p:sp>
      <p:sp>
        <p:nvSpPr>
          <p:cNvPr id="2" name="Sisällön paikkamerkki 1"/>
          <p:cNvSpPr>
            <a:spLocks noGrp="1"/>
          </p:cNvSpPr>
          <p:nvPr>
            <p:ph idx="1"/>
          </p:nvPr>
        </p:nvSpPr>
        <p:spPr/>
        <p:txBody>
          <a:bodyPr>
            <a:normAutofit fontScale="92500" lnSpcReduction="10000"/>
          </a:bodyPr>
          <a:lstStyle/>
          <a:p>
            <a:r>
              <a:rPr lang="fi-FI" dirty="0"/>
              <a:t>Opintotukea uudistettu moneen kertaan ja järjestelmä näyttäytyy </a:t>
            </a:r>
            <a:r>
              <a:rPr lang="fi-FI" dirty="0" smtClean="0"/>
              <a:t>vaikeaselkoisena.</a:t>
            </a:r>
          </a:p>
          <a:p>
            <a:r>
              <a:rPr lang="fi-FI" dirty="0"/>
              <a:t>2010-luvun </a:t>
            </a:r>
            <a:r>
              <a:rPr lang="fi-FI" dirty="0" smtClean="0"/>
              <a:t>uudistuksia koskevan </a:t>
            </a:r>
            <a:r>
              <a:rPr lang="fi-FI" dirty="0" err="1" smtClean="0"/>
              <a:t>VTV:n</a:t>
            </a:r>
            <a:r>
              <a:rPr lang="fi-FI" dirty="0" smtClean="0"/>
              <a:t> tarkastuskertomuksen mukaan opintotuen </a:t>
            </a:r>
            <a:r>
              <a:rPr lang="fi-FI" dirty="0"/>
              <a:t>saajien tulot kasvoivat ja opintoajat lyhenivät, mutta asumistukiuudistus maksoi ennakoitua enemmän. Opintolainan käyttö on lisääntynyt uudistusten tavoitteiden mukaisesti, mutta samalla opiskelijoiden taloudelliset ongelmat ovat yleistyneet</a:t>
            </a:r>
            <a:r>
              <a:rPr lang="fi-FI" dirty="0" smtClean="0"/>
              <a:t>.</a:t>
            </a:r>
          </a:p>
          <a:p>
            <a:r>
              <a:rPr lang="fi-FI" dirty="0" smtClean="0"/>
              <a:t>Missä </a:t>
            </a:r>
            <a:r>
              <a:rPr lang="fi-FI" dirty="0"/>
              <a:t>määrin opintotuki on perusturvaa tai yksilön investointi? Millainen järjestelmä edistää parhaiten mahdollisuuksien tasa-arvoa?</a:t>
            </a:r>
            <a:endParaRPr lang="fi-FI" b="1" i="1" dirty="0"/>
          </a:p>
          <a:p>
            <a:endParaRPr lang="fi-FI" dirty="0"/>
          </a:p>
          <a:p>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11</a:t>
            </a:fld>
            <a:r>
              <a:rPr lang="fi-FI" dirty="0" smtClean="0"/>
              <a:t>  </a:t>
            </a:r>
            <a:r>
              <a:rPr lang="fi-FI" b="0" dirty="0" smtClean="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266066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Ehdotukset linjauksiksi</a:t>
            </a:r>
            <a:endParaRPr lang="fi-FI" dirty="0"/>
          </a:p>
        </p:txBody>
      </p:sp>
    </p:spTree>
    <p:extLst>
      <p:ext uri="{BB962C8B-B14F-4D97-AF65-F5344CB8AC3E}">
        <p14:creationId xmlns:p14="http://schemas.microsoft.com/office/powerpoint/2010/main" val="407925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1. Jokainen </a:t>
            </a:r>
            <a:r>
              <a:rPr lang="fi-FI" dirty="0"/>
              <a:t>kehittää osaamistaan työuran aikana</a:t>
            </a:r>
          </a:p>
        </p:txBody>
      </p:sp>
      <p:sp>
        <p:nvSpPr>
          <p:cNvPr id="2" name="Sisällön paikkamerkki 1"/>
          <p:cNvSpPr>
            <a:spLocks noGrp="1"/>
          </p:cNvSpPr>
          <p:nvPr>
            <p:ph idx="1"/>
          </p:nvPr>
        </p:nvSpPr>
        <p:spPr/>
        <p:txBody>
          <a:bodyPr>
            <a:normAutofit fontScale="77500" lnSpcReduction="20000"/>
          </a:bodyPr>
          <a:lstStyle/>
          <a:p>
            <a:pPr marL="0" indent="0">
              <a:buNone/>
              <a:defRPr/>
            </a:pPr>
            <a:r>
              <a:rPr lang="fi-FI" dirty="0"/>
              <a:t>Komitea katsoo, että etuusjärjestelmän tulee tukea jatkuvaa oppimista ja osallistumisen tasa-arvon lisäämistä. Erityistä huomiota tulee kiinnittää osaamisen kehittämistä eniten tarvitseviin.</a:t>
            </a:r>
          </a:p>
          <a:p>
            <a:pPr>
              <a:defRPr/>
            </a:pPr>
            <a:r>
              <a:rPr lang="fi-FI" dirty="0"/>
              <a:t>Osaamisen puutteet, jotka estävät tai uhkaavat estää täysipainoisen osallistumisen työmarkkinoilla, tulee ratkaista palvelujen saatavuuden, saavutettavuuden ja toteutuksen sekä etuusjärjestelmän edellytyksiä uudistamalla. Selkeytetään sivutoimisen opiskelun ja työttömyysetuuden yhteensovittamista. </a:t>
            </a:r>
          </a:p>
          <a:p>
            <a:pPr>
              <a:defRPr/>
            </a:pPr>
            <a:r>
              <a:rPr lang="fi-FI" dirty="0"/>
              <a:t>Selvitetään edellytyksiä huomioida osaamisen kehittämisen etuuksissa nykyistä paremmin erityyppiset koulutukset, yrittäjät, lyhyissä määräaikaisissa työsuhteissa olevat, alhaisen koulutus-/osaamistason omaavat maahanmuuttajat ja työmarkkinoiden ulkopuolella olevat.</a:t>
            </a:r>
          </a:p>
          <a:p>
            <a:pPr>
              <a:defRPr/>
            </a:pPr>
            <a:r>
              <a:rPr lang="fi-FI" dirty="0"/>
              <a:t>Aikataulu: valmistelu käynnissä tällä hallituskaudella ja jatketaan seuraavalla hallituskaudella</a:t>
            </a:r>
            <a:r>
              <a:rPr lang="fi-FI" sz="1600" dirty="0" smtClean="0"/>
              <a:t>.</a:t>
            </a:r>
            <a:endParaRPr lang="fi-FI" sz="1600"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13</a:t>
            </a:fld>
            <a:r>
              <a:rPr lang="fi-FI" smtClean="0"/>
              <a:t>  </a:t>
            </a:r>
            <a:r>
              <a:rPr lang="fi-FI" b="0" smtClean="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157705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2. </a:t>
            </a:r>
            <a:r>
              <a:rPr lang="fi-FI" dirty="0"/>
              <a:t>Nuoria kannustetaan koulutukseen</a:t>
            </a:r>
          </a:p>
        </p:txBody>
      </p:sp>
      <p:sp>
        <p:nvSpPr>
          <p:cNvPr id="2" name="Sisällön paikkamerkki 1"/>
          <p:cNvSpPr>
            <a:spLocks noGrp="1"/>
          </p:cNvSpPr>
          <p:nvPr>
            <p:ph idx="1"/>
          </p:nvPr>
        </p:nvSpPr>
        <p:spPr/>
        <p:txBody>
          <a:bodyPr>
            <a:normAutofit fontScale="70000" lnSpcReduction="20000"/>
          </a:bodyPr>
          <a:lstStyle/>
          <a:p>
            <a:pPr marL="0" indent="0">
              <a:buNone/>
              <a:defRPr/>
            </a:pPr>
            <a:r>
              <a:rPr lang="fi-FI" dirty="0"/>
              <a:t>Komitea katsoo, että koulutukseen hakeutumisen tulee olla ensisijaista vailla ammatillista tutkintoa oleville nuorille, kuitenkin huomioiden yksilön lähtökohdat ja toimeentulon turvan tarve.</a:t>
            </a:r>
          </a:p>
          <a:p>
            <a:pPr>
              <a:defRPr/>
            </a:pPr>
            <a:r>
              <a:rPr lang="fi-FI" dirty="0"/>
              <a:t>On ongelmallista, jos etuus- ja palvelujärjestelmien monimutkaisuus ja niiden sisälle asetetut kannustimet aiheuttavat koulutuksen tai muiden </a:t>
            </a:r>
            <a:r>
              <a:rPr lang="fi-FI" dirty="0" smtClean="0"/>
              <a:t>palvelujen </a:t>
            </a:r>
            <a:r>
              <a:rPr lang="fi-FI" dirty="0"/>
              <a:t>ulkopuolelle jäämistä tai jättäytymistä.</a:t>
            </a:r>
          </a:p>
          <a:p>
            <a:pPr>
              <a:defRPr/>
            </a:pPr>
            <a:r>
              <a:rPr lang="fi-FI" dirty="0"/>
              <a:t>Työttömyysturvaan liittyvän </a:t>
            </a:r>
            <a:r>
              <a:rPr lang="fi-FI" dirty="0" smtClean="0"/>
              <a:t>koulutukseen </a:t>
            </a:r>
            <a:r>
              <a:rPr lang="fi-FI" dirty="0"/>
              <a:t>hakuvelvoitteen kehittämistä arvioidaan tammikuussa 2022 valmistuneen </a:t>
            </a:r>
            <a:r>
              <a:rPr lang="fi-FI" dirty="0" smtClean="0"/>
              <a:t>VN TEAS -tutkimuksen </a:t>
            </a:r>
            <a:r>
              <a:rPr lang="fi-FI" dirty="0"/>
              <a:t>johtopäätösten pohjalta. </a:t>
            </a:r>
          </a:p>
          <a:p>
            <a:pPr>
              <a:defRPr/>
            </a:pPr>
            <a:r>
              <a:rPr lang="fi-FI" dirty="0"/>
              <a:t>Koulutuspolitiikassa tehtyjen uudistusten (oppivelvollisuus- ja korkeakoulujen opiskelijavalintauudistus) vaikutuksia </a:t>
            </a:r>
            <a:r>
              <a:rPr lang="fi-FI" dirty="0" smtClean="0"/>
              <a:t>nuorten </a:t>
            </a:r>
            <a:r>
              <a:rPr lang="fi-FI" dirty="0"/>
              <a:t>koulutukseen hakeutumiseen arvioidaan.</a:t>
            </a:r>
          </a:p>
          <a:p>
            <a:pPr>
              <a:defRPr/>
            </a:pPr>
            <a:r>
              <a:rPr lang="fi-FI" dirty="0"/>
              <a:t>Tehdään selvitys nuorten sosiaaliturvasta (etuudet ja palvelut). Selvitys sisältää kansainvälisen tarkastelun.</a:t>
            </a:r>
          </a:p>
          <a:p>
            <a:pPr>
              <a:defRPr/>
            </a:pPr>
            <a:r>
              <a:rPr lang="fi-FI" dirty="0"/>
              <a:t>Aikataulu: valmistelu käynnissä tällä hallituskaudella ja jatketaan seuraavalla </a:t>
            </a:r>
            <a:r>
              <a:rPr lang="fi-FI" dirty="0" smtClean="0"/>
              <a:t>hallituskaudella.</a:t>
            </a:r>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14</a:t>
            </a:fld>
            <a:r>
              <a:rPr lang="fi-FI" smtClean="0"/>
              <a:t>  </a:t>
            </a:r>
            <a:r>
              <a:rPr lang="fi-FI" b="0" smtClean="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49545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2785" y="235340"/>
            <a:ext cx="7739615" cy="608218"/>
          </a:xfrm>
        </p:spPr>
        <p:txBody>
          <a:bodyPr/>
          <a:lstStyle/>
          <a:p>
            <a:r>
              <a:rPr lang="fi-FI" dirty="0" smtClean="0"/>
              <a:t>3. </a:t>
            </a:r>
            <a:r>
              <a:rPr lang="fi-FI" dirty="0"/>
              <a:t>Opintotukea uudistetaan</a:t>
            </a:r>
          </a:p>
        </p:txBody>
      </p:sp>
      <p:sp>
        <p:nvSpPr>
          <p:cNvPr id="2" name="Sisällön paikkamerkki 1"/>
          <p:cNvSpPr>
            <a:spLocks noGrp="1"/>
          </p:cNvSpPr>
          <p:nvPr>
            <p:ph idx="1"/>
          </p:nvPr>
        </p:nvSpPr>
        <p:spPr>
          <a:xfrm>
            <a:off x="438322" y="915566"/>
            <a:ext cx="8310142" cy="3957523"/>
          </a:xfrm>
        </p:spPr>
        <p:txBody>
          <a:bodyPr>
            <a:normAutofit fontScale="77500" lnSpcReduction="20000"/>
          </a:bodyPr>
          <a:lstStyle/>
          <a:p>
            <a:pPr marL="0" indent="0">
              <a:buNone/>
              <a:defRPr/>
            </a:pPr>
            <a:r>
              <a:rPr lang="fi-FI" dirty="0" smtClean="0"/>
              <a:t>Komitea </a:t>
            </a:r>
            <a:r>
              <a:rPr lang="fi-FI" dirty="0"/>
              <a:t>katsoo, että opintotukijärjestelmää tulee uudistaa siten, että se turvaa yhdenvertaisesti taloudelliset edellytykset opiskeluun</a:t>
            </a:r>
            <a:r>
              <a:rPr lang="fi-FI" dirty="0" smtClean="0"/>
              <a:t>. </a:t>
            </a:r>
            <a:r>
              <a:rPr lang="fi-FI" dirty="0"/>
              <a:t>Järjestelmän tulisi turvata opiskelijalle riittävä toimeentulo, opintojen sujuminen ja mielekäs opintopolku. </a:t>
            </a:r>
          </a:p>
          <a:p>
            <a:pPr>
              <a:defRPr/>
            </a:pPr>
            <a:r>
              <a:rPr lang="fi-FI" dirty="0"/>
              <a:t>Nykyiseen opintotukijärjestelmään tehtyjen uudistusten vaikutukset tulee arvioida. Keskeisiä arviointikohteita ovat erityisesti  opintotuen kannusteet, rahamuotoisen tuen riittävyys ja työtulojen ja lainan soveltuvuus opiskelun rahoitusmuotona. Arvioinnissa hyödynnetään Valtiontalouden tarkastusviraston kertomusta 2010-luvun opintotukiuudistuksista.</a:t>
            </a:r>
          </a:p>
          <a:p>
            <a:pPr>
              <a:defRPr/>
            </a:pPr>
            <a:r>
              <a:rPr lang="fi-FI" dirty="0"/>
              <a:t>Opiskelijoiden työssäkäynnin vaikutuksia työllistymiseen arvioidaan 2022 keväällä käynnistyvän </a:t>
            </a:r>
            <a:r>
              <a:rPr lang="fi-FI" dirty="0" smtClean="0"/>
              <a:t>VN TEAS -tutkimuksen </a:t>
            </a:r>
            <a:r>
              <a:rPr lang="fi-FI" dirty="0"/>
              <a:t>valmistuttua</a:t>
            </a:r>
            <a:r>
              <a:rPr lang="fi-FI" dirty="0" smtClean="0"/>
              <a:t>. </a:t>
            </a:r>
            <a:r>
              <a:rPr lang="fi-FI" dirty="0"/>
              <a:t>Myöskin opintotuen tulorajojen noston vaikutukset arvioidaan.</a:t>
            </a:r>
          </a:p>
          <a:p>
            <a:pPr>
              <a:defRPr/>
            </a:pPr>
            <a:r>
              <a:rPr lang="fi-FI" dirty="0"/>
              <a:t>Opintotukijärjestelmän uudistamisen eri vaihtoehdoista laaditaan selvitys. Tarkastelun kohteena selvityksessä on sekä nykyisen järjestelmän että sille vaihtoehtoisten mallien pohjalta tapahtuva uudistaminen.</a:t>
            </a:r>
          </a:p>
          <a:p>
            <a:pPr>
              <a:defRPr/>
            </a:pPr>
            <a:r>
              <a:rPr lang="fi-FI" dirty="0" smtClean="0"/>
              <a:t>Aikataulu</a:t>
            </a:r>
            <a:r>
              <a:rPr lang="fi-FI" dirty="0"/>
              <a:t>: valmistelu käynnissä tällä hallituskaudella ja jatketaan seuraavalla </a:t>
            </a:r>
            <a:r>
              <a:rPr lang="fi-FI" dirty="0" smtClean="0"/>
              <a:t>hallituskaudella.</a:t>
            </a:r>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15</a:t>
            </a:fld>
            <a:r>
              <a:rPr lang="fi-FI" smtClean="0"/>
              <a:t>  </a:t>
            </a:r>
            <a:r>
              <a:rPr lang="fi-FI" b="0" smtClean="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371741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Kiitos!</a:t>
            </a:r>
            <a:endParaRPr lang="fi-FI" dirty="0"/>
          </a:p>
        </p:txBody>
      </p:sp>
    </p:spTree>
    <p:extLst>
      <p:ext uri="{BB962C8B-B14F-4D97-AF65-F5344CB8AC3E}">
        <p14:creationId xmlns:p14="http://schemas.microsoft.com/office/powerpoint/2010/main" val="1974834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7504" y="1779662"/>
            <a:ext cx="5573500" cy="1080120"/>
          </a:xfrm>
        </p:spPr>
        <p:txBody>
          <a:bodyPr/>
          <a:lstStyle/>
          <a:p>
            <a:r>
              <a:rPr lang="fi-FI" dirty="0" smtClean="0"/>
              <a:t>KESKUSTELU 1</a:t>
            </a:r>
            <a:endParaRPr lang="fi-FI" dirty="0"/>
          </a:p>
        </p:txBody>
      </p:sp>
    </p:spTree>
    <p:extLst>
      <p:ext uri="{BB962C8B-B14F-4D97-AF65-F5344CB8AC3E}">
        <p14:creationId xmlns:p14="http://schemas.microsoft.com/office/powerpoint/2010/main" val="4001070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755576" y="1923678"/>
            <a:ext cx="8224354" cy="974270"/>
          </a:xfrm>
        </p:spPr>
        <p:txBody>
          <a:bodyPr/>
          <a:lstStyle/>
          <a:p>
            <a:r>
              <a:rPr lang="fi-FI" sz="4400" dirty="0"/>
              <a:t>TAUKO 10 minuuttia</a:t>
            </a:r>
          </a:p>
        </p:txBody>
      </p:sp>
      <p:sp>
        <p:nvSpPr>
          <p:cNvPr id="5" name="Dian numeron paikkamerkki 4"/>
          <p:cNvSpPr>
            <a:spLocks noGrp="1"/>
          </p:cNvSpPr>
          <p:nvPr>
            <p:ph type="sldNum" sz="quarter" idx="12"/>
          </p:nvPr>
        </p:nvSpPr>
        <p:spPr/>
        <p:txBody>
          <a:bodyPr/>
          <a:lstStyle/>
          <a:p>
            <a:fld id="{1EA1DD0D-7089-48C5-B116-A19F892CF1D9}" type="slidenum">
              <a:rPr lang="fi-FI" smtClean="0"/>
              <a:pPr/>
              <a:t>18</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r>
              <a:rPr lang="fi-FI" dirty="0"/>
              <a:t>6.9.2021</a:t>
            </a:r>
          </a:p>
        </p:txBody>
      </p:sp>
    </p:spTree>
    <p:extLst>
      <p:ext uri="{BB962C8B-B14F-4D97-AF65-F5344CB8AC3E}">
        <p14:creationId xmlns:p14="http://schemas.microsoft.com/office/powerpoint/2010/main" val="71883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66652" y="627534"/>
            <a:ext cx="8309804" cy="2664296"/>
          </a:xfrm>
        </p:spPr>
        <p:txBody>
          <a:bodyPr/>
          <a:lstStyle/>
          <a:p>
            <a:r>
              <a:rPr lang="fi-FI" dirty="0"/>
              <a:t>Asumisen tukeminen ja asuntopolitiikka, opiskelijoiden asumisen tukeminen</a:t>
            </a:r>
          </a:p>
        </p:txBody>
      </p:sp>
      <p:sp>
        <p:nvSpPr>
          <p:cNvPr id="3" name="Alaotsikko 2"/>
          <p:cNvSpPr>
            <a:spLocks noGrp="1"/>
          </p:cNvSpPr>
          <p:nvPr>
            <p:ph type="subTitle" idx="1"/>
          </p:nvPr>
        </p:nvSpPr>
        <p:spPr>
          <a:xfrm>
            <a:off x="366650" y="3507855"/>
            <a:ext cx="8309806" cy="720080"/>
          </a:xfrm>
        </p:spPr>
        <p:txBody>
          <a:bodyPr/>
          <a:lstStyle/>
          <a:p>
            <a:r>
              <a:rPr lang="fi-FI" dirty="0"/>
              <a:t>Mikko Horko, asumisen jaoston puheenjohtaja, </a:t>
            </a:r>
            <a:r>
              <a:rPr lang="fi-FI" dirty="0" smtClean="0"/>
              <a:t>neuvotteleva </a:t>
            </a:r>
            <a:r>
              <a:rPr lang="fi-FI" dirty="0"/>
              <a:t>virkamies, STM </a:t>
            </a:r>
          </a:p>
        </p:txBody>
      </p:sp>
    </p:spTree>
    <p:extLst>
      <p:ext uri="{BB962C8B-B14F-4D97-AF65-F5344CB8AC3E}">
        <p14:creationId xmlns:p14="http://schemas.microsoft.com/office/powerpoint/2010/main" val="328973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395536" y="170578"/>
            <a:ext cx="4499255" cy="536210"/>
          </a:xfrm>
        </p:spPr>
        <p:txBody>
          <a:bodyPr/>
          <a:lstStyle/>
          <a:p>
            <a:r>
              <a:rPr lang="fi-FI" dirty="0"/>
              <a:t>Kokouksen asialista</a:t>
            </a:r>
          </a:p>
        </p:txBody>
      </p:sp>
      <p:graphicFrame>
        <p:nvGraphicFramePr>
          <p:cNvPr id="7" name="Objekti 6" descr="kello 9:00 asiakohta yksi Kokouksen avaus ja ohjelma. Asiakohta kaksi edellisen kokouksen pöytäkirjan hyväksyminen. Kello 9:10 asiakohta kolme Opiskelu ja osaamisen kehittäminen ehdotukset linjauksiksi esittelijänä Virpi Hiltunen. Kello 9:25 asiakohta neljä: ensimmäinen Keskustelu. Kello 10:05 tauko. Kello 10:15 asiakohta viisi Asumisen tukeminen ja asuntopolitiikka, opiskelijoiden asumisen tukememinen, ehdotukset linjauksiksi, esittelijänä Mikko Horko. Kello 10:30 asiakohta kuusi: toinen keskustelu. Kello 11:10 asiakohta seitsemän Lasten ja perheiden tilannekatsaus (LASPET-työryhmä), esittelijänä Johanna Lammi-Taskula. Kello 11:25 asiakohta kahdeksan, kolmas keskustelu. Kello 11:45 asiakohta yhdeksän Lasten ja nuorten kuuleminen, esittelijänä Sara Mäkäräinen. Kello 11:50 asiakohta kymmenen sosiaaliturvakomitean jaostojen työskentely ja muut asiat. Kello 12:00 asiakohta yksitoista kokouksen päättäminen."/>
          <p:cNvGraphicFramePr>
            <a:graphicFrameLocks noChangeAspect="1"/>
          </p:cNvGraphicFramePr>
          <p:nvPr>
            <p:extLst>
              <p:ext uri="{D42A27DB-BD31-4B8C-83A1-F6EECF244321}">
                <p14:modId xmlns:p14="http://schemas.microsoft.com/office/powerpoint/2010/main" val="2137421500"/>
              </p:ext>
            </p:extLst>
          </p:nvPr>
        </p:nvGraphicFramePr>
        <p:xfrm>
          <a:off x="615950" y="914400"/>
          <a:ext cx="8574088" cy="5121275"/>
        </p:xfrm>
        <a:graphic>
          <a:graphicData uri="http://schemas.openxmlformats.org/presentationml/2006/ole">
            <mc:AlternateContent xmlns:mc="http://schemas.openxmlformats.org/markup-compatibility/2006">
              <mc:Choice xmlns:v="urn:schemas-microsoft-com:vml" Requires="v">
                <p:oleObj spid="_x0000_s23652" name="Asiakirja" r:id="rId3" imgW="11548084" imgH="6887985" progId="Word.Document.12">
                  <p:embed/>
                </p:oleObj>
              </mc:Choice>
              <mc:Fallback>
                <p:oleObj name="Asiakirja" r:id="rId3" imgW="11548084" imgH="6887985" progId="Word.Document.12">
                  <p:embed/>
                  <p:pic>
                    <p:nvPicPr>
                      <p:cNvPr id="7" name="Objekti 6" descr="Komitean kokouksen asialista:&#10;Kello yhdeksän asiakohta yksi Kokouksen avaus ja ohjelma. Asiakohta kaksi Edellisen kokouksen pöytäkirjan hyväksyminen. Kello kymmentä yli yhdeksän asiakohta kolme kannustinloukut, esittelijöinä Marjaana Maisonlahti ja Olli Kärkkäinen. Kello puoli kymmenen asiakohta neljä keskustelu. Kello puoli yksitoista pidetään noin kymmenen minuutin tauko. Kello kaksikymmentä minuuttia vaille yksitoista asiakohta viisi on selvitys eri maiden työkyvyttömyysetuusjärjestelmien uudistuksista, esittelijänä Antti Mielonen ETK. Kello kymmentä yli yksitoista asiakohta kuusi Elonkehä-tietokooste, esittelijöinä Milja Saari ja Mikael Hilden STN-ohjelmat. Kello kaksikymmentä vaille kaksitoista asiakohta seitsemän kevään ja syksyn kokoukset. Kello kymmentä vaille kaksitoista asiakohta kahdeksan muut asiat, tiedoksi työelämän ja työmarkkinoiden muutokset, valmis raportti. Kello kaksitoista asiakohta yhdeksän kokouksen päättäminen."/>
                      <p:cNvPicPr/>
                      <p:nvPr/>
                    </p:nvPicPr>
                    <p:blipFill>
                      <a:blip r:embed="rId4"/>
                      <a:stretch>
                        <a:fillRect/>
                      </a:stretch>
                    </p:blipFill>
                    <p:spPr>
                      <a:xfrm>
                        <a:off x="615950" y="914400"/>
                        <a:ext cx="8574088" cy="5121275"/>
                      </a:xfrm>
                      <a:prstGeom prst="rect">
                        <a:avLst/>
                      </a:prstGeom>
                    </p:spPr>
                  </p:pic>
                </p:oleObj>
              </mc:Fallback>
            </mc:AlternateContent>
          </a:graphicData>
        </a:graphic>
      </p:graphicFrame>
      <p:sp>
        <p:nvSpPr>
          <p:cNvPr id="5" name="Dian numeron paikkamerkki 4"/>
          <p:cNvSpPr>
            <a:spLocks noGrp="1"/>
          </p:cNvSpPr>
          <p:nvPr>
            <p:ph type="sldNum" sz="quarter" idx="12"/>
          </p:nvPr>
        </p:nvSpPr>
        <p:spPr>
          <a:xfrm>
            <a:off x="8136166" y="4873089"/>
            <a:ext cx="404211" cy="201103"/>
          </a:xfrm>
        </p:spPr>
        <p:txBody>
          <a:bodyPr/>
          <a:lstStyle/>
          <a:p>
            <a:fld id="{1EA1DD0D-7089-48C5-B116-A19F892CF1D9}" type="slidenum">
              <a:rPr lang="fi-FI" smtClean="0"/>
              <a:pPr/>
              <a:t>2</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a:xfrm>
            <a:off x="8568952" y="4873089"/>
            <a:ext cx="683568" cy="201104"/>
          </a:xfrm>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2764156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smtClean="0"/>
              <a:t>Nykytila 1/2</a:t>
            </a:r>
            <a:endParaRPr lang="fi-FI" dirty="0"/>
          </a:p>
        </p:txBody>
      </p:sp>
      <p:sp>
        <p:nvSpPr>
          <p:cNvPr id="7" name="Content Placeholder 6"/>
          <p:cNvSpPr>
            <a:spLocks noGrp="1"/>
          </p:cNvSpPr>
          <p:nvPr>
            <p:ph idx="1"/>
          </p:nvPr>
        </p:nvSpPr>
        <p:spPr/>
        <p:txBody>
          <a:bodyPr>
            <a:normAutofit fontScale="92500" lnSpcReduction="20000"/>
          </a:bodyPr>
          <a:lstStyle/>
          <a:p>
            <a:r>
              <a:rPr lang="fi-FI" dirty="0"/>
              <a:t>Valtioneuvoston asuntopoliittisessa selonteossa vuosille 2021 – 2028 todetaan, että valtio tukee jatkossakin asumista sekä kysyntä- että tarjontatukien avulla. Asumisen kysyntä-, vero- ja tarjontatukien kokonaisuus tulisi olla mahdollisimman kustannustehokas, vaikuttava ja läpinäkyvä</a:t>
            </a:r>
            <a:r>
              <a:rPr lang="fi-FI" dirty="0" smtClean="0"/>
              <a:t>.</a:t>
            </a:r>
          </a:p>
          <a:p>
            <a:r>
              <a:rPr lang="fi-FI" dirty="0"/>
              <a:t>Yleinen asumistuki on pääpiirteissään läpinäkyvä ja hyvin kohdentuva tukimuoto</a:t>
            </a:r>
            <a:r>
              <a:rPr lang="fi-FI" dirty="0" smtClean="0"/>
              <a:t>.</a:t>
            </a:r>
          </a:p>
          <a:p>
            <a:r>
              <a:rPr lang="fi-FI" dirty="0"/>
              <a:t>Asumistukimenot, erityisesti yleisen asumistuen menot, ovat kasvaneet voimakkaasti. Viime vuosien asumistukimenojen kasvu on pääosin päätösperäistä, esimerkkeinä ansiotulovähennys sekä opiskelijoiden siirtäminen yleisen asumistuen piiriin ja toisaalta asumisen hinnasta eli asuntomarkkinoista johtuvaa.</a:t>
            </a:r>
          </a:p>
        </p:txBody>
      </p:sp>
      <p:sp>
        <p:nvSpPr>
          <p:cNvPr id="5" name="Slide Number Placeholder 4"/>
          <p:cNvSpPr>
            <a:spLocks noGrp="1"/>
          </p:cNvSpPr>
          <p:nvPr>
            <p:ph type="sldNum" sz="quarter" idx="12"/>
          </p:nvPr>
        </p:nvSpPr>
        <p:spPr/>
        <p:txBody>
          <a:bodyPr/>
          <a:lstStyle/>
          <a:p>
            <a:fld id="{1EA1DD0D-7089-48C5-B116-A19F892CF1D9}" type="slidenum">
              <a:rPr lang="fi-FI" smtClean="0"/>
              <a:pPr/>
              <a:t>20</a:t>
            </a:fld>
            <a:r>
              <a:rPr lang="fi-FI" smtClean="0"/>
              <a:t>  </a:t>
            </a:r>
            <a:r>
              <a:rPr lang="fi-FI" b="0" smtClean="0">
                <a:solidFill>
                  <a:schemeClr val="bg1">
                    <a:lumMod val="65000"/>
                  </a:schemeClr>
                </a:solidFill>
              </a:rPr>
              <a:t>|</a:t>
            </a:r>
            <a:endParaRPr lang="fi-FI" sz="600" b="0" dirty="0">
              <a:solidFill>
                <a:schemeClr val="bg1">
                  <a:lumMod val="65000"/>
                </a:schemeClr>
              </a:solidFill>
            </a:endParaRPr>
          </a:p>
        </p:txBody>
      </p:sp>
      <p:sp>
        <p:nvSpPr>
          <p:cNvPr id="4" name="Date Placeholder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3873207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Nykytila 2/2</a:t>
            </a:r>
            <a:endParaRPr lang="fi-FI" dirty="0"/>
          </a:p>
        </p:txBody>
      </p:sp>
      <p:sp>
        <p:nvSpPr>
          <p:cNvPr id="2" name="Sisällön paikkamerkki 1"/>
          <p:cNvSpPr>
            <a:spLocks noGrp="1"/>
          </p:cNvSpPr>
          <p:nvPr>
            <p:ph idx="1"/>
          </p:nvPr>
        </p:nvSpPr>
        <p:spPr/>
        <p:txBody>
          <a:bodyPr>
            <a:normAutofit fontScale="92500" lnSpcReduction="20000"/>
          </a:bodyPr>
          <a:lstStyle/>
          <a:p>
            <a:r>
              <a:rPr lang="fi-FI" dirty="0" smtClean="0"/>
              <a:t>Yleiset </a:t>
            </a:r>
            <a:r>
              <a:rPr lang="fi-FI" dirty="0"/>
              <a:t>asuntopoliittiset tavoitteet, asunnottomuuden vähentäminen tai poistaminen </a:t>
            </a:r>
            <a:r>
              <a:rPr lang="fi-FI" dirty="0" smtClean="0"/>
              <a:t>ja </a:t>
            </a:r>
            <a:r>
              <a:rPr lang="fi-FI" dirty="0" err="1"/>
              <a:t>segregaation</a:t>
            </a:r>
            <a:r>
              <a:rPr lang="fi-FI" dirty="0"/>
              <a:t> </a:t>
            </a:r>
            <a:r>
              <a:rPr lang="fi-FI" dirty="0" smtClean="0"/>
              <a:t>vähentäminen</a:t>
            </a:r>
            <a:r>
              <a:rPr lang="fi-FI" dirty="0"/>
              <a:t> </a:t>
            </a:r>
            <a:r>
              <a:rPr lang="fi-FI" dirty="0" smtClean="0"/>
              <a:t>sekä asumistuen vaikutukset asuntomarkkinoihin</a:t>
            </a:r>
          </a:p>
          <a:p>
            <a:pPr lvl="1">
              <a:buFont typeface="Wingdings" panose="05000000000000000000" pitchFamily="2" charset="2"/>
              <a:buChar char="§"/>
            </a:pPr>
            <a:r>
              <a:rPr lang="fi-FI" dirty="0" smtClean="0"/>
              <a:t>Asumistuen asuntopoliittisten elementtien lisääminen? Ohjaus asunnon valinnan ja laadun suhteen? Ekologisesti kestävät valinnat?</a:t>
            </a:r>
          </a:p>
          <a:p>
            <a:r>
              <a:rPr lang="fi-FI" dirty="0" smtClean="0"/>
              <a:t>Asumismenojen korvaaminen usein ja pitkäaikaisesti toimeentulotuella</a:t>
            </a:r>
          </a:p>
          <a:p>
            <a:r>
              <a:rPr lang="fi-FI" dirty="0" smtClean="0"/>
              <a:t>Alueellinen toimivuus</a:t>
            </a:r>
          </a:p>
          <a:p>
            <a:r>
              <a:rPr lang="fi-FI" dirty="0" smtClean="0"/>
              <a:t>Ruokakunta</a:t>
            </a:r>
          </a:p>
          <a:p>
            <a:r>
              <a:rPr lang="fi-FI" dirty="0" smtClean="0"/>
              <a:t>Kohdentuminen</a:t>
            </a:r>
          </a:p>
          <a:p>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21</a:t>
            </a:fld>
            <a:r>
              <a:rPr lang="fi-FI" smtClean="0"/>
              <a:t>  </a:t>
            </a:r>
            <a:r>
              <a:rPr lang="fi-FI" b="0" smtClean="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1808749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Ehdotukset linjauksiksi</a:t>
            </a:r>
            <a:endParaRPr lang="fi-FI" dirty="0"/>
          </a:p>
        </p:txBody>
      </p:sp>
    </p:spTree>
    <p:extLst>
      <p:ext uri="{BB962C8B-B14F-4D97-AF65-F5344CB8AC3E}">
        <p14:creationId xmlns:p14="http://schemas.microsoft.com/office/powerpoint/2010/main" val="3546962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Asumistuen kohdentuminen 1/2</a:t>
            </a:r>
            <a:endParaRPr lang="fi-FI" dirty="0"/>
          </a:p>
        </p:txBody>
      </p:sp>
      <p:sp>
        <p:nvSpPr>
          <p:cNvPr id="2" name="Sisällön paikkamerkki 1"/>
          <p:cNvSpPr>
            <a:spLocks noGrp="1"/>
          </p:cNvSpPr>
          <p:nvPr>
            <p:ph idx="1"/>
          </p:nvPr>
        </p:nvSpPr>
        <p:spPr/>
        <p:txBody>
          <a:bodyPr>
            <a:normAutofit lnSpcReduction="10000"/>
          </a:bodyPr>
          <a:lstStyle/>
          <a:p>
            <a:r>
              <a:rPr lang="fi-FI" dirty="0" smtClean="0"/>
              <a:t>Haluttu kohdentuminen päätettävä – kaikkein pienituloisimpien tuki vai myös palkkatulojen tai yritystulojen ansaintaan kannustava tuki?</a:t>
            </a:r>
          </a:p>
          <a:p>
            <a:pPr lvl="1">
              <a:buFont typeface="Wingdings" panose="05000000000000000000" pitchFamily="2" charset="2"/>
              <a:buChar char="§"/>
            </a:pPr>
            <a:r>
              <a:rPr lang="fi-FI" dirty="0" smtClean="0"/>
              <a:t>Työvoiman saatavuus, työvoimapoliittiset tavoitteet</a:t>
            </a:r>
          </a:p>
          <a:p>
            <a:pPr lvl="1">
              <a:buFont typeface="Wingdings" panose="05000000000000000000" pitchFamily="2" charset="2"/>
              <a:buChar char="§"/>
            </a:pPr>
            <a:r>
              <a:rPr lang="fi-FI" dirty="0" smtClean="0"/>
              <a:t>Ansiotulovähennyksen tarkoituksenmukaisuus ja toimivuus selvitettävä (ansiotulovähennyksen tarve eläkkeensaajan asumistuessa?)</a:t>
            </a:r>
          </a:p>
          <a:p>
            <a:pPr lvl="1">
              <a:buFont typeface="Wingdings" panose="05000000000000000000" pitchFamily="2" charset="2"/>
              <a:buChar char="§"/>
            </a:pPr>
            <a:r>
              <a:rPr lang="fi-FI" dirty="0" smtClean="0"/>
              <a:t>Asumistuen enimmäisasumismenojen tarkistaminen, selvitetään mahdollisuus pienehköllä panostuksella vähentää pieniä toimeentulotukia</a:t>
            </a:r>
          </a:p>
        </p:txBody>
      </p:sp>
      <p:sp>
        <p:nvSpPr>
          <p:cNvPr id="5" name="Dian numeron paikkamerkki 4"/>
          <p:cNvSpPr>
            <a:spLocks noGrp="1"/>
          </p:cNvSpPr>
          <p:nvPr>
            <p:ph type="sldNum" sz="quarter" idx="12"/>
          </p:nvPr>
        </p:nvSpPr>
        <p:spPr/>
        <p:txBody>
          <a:bodyPr/>
          <a:lstStyle/>
          <a:p>
            <a:fld id="{1EA1DD0D-7089-48C5-B116-A19F892CF1D9}" type="slidenum">
              <a:rPr lang="fi-FI" smtClean="0"/>
              <a:pPr/>
              <a:t>23</a:t>
            </a:fld>
            <a:r>
              <a:rPr lang="fi-FI" smtClean="0"/>
              <a:t>  </a:t>
            </a:r>
            <a:r>
              <a:rPr lang="fi-FI" b="0" smtClean="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3784149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Asumistuen kohdentuminen 2/2</a:t>
            </a:r>
            <a:endParaRPr lang="fi-FI" dirty="0"/>
          </a:p>
        </p:txBody>
      </p:sp>
      <p:sp>
        <p:nvSpPr>
          <p:cNvPr id="2" name="Sisällön paikkamerkki 1"/>
          <p:cNvSpPr>
            <a:spLocks noGrp="1"/>
          </p:cNvSpPr>
          <p:nvPr>
            <p:ph idx="1"/>
          </p:nvPr>
        </p:nvSpPr>
        <p:spPr/>
        <p:txBody>
          <a:bodyPr/>
          <a:lstStyle/>
          <a:p>
            <a:pPr lvl="1"/>
            <a:r>
              <a:rPr lang="fi-FI" dirty="0"/>
              <a:t>Omaisuuskriteerin palauttamisen mahdolliset vaikutukset selvitetään</a:t>
            </a:r>
          </a:p>
          <a:p>
            <a:pPr lvl="1"/>
            <a:r>
              <a:rPr lang="fi-FI" dirty="0" smtClean="0"/>
              <a:t>Ruokakuntakäsitettä uudistetaan</a:t>
            </a:r>
            <a:endParaRPr lang="fi-FI" dirty="0"/>
          </a:p>
          <a:p>
            <a:pPr lvl="2">
              <a:buFont typeface="Wingdings" panose="05000000000000000000" pitchFamily="2" charset="2"/>
              <a:buChar char="§"/>
            </a:pPr>
            <a:r>
              <a:rPr lang="fi-FI" dirty="0"/>
              <a:t>Vuoroasumisen huomioon ottaminen, tavat ja vaikutukset</a:t>
            </a:r>
          </a:p>
          <a:p>
            <a:pPr lvl="2">
              <a:buFont typeface="Wingdings" panose="05000000000000000000" pitchFamily="2" charset="2"/>
              <a:buChar char="§"/>
            </a:pPr>
            <a:r>
              <a:rPr lang="fi-FI" dirty="0"/>
              <a:t>Muu kehittäminen, esimerkiksi kimppa-asumisen tilanteet</a:t>
            </a:r>
          </a:p>
          <a:p>
            <a:pPr lvl="2">
              <a:buFont typeface="Wingdings" panose="05000000000000000000" pitchFamily="2" charset="2"/>
              <a:buChar char="§"/>
            </a:pPr>
            <a:r>
              <a:rPr lang="fi-FI" dirty="0"/>
              <a:t>Nuorten sosiaaliturvaa (etuudet ja palvelut) koskeva </a:t>
            </a:r>
            <a:r>
              <a:rPr lang="fi-FI" dirty="0" smtClean="0"/>
              <a:t>selvitys, samalla selvitetään asumistuen toimivuutta opiskelijoiden ja muiden nuorten asumisessa ja itsenäistymisvaiheessa</a:t>
            </a:r>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24</a:t>
            </a:fld>
            <a:r>
              <a:rPr lang="fi-FI" smtClean="0"/>
              <a:t>  </a:t>
            </a:r>
            <a:r>
              <a:rPr lang="fi-FI" b="0" smtClean="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2835905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Asuntopolitiikka</a:t>
            </a:r>
            <a:endParaRPr lang="fi-FI" dirty="0"/>
          </a:p>
        </p:txBody>
      </p:sp>
      <p:sp>
        <p:nvSpPr>
          <p:cNvPr id="2" name="Sisällön paikkamerkki 1"/>
          <p:cNvSpPr>
            <a:spLocks noGrp="1"/>
          </p:cNvSpPr>
          <p:nvPr>
            <p:ph idx="1"/>
          </p:nvPr>
        </p:nvSpPr>
        <p:spPr/>
        <p:txBody>
          <a:bodyPr>
            <a:normAutofit lnSpcReduction="10000"/>
          </a:bodyPr>
          <a:lstStyle/>
          <a:p>
            <a:r>
              <a:rPr lang="fi-FI" dirty="0" smtClean="0"/>
              <a:t>Asumistuen uudistus 2015 korosti yksinkertaistamista ja asukkaan valinnan vapautta, kokonaisvuokraan perustuva malli ei ota kantaa esim. asunnon kokoon</a:t>
            </a:r>
          </a:p>
          <a:p>
            <a:pPr lvl="1">
              <a:buFont typeface="Wingdings" panose="05000000000000000000" pitchFamily="2" charset="2"/>
              <a:buChar char="§"/>
            </a:pPr>
            <a:r>
              <a:rPr lang="fi-FI" dirty="0" smtClean="0"/>
              <a:t>Selvitetään asumistukien vaikutukset asumisen hintaan ja asukkaiden asumisvalintoihin</a:t>
            </a:r>
          </a:p>
          <a:p>
            <a:pPr lvl="1">
              <a:buFont typeface="Wingdings" panose="05000000000000000000" pitchFamily="2" charset="2"/>
              <a:buChar char="§"/>
            </a:pPr>
            <a:r>
              <a:rPr lang="fi-FI" dirty="0"/>
              <a:t>Asumistuen mahdollisuudet ohjata ekologisesti kestäviin valintoihin on otettava uudistuksissa </a:t>
            </a:r>
            <a:r>
              <a:rPr lang="fi-FI" dirty="0" smtClean="0"/>
              <a:t>huomioon</a:t>
            </a:r>
          </a:p>
          <a:p>
            <a:r>
              <a:rPr lang="fi-FI" dirty="0"/>
              <a:t>Asumistuen alueellinen toimivuus ja kuntaryhmien oikeellisuus </a:t>
            </a:r>
            <a:r>
              <a:rPr lang="fi-FI" dirty="0" smtClean="0"/>
              <a:t>selvitetään, </a:t>
            </a:r>
            <a:r>
              <a:rPr lang="fi-FI" dirty="0"/>
              <a:t>huomioiden myös toimeentulotuen kuntakohtaiset asumismenoja koskevat enimmäismäärät</a:t>
            </a:r>
          </a:p>
          <a:p>
            <a:pPr marL="6350" indent="0">
              <a:buNone/>
            </a:pPr>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25</a:t>
            </a:fld>
            <a:r>
              <a:rPr lang="fi-FI" smtClean="0"/>
              <a:t>  </a:t>
            </a:r>
            <a:r>
              <a:rPr lang="fi-FI" b="0" smtClean="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331931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dirty="0" smtClean="0"/>
              <a:t>Kiitos!</a:t>
            </a:r>
            <a:endParaRPr lang="fi-FI" dirty="0"/>
          </a:p>
        </p:txBody>
      </p:sp>
    </p:spTree>
    <p:extLst>
      <p:ext uri="{BB962C8B-B14F-4D97-AF65-F5344CB8AC3E}">
        <p14:creationId xmlns:p14="http://schemas.microsoft.com/office/powerpoint/2010/main" val="857636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7504" y="1779662"/>
            <a:ext cx="5573500" cy="1080120"/>
          </a:xfrm>
        </p:spPr>
        <p:txBody>
          <a:bodyPr/>
          <a:lstStyle/>
          <a:p>
            <a:r>
              <a:rPr lang="fi-FI" dirty="0" smtClean="0"/>
              <a:t>KESKUSTELU 2</a:t>
            </a:r>
            <a:endParaRPr lang="fi-FI" dirty="0"/>
          </a:p>
        </p:txBody>
      </p:sp>
    </p:spTree>
    <p:extLst>
      <p:ext uri="{BB962C8B-B14F-4D97-AF65-F5344CB8AC3E}">
        <p14:creationId xmlns:p14="http://schemas.microsoft.com/office/powerpoint/2010/main" val="1846529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66652" y="627534"/>
            <a:ext cx="7157676" cy="2592288"/>
          </a:xfrm>
        </p:spPr>
        <p:txBody>
          <a:bodyPr/>
          <a:lstStyle/>
          <a:p>
            <a:r>
              <a:rPr lang="fi-FI" dirty="0" smtClean="0"/>
              <a:t>Lasten ja perheiden tilannekatsaus</a:t>
            </a:r>
            <a:endParaRPr lang="fi-FI" dirty="0"/>
          </a:p>
        </p:txBody>
      </p:sp>
      <p:sp>
        <p:nvSpPr>
          <p:cNvPr id="5" name="Alaotsikko 4"/>
          <p:cNvSpPr>
            <a:spLocks noGrp="1"/>
          </p:cNvSpPr>
          <p:nvPr>
            <p:ph type="subTitle" idx="1"/>
          </p:nvPr>
        </p:nvSpPr>
        <p:spPr>
          <a:xfrm>
            <a:off x="366650" y="3579861"/>
            <a:ext cx="8453822" cy="720081"/>
          </a:xfrm>
        </p:spPr>
        <p:txBody>
          <a:bodyPr>
            <a:normAutofit/>
          </a:bodyPr>
          <a:lstStyle/>
          <a:p>
            <a:r>
              <a:rPr lang="fi-FI" dirty="0"/>
              <a:t>Johanna </a:t>
            </a:r>
            <a:r>
              <a:rPr lang="fi-FI" dirty="0" smtClean="0"/>
              <a:t>Lammi-Taskula, </a:t>
            </a:r>
            <a:r>
              <a:rPr lang="fi-FI" dirty="0"/>
              <a:t>l</a:t>
            </a:r>
            <a:r>
              <a:rPr lang="fi-FI" dirty="0" smtClean="0"/>
              <a:t>asten ja perheiden sosiaaliturva ja palvelut (LASPET) -työryhmän </a:t>
            </a:r>
            <a:r>
              <a:rPr lang="fi-FI" dirty="0"/>
              <a:t>puheenjohtaja, </a:t>
            </a:r>
            <a:r>
              <a:rPr lang="fi-FI" dirty="0" smtClean="0"/>
              <a:t>tutkimuspäällikkö</a:t>
            </a:r>
            <a:r>
              <a:rPr lang="fi-FI" dirty="0"/>
              <a:t>, THL</a:t>
            </a:r>
          </a:p>
          <a:p>
            <a:endParaRPr lang="fi-FI" dirty="0"/>
          </a:p>
        </p:txBody>
      </p:sp>
    </p:spTree>
    <p:extLst>
      <p:ext uri="{BB962C8B-B14F-4D97-AF65-F5344CB8AC3E}">
        <p14:creationId xmlns:p14="http://schemas.microsoft.com/office/powerpoint/2010/main" val="2743218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a:t>Tarve työryhmän perustamiselle</a:t>
            </a:r>
          </a:p>
        </p:txBody>
      </p:sp>
      <p:sp>
        <p:nvSpPr>
          <p:cNvPr id="7" name="Content Placeholder 6"/>
          <p:cNvSpPr>
            <a:spLocks noGrp="1"/>
          </p:cNvSpPr>
          <p:nvPr>
            <p:ph idx="1"/>
          </p:nvPr>
        </p:nvSpPr>
        <p:spPr/>
        <p:txBody>
          <a:bodyPr>
            <a:normAutofit/>
          </a:bodyPr>
          <a:lstStyle/>
          <a:p>
            <a:r>
              <a:rPr lang="fi-FI" dirty="0"/>
              <a:t>Lasten ja perheiden etuusjärjestelmässä on komiteassa tunnistettu useita kehittämistarpeita, ja järjestelmän kokonaisvaltaisen kehittämisen on katsottu soveltuvan osaksi </a:t>
            </a:r>
            <a:r>
              <a:rPr lang="fi-FI" dirty="0" smtClean="0"/>
              <a:t>sosiaaliturvauudistusta.</a:t>
            </a:r>
            <a:endParaRPr lang="fi-FI" dirty="0"/>
          </a:p>
          <a:p>
            <a:r>
              <a:rPr lang="fi-FI" dirty="0"/>
              <a:t>Sosiaaliturvakomitean valmisteluorganisaation asiantuntemusta lasten ja perheiden etuuksista ja palvelujärjestelmästä katsottiin tarpeelliseksi </a:t>
            </a:r>
            <a:r>
              <a:rPr lang="fi-FI" dirty="0" smtClean="0"/>
              <a:t>vahvistaa.</a:t>
            </a:r>
            <a:endParaRPr lang="fi-FI" dirty="0"/>
          </a:p>
          <a:p>
            <a:r>
              <a:rPr lang="fi-FI" dirty="0"/>
              <a:t>Lasten ja perheiden sosiaaliturva ja palvelut (</a:t>
            </a:r>
            <a:r>
              <a:rPr lang="fi-FI" dirty="0" err="1"/>
              <a:t>Laspet</a:t>
            </a:r>
            <a:r>
              <a:rPr lang="fi-FI" dirty="0"/>
              <a:t>) -työryhmän toimikausi on 2/2022-03/2023.</a:t>
            </a:r>
          </a:p>
        </p:txBody>
      </p:sp>
      <p:sp>
        <p:nvSpPr>
          <p:cNvPr id="5" name="Slide Number Placeholder 4"/>
          <p:cNvSpPr>
            <a:spLocks noGrp="1"/>
          </p:cNvSpPr>
          <p:nvPr>
            <p:ph type="sldNum" sz="quarter" idx="12"/>
          </p:nvPr>
        </p:nvSpPr>
        <p:spPr/>
        <p:txBody>
          <a:bodyPr/>
          <a:lstStyle/>
          <a:p>
            <a:fld id="{1EA1DD0D-7089-48C5-B116-A19F892CF1D9}" type="slidenum">
              <a:rPr lang="fi-FI" smtClean="0"/>
              <a:pPr/>
              <a:t>29</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Date Placeholder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97310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2785" y="213038"/>
            <a:ext cx="7597989" cy="918552"/>
          </a:xfrm>
        </p:spPr>
        <p:txBody>
          <a:bodyPr/>
          <a:lstStyle/>
          <a:p>
            <a:r>
              <a:rPr lang="fi-FI" dirty="0"/>
              <a:t>Komitean jäsenet</a:t>
            </a:r>
          </a:p>
        </p:txBody>
      </p:sp>
      <p:pic>
        <p:nvPicPr>
          <p:cNvPr id="8" name="Picture 7" descr="Kasvokuva komitean jäsenestä Tarja Filatov, Sosiaalidemokraattinen eduskuntaryhmä">
            <a:extLst>
              <a:ext uri="{FF2B5EF4-FFF2-40B4-BE49-F238E27FC236}">
                <a16:creationId xmlns:a16="http://schemas.microsoft.com/office/drawing/2014/main" id="{13ED87F4-65E6-554E-A91C-AB53C5A67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446" y="1369244"/>
            <a:ext cx="1071950" cy="1071950"/>
          </a:xfrm>
          <a:prstGeom prst="rect">
            <a:avLst/>
          </a:prstGeom>
        </p:spPr>
      </p:pic>
      <p:sp>
        <p:nvSpPr>
          <p:cNvPr id="55" name="Rectangle 54">
            <a:extLst>
              <a:ext uri="{FF2B5EF4-FFF2-40B4-BE49-F238E27FC236}">
                <a16:creationId xmlns:a16="http://schemas.microsoft.com/office/drawing/2014/main" id="{75488F39-05DA-4C46-AD27-26A33D21A9DE}"/>
              </a:ext>
            </a:extLst>
          </p:cNvPr>
          <p:cNvSpPr/>
          <p:nvPr/>
        </p:nvSpPr>
        <p:spPr>
          <a:xfrm>
            <a:off x="262298" y="2427734"/>
            <a:ext cx="1678412" cy="573490"/>
          </a:xfrm>
          <a:prstGeom prst="rect">
            <a:avLst/>
          </a:prstGeom>
        </p:spPr>
        <p:txBody>
          <a:bodyPr wrap="square">
            <a:spAutoFit/>
          </a:bodyPr>
          <a:lstStyle/>
          <a:p>
            <a:pPr algn="ctr"/>
            <a:r>
              <a:rPr lang="fi-FI" sz="1200" dirty="0"/>
              <a:t>Tarja Filatov</a:t>
            </a:r>
          </a:p>
          <a:p>
            <a:pPr algn="ctr">
              <a:lnSpc>
                <a:spcPct val="80000"/>
              </a:lnSpc>
              <a:spcBef>
                <a:spcPts val="200"/>
              </a:spcBef>
            </a:pPr>
            <a:r>
              <a:rPr lang="fi-FI" sz="1100" i="1" dirty="0">
                <a:solidFill>
                  <a:schemeClr val="tx1">
                    <a:lumMod val="65000"/>
                    <a:lumOff val="35000"/>
                  </a:schemeClr>
                </a:solidFill>
              </a:rPr>
              <a:t>Sosialidemokraattinen </a:t>
            </a:r>
            <a:br>
              <a:rPr lang="fi-FI" sz="1100" i="1" dirty="0">
                <a:solidFill>
                  <a:schemeClr val="tx1">
                    <a:lumMod val="65000"/>
                    <a:lumOff val="35000"/>
                  </a:schemeClr>
                </a:solidFill>
              </a:rPr>
            </a:br>
            <a:r>
              <a:rPr lang="fi-FI" sz="1100" i="1" dirty="0">
                <a:solidFill>
                  <a:schemeClr val="tx1">
                    <a:lumMod val="65000"/>
                    <a:lumOff val="35000"/>
                  </a:schemeClr>
                </a:solidFill>
              </a:rPr>
              <a:t>eduskuntaryhmä</a:t>
            </a:r>
          </a:p>
        </p:txBody>
      </p:sp>
      <p:pic>
        <p:nvPicPr>
          <p:cNvPr id="10" name="Picture 9" descr="Kasvokuva komitean jäsenestä Riikka Slunga-Poutsalo, Perussuomalaisten eduskuntaryhmä">
            <a:extLst>
              <a:ext uri="{FF2B5EF4-FFF2-40B4-BE49-F238E27FC236}">
                <a16:creationId xmlns:a16="http://schemas.microsoft.com/office/drawing/2014/main" id="{4DC8BF86-44C3-0C45-98D5-531F217E4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540" y="1369244"/>
            <a:ext cx="1071950" cy="1071950"/>
          </a:xfrm>
          <a:prstGeom prst="rect">
            <a:avLst/>
          </a:prstGeom>
        </p:spPr>
      </p:pic>
      <p:sp>
        <p:nvSpPr>
          <p:cNvPr id="56" name="Rectangle 55">
            <a:extLst>
              <a:ext uri="{FF2B5EF4-FFF2-40B4-BE49-F238E27FC236}">
                <a16:creationId xmlns:a16="http://schemas.microsoft.com/office/drawing/2014/main" id="{314C8E16-251A-664E-88E4-35D59DCBEC3D}"/>
              </a:ext>
            </a:extLst>
          </p:cNvPr>
          <p:cNvSpPr/>
          <p:nvPr/>
        </p:nvSpPr>
        <p:spPr>
          <a:xfrm>
            <a:off x="1737658" y="2427734"/>
            <a:ext cx="1907713" cy="573490"/>
          </a:xfrm>
          <a:prstGeom prst="rect">
            <a:avLst/>
          </a:prstGeom>
        </p:spPr>
        <p:txBody>
          <a:bodyPr wrap="square">
            <a:spAutoFit/>
          </a:bodyPr>
          <a:lstStyle/>
          <a:p>
            <a:pPr algn="ctr"/>
            <a:r>
              <a:rPr lang="fi-FI" sz="1200" dirty="0"/>
              <a:t>Riikka </a:t>
            </a:r>
            <a:r>
              <a:rPr lang="fi-FI" sz="1200" dirty="0" err="1"/>
              <a:t>Slunga-Poutsalo</a:t>
            </a:r>
            <a:endParaRPr lang="fi-FI" sz="1200" dirty="0"/>
          </a:p>
          <a:p>
            <a:pPr algn="ctr">
              <a:lnSpc>
                <a:spcPct val="80000"/>
              </a:lnSpc>
              <a:spcBef>
                <a:spcPts val="200"/>
              </a:spcBef>
            </a:pPr>
            <a:r>
              <a:rPr lang="fi-FI" sz="1100" i="1" dirty="0">
                <a:solidFill>
                  <a:schemeClr val="tx1">
                    <a:lumMod val="65000"/>
                    <a:lumOff val="35000"/>
                  </a:schemeClr>
                </a:solidFill>
              </a:rPr>
              <a:t>Perussuomalaisten </a:t>
            </a:r>
            <a:br>
              <a:rPr lang="fi-FI" sz="1100" i="1" dirty="0">
                <a:solidFill>
                  <a:schemeClr val="tx1">
                    <a:lumMod val="65000"/>
                    <a:lumOff val="35000"/>
                  </a:schemeClr>
                </a:solidFill>
              </a:rPr>
            </a:br>
            <a:r>
              <a:rPr lang="fi-FI" sz="1100" i="1" dirty="0">
                <a:solidFill>
                  <a:schemeClr val="tx1">
                    <a:lumMod val="65000"/>
                    <a:lumOff val="35000"/>
                  </a:schemeClr>
                </a:solidFill>
              </a:rPr>
              <a:t>eduskuntaryhmä</a:t>
            </a:r>
          </a:p>
        </p:txBody>
      </p:sp>
      <p:pic>
        <p:nvPicPr>
          <p:cNvPr id="26" name="Kuva 25" descr="Kasvokuva komitean jäsenestä Arto Satosesta, kokoomuksen eduskuntaryhmä"/>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113" y="1342679"/>
            <a:ext cx="1107695" cy="1107695"/>
          </a:xfrm>
          <a:prstGeom prst="rect">
            <a:avLst/>
          </a:prstGeom>
        </p:spPr>
      </p:pic>
      <p:sp>
        <p:nvSpPr>
          <p:cNvPr id="57" name="Rectangle 56">
            <a:extLst>
              <a:ext uri="{FF2B5EF4-FFF2-40B4-BE49-F238E27FC236}">
                <a16:creationId xmlns:a16="http://schemas.microsoft.com/office/drawing/2014/main" id="{81BA2241-9F35-9D48-9434-FFFC1D50AA5E}"/>
              </a:ext>
            </a:extLst>
          </p:cNvPr>
          <p:cNvSpPr/>
          <p:nvPr/>
        </p:nvSpPr>
        <p:spPr>
          <a:xfrm>
            <a:off x="3356359" y="2427734"/>
            <a:ext cx="1872499" cy="573490"/>
          </a:xfrm>
          <a:prstGeom prst="rect">
            <a:avLst/>
          </a:prstGeom>
        </p:spPr>
        <p:txBody>
          <a:bodyPr wrap="square">
            <a:spAutoFit/>
          </a:bodyPr>
          <a:lstStyle/>
          <a:p>
            <a:pPr algn="ctr"/>
            <a:r>
              <a:rPr lang="fi-FI" sz="1200" dirty="0"/>
              <a:t>Arto Satonen</a:t>
            </a:r>
          </a:p>
          <a:p>
            <a:pPr algn="ctr">
              <a:lnSpc>
                <a:spcPct val="80000"/>
              </a:lnSpc>
              <a:spcBef>
                <a:spcPts val="200"/>
              </a:spcBef>
            </a:pPr>
            <a:r>
              <a:rPr lang="fi-FI" sz="1100" i="1" dirty="0">
                <a:solidFill>
                  <a:schemeClr val="tx1">
                    <a:lumMod val="65000"/>
                    <a:lumOff val="35000"/>
                  </a:schemeClr>
                </a:solidFill>
              </a:rPr>
              <a:t>Kokoomuksen eduskuntaryhmä</a:t>
            </a:r>
          </a:p>
        </p:txBody>
      </p:sp>
      <p:pic>
        <p:nvPicPr>
          <p:cNvPr id="25" name="Kuva 24" descr="Kasvokuva komitean jäsenestä Pekka Aittakumpu, Keskustan eduskuntaryhmä"/>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2968" y="1342679"/>
            <a:ext cx="1085825" cy="1085825"/>
          </a:xfrm>
          <a:prstGeom prst="rect">
            <a:avLst/>
          </a:prstGeom>
        </p:spPr>
      </p:pic>
      <p:sp>
        <p:nvSpPr>
          <p:cNvPr id="58" name="Rectangle 57">
            <a:extLst>
              <a:ext uri="{FF2B5EF4-FFF2-40B4-BE49-F238E27FC236}">
                <a16:creationId xmlns:a16="http://schemas.microsoft.com/office/drawing/2014/main" id="{45CA0D64-3EBD-E24B-9028-23E004E79B12}"/>
              </a:ext>
            </a:extLst>
          </p:cNvPr>
          <p:cNvSpPr/>
          <p:nvPr/>
        </p:nvSpPr>
        <p:spPr>
          <a:xfrm>
            <a:off x="5142899" y="2427734"/>
            <a:ext cx="1501608" cy="598112"/>
          </a:xfrm>
          <a:prstGeom prst="rect">
            <a:avLst/>
          </a:prstGeom>
        </p:spPr>
        <p:txBody>
          <a:bodyPr wrap="square">
            <a:spAutoFit/>
          </a:bodyPr>
          <a:lstStyle/>
          <a:p>
            <a:pPr algn="ctr"/>
            <a:r>
              <a:rPr lang="fi-FI" sz="1200" dirty="0"/>
              <a:t>Pekka Aittakumpu</a:t>
            </a:r>
          </a:p>
          <a:p>
            <a:pPr algn="ctr">
              <a:lnSpc>
                <a:spcPct val="80000"/>
              </a:lnSpc>
              <a:spcBef>
                <a:spcPts val="200"/>
              </a:spcBef>
            </a:pPr>
            <a:r>
              <a:rPr lang="fi-FI" sz="1200" i="1" dirty="0">
                <a:solidFill>
                  <a:schemeClr val="tx1">
                    <a:lumMod val="65000"/>
                    <a:lumOff val="35000"/>
                  </a:schemeClr>
                </a:solidFill>
              </a:rPr>
              <a:t>Keskustan eduskuntaryhmä</a:t>
            </a:r>
          </a:p>
        </p:txBody>
      </p:sp>
      <p:pic>
        <p:nvPicPr>
          <p:cNvPr id="16" name="Picture 15" descr="Kasvokuva komitean jäsenestä Bella Forsgrén, Vihreä eduskuntaryhmä">
            <a:extLst>
              <a:ext uri="{FF2B5EF4-FFF2-40B4-BE49-F238E27FC236}">
                <a16:creationId xmlns:a16="http://schemas.microsoft.com/office/drawing/2014/main" id="{E33BE3A2-F802-2B4C-8B95-D4B3295DBB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8823" y="1342678"/>
            <a:ext cx="1098515" cy="1098515"/>
          </a:xfrm>
          <a:prstGeom prst="rect">
            <a:avLst/>
          </a:prstGeom>
        </p:spPr>
      </p:pic>
      <p:sp>
        <p:nvSpPr>
          <p:cNvPr id="59" name="Rectangle 58">
            <a:extLst>
              <a:ext uri="{FF2B5EF4-FFF2-40B4-BE49-F238E27FC236}">
                <a16:creationId xmlns:a16="http://schemas.microsoft.com/office/drawing/2014/main" id="{4CD38535-C4E0-7C4A-B64F-378B1C4B014B}"/>
              </a:ext>
            </a:extLst>
          </p:cNvPr>
          <p:cNvSpPr/>
          <p:nvPr/>
        </p:nvSpPr>
        <p:spPr>
          <a:xfrm>
            <a:off x="6694249" y="2427734"/>
            <a:ext cx="1649187" cy="573490"/>
          </a:xfrm>
          <a:prstGeom prst="rect">
            <a:avLst/>
          </a:prstGeom>
        </p:spPr>
        <p:txBody>
          <a:bodyPr wrap="square">
            <a:spAutoFit/>
          </a:bodyPr>
          <a:lstStyle/>
          <a:p>
            <a:pPr algn="ctr"/>
            <a:r>
              <a:rPr lang="fi-FI" sz="1200" dirty="0"/>
              <a:t>Bella </a:t>
            </a:r>
            <a:r>
              <a:rPr lang="fi-FI" sz="1200" dirty="0" err="1"/>
              <a:t>Forsgrén</a:t>
            </a:r>
            <a:endParaRPr lang="fi-FI" sz="1200" dirty="0"/>
          </a:p>
          <a:p>
            <a:pPr algn="ctr">
              <a:lnSpc>
                <a:spcPct val="80000"/>
              </a:lnSpc>
              <a:spcBef>
                <a:spcPts val="200"/>
              </a:spcBef>
            </a:pPr>
            <a:r>
              <a:rPr lang="fi-FI" sz="1100" i="1" dirty="0">
                <a:solidFill>
                  <a:schemeClr val="tx1">
                    <a:lumMod val="65000"/>
                    <a:lumOff val="35000"/>
                  </a:schemeClr>
                </a:solidFill>
              </a:rPr>
              <a:t>Vihreä eduskuntaryhmä</a:t>
            </a:r>
          </a:p>
        </p:txBody>
      </p:sp>
      <p:pic>
        <p:nvPicPr>
          <p:cNvPr id="18" name="Picture 17" descr="Kasvokuva komitean jäsenestä Anna Kontula, Vasemmistoliiton eduskuntaryhmä">
            <a:extLst>
              <a:ext uri="{FF2B5EF4-FFF2-40B4-BE49-F238E27FC236}">
                <a16:creationId xmlns:a16="http://schemas.microsoft.com/office/drawing/2014/main" id="{6FA9A09E-F5A1-8744-BB94-43D84B1049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4993" y="3125302"/>
            <a:ext cx="1071950" cy="1071950"/>
          </a:xfrm>
          <a:prstGeom prst="rect">
            <a:avLst/>
          </a:prstGeom>
        </p:spPr>
      </p:pic>
      <p:sp>
        <p:nvSpPr>
          <p:cNvPr id="60" name="Rectangle 59">
            <a:extLst>
              <a:ext uri="{FF2B5EF4-FFF2-40B4-BE49-F238E27FC236}">
                <a16:creationId xmlns:a16="http://schemas.microsoft.com/office/drawing/2014/main" id="{69403C9E-29DB-3E43-9C4C-C06840B15A65}"/>
              </a:ext>
            </a:extLst>
          </p:cNvPr>
          <p:cNvSpPr/>
          <p:nvPr/>
        </p:nvSpPr>
        <p:spPr>
          <a:xfrm>
            <a:off x="1220617" y="4203246"/>
            <a:ext cx="1321232" cy="573490"/>
          </a:xfrm>
          <a:prstGeom prst="rect">
            <a:avLst/>
          </a:prstGeom>
        </p:spPr>
        <p:txBody>
          <a:bodyPr wrap="square">
            <a:spAutoFit/>
          </a:bodyPr>
          <a:lstStyle/>
          <a:p>
            <a:pPr algn="ctr"/>
            <a:r>
              <a:rPr lang="fi-FI" sz="1200" dirty="0"/>
              <a:t>Anna Kontula</a:t>
            </a:r>
          </a:p>
          <a:p>
            <a:pPr algn="ctr">
              <a:lnSpc>
                <a:spcPct val="80000"/>
              </a:lnSpc>
              <a:spcBef>
                <a:spcPts val="200"/>
              </a:spcBef>
            </a:pPr>
            <a:r>
              <a:rPr lang="fi-FI" sz="1100" i="1" dirty="0">
                <a:solidFill>
                  <a:schemeClr val="tx1">
                    <a:lumMod val="65000"/>
                    <a:lumOff val="35000"/>
                  </a:schemeClr>
                </a:solidFill>
              </a:rPr>
              <a:t>Vasemmistoliiton eduskuntaryhmä</a:t>
            </a:r>
          </a:p>
        </p:txBody>
      </p:sp>
      <p:pic>
        <p:nvPicPr>
          <p:cNvPr id="20" name="Picture 19" descr="Kasvokuva komitean jäsenestä Anders Norrback, Ruotsalainen eduskuntaryhmä">
            <a:extLst>
              <a:ext uri="{FF2B5EF4-FFF2-40B4-BE49-F238E27FC236}">
                <a16:creationId xmlns:a16="http://schemas.microsoft.com/office/drawing/2014/main" id="{B47B4C17-CD76-7C40-B103-837B9120BC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6087" y="3125302"/>
            <a:ext cx="1071950" cy="1071950"/>
          </a:xfrm>
          <a:prstGeom prst="rect">
            <a:avLst/>
          </a:prstGeom>
        </p:spPr>
      </p:pic>
      <p:sp>
        <p:nvSpPr>
          <p:cNvPr id="61" name="Rectangle 60">
            <a:extLst>
              <a:ext uri="{FF2B5EF4-FFF2-40B4-BE49-F238E27FC236}">
                <a16:creationId xmlns:a16="http://schemas.microsoft.com/office/drawing/2014/main" id="{856402A0-09C5-264C-86BB-7E3DB287557F}"/>
              </a:ext>
            </a:extLst>
          </p:cNvPr>
          <p:cNvSpPr/>
          <p:nvPr/>
        </p:nvSpPr>
        <p:spPr>
          <a:xfrm>
            <a:off x="2807915" y="4203246"/>
            <a:ext cx="1348824" cy="573490"/>
          </a:xfrm>
          <a:prstGeom prst="rect">
            <a:avLst/>
          </a:prstGeom>
        </p:spPr>
        <p:txBody>
          <a:bodyPr wrap="square">
            <a:spAutoFit/>
          </a:bodyPr>
          <a:lstStyle/>
          <a:p>
            <a:pPr algn="ctr"/>
            <a:r>
              <a:rPr lang="fi-FI" sz="1200" dirty="0"/>
              <a:t>Anders Norrback</a:t>
            </a:r>
          </a:p>
          <a:p>
            <a:pPr algn="ctr">
              <a:lnSpc>
                <a:spcPct val="80000"/>
              </a:lnSpc>
              <a:spcBef>
                <a:spcPts val="200"/>
              </a:spcBef>
            </a:pPr>
            <a:r>
              <a:rPr lang="fi-FI" sz="1100" i="1" dirty="0">
                <a:solidFill>
                  <a:schemeClr val="tx1">
                    <a:lumMod val="65000"/>
                    <a:lumOff val="35000"/>
                  </a:schemeClr>
                </a:solidFill>
              </a:rPr>
              <a:t>Ruotsalainen eduskuntaryhmä</a:t>
            </a:r>
          </a:p>
        </p:txBody>
      </p:sp>
      <p:pic>
        <p:nvPicPr>
          <p:cNvPr id="22" name="Picture 21" descr="Kasvokuva komitean jäsenestä Sari Essayah, Kristillisdemokraattinen eduskuntaryhmä">
            <a:extLst>
              <a:ext uri="{FF2B5EF4-FFF2-40B4-BE49-F238E27FC236}">
                <a16:creationId xmlns:a16="http://schemas.microsoft.com/office/drawing/2014/main" id="{8748FA24-1F00-0F4F-9822-9FDEC12CD3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7181" y="3125302"/>
            <a:ext cx="1071950" cy="1071950"/>
          </a:xfrm>
          <a:prstGeom prst="rect">
            <a:avLst/>
          </a:prstGeom>
        </p:spPr>
      </p:pic>
      <p:sp>
        <p:nvSpPr>
          <p:cNvPr id="62" name="Rectangle 61">
            <a:extLst>
              <a:ext uri="{FF2B5EF4-FFF2-40B4-BE49-F238E27FC236}">
                <a16:creationId xmlns:a16="http://schemas.microsoft.com/office/drawing/2014/main" id="{82F9DDF5-B666-D344-8425-49644FC0B520}"/>
              </a:ext>
            </a:extLst>
          </p:cNvPr>
          <p:cNvSpPr/>
          <p:nvPr/>
        </p:nvSpPr>
        <p:spPr>
          <a:xfrm>
            <a:off x="4264319" y="4203246"/>
            <a:ext cx="1649017" cy="573490"/>
          </a:xfrm>
          <a:prstGeom prst="rect">
            <a:avLst/>
          </a:prstGeom>
        </p:spPr>
        <p:txBody>
          <a:bodyPr wrap="square">
            <a:spAutoFit/>
          </a:bodyPr>
          <a:lstStyle/>
          <a:p>
            <a:pPr algn="ctr"/>
            <a:r>
              <a:rPr lang="fi-FI" sz="1200" dirty="0"/>
              <a:t>Sari </a:t>
            </a:r>
            <a:r>
              <a:rPr lang="fi-FI" sz="1200" dirty="0" err="1"/>
              <a:t>Essayah</a:t>
            </a:r>
            <a:endParaRPr lang="fi-FI" sz="1200" dirty="0"/>
          </a:p>
          <a:p>
            <a:pPr algn="ctr">
              <a:lnSpc>
                <a:spcPct val="80000"/>
              </a:lnSpc>
              <a:spcBef>
                <a:spcPts val="200"/>
              </a:spcBef>
            </a:pPr>
            <a:r>
              <a:rPr lang="fi-FI" sz="1100" i="1" dirty="0">
                <a:solidFill>
                  <a:schemeClr val="tx1">
                    <a:lumMod val="65000"/>
                    <a:lumOff val="35000"/>
                  </a:schemeClr>
                </a:solidFill>
              </a:rPr>
              <a:t>Kristillisdemokraattinen eduskuntaryhmä</a:t>
            </a:r>
          </a:p>
        </p:txBody>
      </p:sp>
      <p:pic>
        <p:nvPicPr>
          <p:cNvPr id="24" name="Picture 23" descr="Kasvokuva komitean jäsenestä Harry Harkimo, Liike Nyt -eduskuntaryhmä">
            <a:extLst>
              <a:ext uri="{FF2B5EF4-FFF2-40B4-BE49-F238E27FC236}">
                <a16:creationId xmlns:a16="http://schemas.microsoft.com/office/drawing/2014/main" id="{45E8668E-059F-0048-898D-3667B034CA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58275" y="3125302"/>
            <a:ext cx="1071950" cy="1071950"/>
          </a:xfrm>
          <a:prstGeom prst="rect">
            <a:avLst/>
          </a:prstGeom>
        </p:spPr>
      </p:pic>
      <p:sp>
        <p:nvSpPr>
          <p:cNvPr id="54" name="Rectangle 53">
            <a:extLst>
              <a:ext uri="{FF2B5EF4-FFF2-40B4-BE49-F238E27FC236}">
                <a16:creationId xmlns:a16="http://schemas.microsoft.com/office/drawing/2014/main" id="{E8F5E201-1CBC-0142-B647-A67CC0517D58}"/>
              </a:ext>
            </a:extLst>
          </p:cNvPr>
          <p:cNvSpPr/>
          <p:nvPr/>
        </p:nvSpPr>
        <p:spPr>
          <a:xfrm>
            <a:off x="5964155" y="4203246"/>
            <a:ext cx="1440718" cy="573490"/>
          </a:xfrm>
          <a:prstGeom prst="rect">
            <a:avLst/>
          </a:prstGeom>
        </p:spPr>
        <p:txBody>
          <a:bodyPr wrap="square">
            <a:spAutoFit/>
          </a:bodyPr>
          <a:lstStyle/>
          <a:p>
            <a:pPr algn="ctr"/>
            <a:r>
              <a:rPr lang="fi-FI" sz="1200" dirty="0"/>
              <a:t>Harry Harkimo</a:t>
            </a:r>
          </a:p>
          <a:p>
            <a:pPr algn="ctr">
              <a:lnSpc>
                <a:spcPct val="80000"/>
              </a:lnSpc>
              <a:spcBef>
                <a:spcPts val="200"/>
              </a:spcBef>
            </a:pPr>
            <a:r>
              <a:rPr lang="fi-FI" sz="1100" i="1" dirty="0">
                <a:solidFill>
                  <a:schemeClr val="tx1">
                    <a:lumMod val="65000"/>
                    <a:lumOff val="35000"/>
                  </a:schemeClr>
                </a:solidFill>
              </a:rPr>
              <a:t>Liike Nyt </a:t>
            </a:r>
            <a:br>
              <a:rPr lang="fi-FI" sz="1100" i="1" dirty="0">
                <a:solidFill>
                  <a:schemeClr val="tx1">
                    <a:lumMod val="65000"/>
                    <a:lumOff val="35000"/>
                  </a:schemeClr>
                </a:solidFill>
              </a:rPr>
            </a:br>
            <a:r>
              <a:rPr lang="fi-FI" sz="1100" i="1" dirty="0">
                <a:solidFill>
                  <a:schemeClr val="tx1">
                    <a:lumMod val="65000"/>
                    <a:lumOff val="35000"/>
                  </a:schemeClr>
                </a:solidFill>
              </a:rPr>
              <a:t>-eduskuntaryhmä</a:t>
            </a:r>
          </a:p>
        </p:txBody>
      </p:sp>
      <p:sp>
        <p:nvSpPr>
          <p:cNvPr id="5" name="Dian numeron paikkamerkki 4"/>
          <p:cNvSpPr>
            <a:spLocks noGrp="1"/>
          </p:cNvSpPr>
          <p:nvPr>
            <p:ph type="sldNum" sz="quarter" idx="12"/>
          </p:nvPr>
        </p:nvSpPr>
        <p:spPr/>
        <p:txBody>
          <a:bodyPr/>
          <a:lstStyle/>
          <a:p>
            <a:fld id="{1EA1DD0D-7089-48C5-B116-A19F892CF1D9}" type="slidenum">
              <a:rPr lang="fi-FI" smtClean="0"/>
              <a:pPr/>
              <a:t>3</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a:xfrm>
            <a:off x="432785" y="4873089"/>
            <a:ext cx="683568" cy="201104"/>
          </a:xfrm>
        </p:spPr>
        <p:txBody>
          <a:bodyPr/>
          <a:lstStyle/>
          <a:p>
            <a:r>
              <a:rPr lang="fi-FI" dirty="0"/>
              <a:t>6.9.2021</a:t>
            </a:r>
          </a:p>
        </p:txBody>
      </p:sp>
    </p:spTree>
    <p:extLst>
      <p:ext uri="{BB962C8B-B14F-4D97-AF65-F5344CB8AC3E}">
        <p14:creationId xmlns:p14="http://schemas.microsoft.com/office/powerpoint/2010/main" val="272085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dirty="0"/>
              <a:t>LASPET- työryhmän toimeksianto</a:t>
            </a:r>
          </a:p>
        </p:txBody>
      </p:sp>
      <p:sp>
        <p:nvSpPr>
          <p:cNvPr id="7" name="Content Placeholder 6"/>
          <p:cNvSpPr>
            <a:spLocks noGrp="1"/>
          </p:cNvSpPr>
          <p:nvPr>
            <p:ph idx="1"/>
          </p:nvPr>
        </p:nvSpPr>
        <p:spPr/>
        <p:txBody>
          <a:bodyPr>
            <a:normAutofit/>
          </a:bodyPr>
          <a:lstStyle/>
          <a:p>
            <a:pPr marL="0" indent="0">
              <a:buNone/>
            </a:pPr>
            <a:r>
              <a:rPr lang="fi-FI" dirty="0"/>
              <a:t>Työryhmä selvittää lasten ja perheiden etuusjärjestelmän kokonaisuutta ja tuottaa komitealle tarvittavaa tietoa järjestelmän uudistustarpeista sekä mahdollisista ratkaisuista sen keskeisiin ongelmiin. Työryhmän työn tulokset ovat komitean käytettävissä, kun se linjaa näkemyksiään sosiaaliturvan pitkän aikavälin uudistamisen periaatteista ja rakenteista välimietinnössään keväällä 2023.</a:t>
            </a:r>
            <a:br>
              <a:rPr lang="fi-FI" dirty="0"/>
            </a:br>
            <a:endParaRPr lang="fi-FI" dirty="0"/>
          </a:p>
          <a:p>
            <a:pPr marL="0" indent="0">
              <a:buNone/>
            </a:pPr>
            <a:r>
              <a:rPr lang="fi-FI" sz="1700" dirty="0"/>
              <a:t>Lisätietoa työryhmän perustamispäätöksestä: </a:t>
            </a:r>
            <a:r>
              <a:rPr lang="fi-FI" sz="1700" dirty="0" err="1" smtClean="0">
                <a:hlinkClick r:id="rId2"/>
              </a:rPr>
              <a:t>STM:n</a:t>
            </a:r>
            <a:r>
              <a:rPr lang="fi-FI" sz="1700" dirty="0" smtClean="0">
                <a:hlinkClick r:id="rId2"/>
              </a:rPr>
              <a:t> nettisivuille sosiaaliturvakomitean jaostot-kohtaan</a:t>
            </a:r>
            <a:endParaRPr lang="fi-FI" sz="1700" dirty="0"/>
          </a:p>
          <a:p>
            <a:endParaRPr lang="fi-FI" dirty="0"/>
          </a:p>
        </p:txBody>
      </p:sp>
      <p:sp>
        <p:nvSpPr>
          <p:cNvPr id="5" name="Slide Number Placeholder 4"/>
          <p:cNvSpPr>
            <a:spLocks noGrp="1"/>
          </p:cNvSpPr>
          <p:nvPr>
            <p:ph type="sldNum" sz="quarter" idx="12"/>
          </p:nvPr>
        </p:nvSpPr>
        <p:spPr/>
        <p:txBody>
          <a:bodyPr/>
          <a:lstStyle/>
          <a:p>
            <a:fld id="{1EA1DD0D-7089-48C5-B116-A19F892CF1D9}" type="slidenum">
              <a:rPr lang="fi-FI" smtClean="0"/>
              <a:pPr/>
              <a:t>30</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Date Placeholder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2831388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Työryhmän kokoonpano  </a:t>
            </a:r>
          </a:p>
        </p:txBody>
      </p:sp>
      <p:sp>
        <p:nvSpPr>
          <p:cNvPr id="2" name="Sisällön paikkamerkki 1"/>
          <p:cNvSpPr>
            <a:spLocks noGrp="1"/>
          </p:cNvSpPr>
          <p:nvPr>
            <p:ph idx="1"/>
          </p:nvPr>
        </p:nvSpPr>
        <p:spPr/>
        <p:txBody>
          <a:bodyPr>
            <a:normAutofit/>
          </a:bodyPr>
          <a:lstStyle/>
          <a:p>
            <a:pPr lvl="0"/>
            <a:r>
              <a:rPr lang="fi-FI" dirty="0" smtClean="0"/>
              <a:t>Puheenjohtaja </a:t>
            </a:r>
            <a:r>
              <a:rPr lang="fi-FI" dirty="0"/>
              <a:t>tutkimuspäällikkö Johanna Lammi-Taskula, Terveyden ja hyvinvoinnin laitos </a:t>
            </a:r>
          </a:p>
          <a:p>
            <a:r>
              <a:rPr lang="fi-FI" dirty="0" smtClean="0"/>
              <a:t>Jäsenet </a:t>
            </a:r>
            <a:r>
              <a:rPr lang="fi-FI" dirty="0"/>
              <a:t>sosiaaliturvakomitean eri jaostoista, lisäksi STM (eri osastoilta), TEM, OKM, OM, VM, Kela (sekä etuus- että tutkimuspuolen asiantuntijuus) ja THL</a:t>
            </a:r>
          </a:p>
          <a:p>
            <a:endParaRPr lang="fi-FI" dirty="0"/>
          </a:p>
          <a:p>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31</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1752365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2785" y="235340"/>
            <a:ext cx="7739615" cy="608218"/>
          </a:xfrm>
        </p:spPr>
        <p:txBody>
          <a:bodyPr/>
          <a:lstStyle/>
          <a:p>
            <a:r>
              <a:rPr lang="fi-FI" dirty="0"/>
              <a:t>Ajankohtainen tilanne valmistelussa </a:t>
            </a:r>
          </a:p>
        </p:txBody>
      </p:sp>
      <p:sp>
        <p:nvSpPr>
          <p:cNvPr id="2" name="Sisällön paikkamerkki 1"/>
          <p:cNvSpPr>
            <a:spLocks noGrp="1"/>
          </p:cNvSpPr>
          <p:nvPr>
            <p:ph idx="1"/>
          </p:nvPr>
        </p:nvSpPr>
        <p:spPr>
          <a:xfrm>
            <a:off x="467544" y="915566"/>
            <a:ext cx="8208912" cy="3957523"/>
          </a:xfrm>
        </p:spPr>
        <p:txBody>
          <a:bodyPr>
            <a:normAutofit fontScale="70000" lnSpcReduction="20000"/>
          </a:bodyPr>
          <a:lstStyle/>
          <a:p>
            <a:r>
              <a:rPr lang="fi-FI" sz="2500" dirty="0"/>
              <a:t>Käyty läpi komitean jaostojen ongelmaraportit ja kannanotot lapsi- ja perhenäkökulmasta</a:t>
            </a:r>
          </a:p>
          <a:p>
            <a:r>
              <a:rPr lang="fi-FI" sz="2500" dirty="0"/>
              <a:t>Kuultu ja tullaan kuulemaan asiantuntijoita </a:t>
            </a:r>
          </a:p>
          <a:p>
            <a:r>
              <a:rPr lang="fi-FI" sz="2500" dirty="0"/>
              <a:t>Kommentoidaan jaostojen linjausesityksiä lapsi- ja perhenäkökulmasta</a:t>
            </a:r>
          </a:p>
          <a:p>
            <a:r>
              <a:rPr lang="fi-FI" sz="2500" dirty="0"/>
              <a:t>Lapsi- ja perhejärjestöjen kuuleminen 19.5.</a:t>
            </a:r>
          </a:p>
          <a:p>
            <a:r>
              <a:rPr lang="fi-FI" sz="2500" dirty="0"/>
              <a:t>Syksyllä </a:t>
            </a:r>
            <a:r>
              <a:rPr lang="fi-FI" sz="2500" dirty="0" smtClean="0"/>
              <a:t>linjausesitys komitean </a:t>
            </a:r>
            <a:r>
              <a:rPr lang="fi-FI" sz="2500" dirty="0"/>
              <a:t>välimietintöön</a:t>
            </a:r>
          </a:p>
          <a:p>
            <a:r>
              <a:rPr lang="fi-FI" sz="2500" dirty="0"/>
              <a:t>Toimikauden päätteeksi taustamuistio</a:t>
            </a:r>
          </a:p>
          <a:p>
            <a:pPr lvl="0"/>
            <a:r>
              <a:rPr lang="fi-FI" sz="2500" dirty="0"/>
              <a:t>Taustalla myös mm. </a:t>
            </a:r>
            <a:r>
              <a:rPr lang="fi-FI" sz="2500" dirty="0" smtClean="0"/>
              <a:t>kansallisessa </a:t>
            </a:r>
            <a:r>
              <a:rPr lang="fi-FI" sz="2500" dirty="0"/>
              <a:t>lapsistrategiassa asetetut tavoitteet: </a:t>
            </a:r>
          </a:p>
          <a:p>
            <a:pPr lvl="1">
              <a:buFont typeface="Wingdings" panose="05000000000000000000" pitchFamily="2" charset="2"/>
              <a:buChar char="§"/>
            </a:pPr>
            <a:r>
              <a:rPr lang="fi-FI" dirty="0"/>
              <a:t>lapsiperheiden riittävän toimeentulon varmistaminen ja lapsiperheköyhyyden vähentäminen</a:t>
            </a:r>
          </a:p>
          <a:p>
            <a:pPr lvl="1">
              <a:buFont typeface="Wingdings" panose="05000000000000000000" pitchFamily="2" charset="2"/>
              <a:buChar char="§"/>
            </a:pPr>
            <a:r>
              <a:rPr lang="fi-FI" dirty="0"/>
              <a:t>työn, opintojen ja perheen yhteensovittamisen tavoitteet</a:t>
            </a:r>
          </a:p>
          <a:p>
            <a:pPr lvl="1">
              <a:buFont typeface="Wingdings" panose="05000000000000000000" pitchFamily="2" charset="2"/>
              <a:buChar char="§"/>
            </a:pPr>
            <a:r>
              <a:rPr lang="fi-FI" dirty="0"/>
              <a:t>luodaan joustavia mahdollisuuksia lapsiperheiden hoivavastuun jakamiseen</a:t>
            </a:r>
          </a:p>
          <a:p>
            <a:endParaRPr lang="fi-FI" dirty="0"/>
          </a:p>
          <a:p>
            <a:endParaRPr lang="fi-FI" dirty="0"/>
          </a:p>
          <a:p>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32</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2387728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33BA73C-4A18-459D-A0D4-48DBD75A1E9A}"/>
              </a:ext>
            </a:extLst>
          </p:cNvPr>
          <p:cNvSpPr>
            <a:spLocks noGrp="1"/>
          </p:cNvSpPr>
          <p:nvPr>
            <p:ph type="title"/>
          </p:nvPr>
        </p:nvSpPr>
        <p:spPr>
          <a:xfrm>
            <a:off x="432785" y="235340"/>
            <a:ext cx="7739615" cy="680226"/>
          </a:xfrm>
        </p:spPr>
        <p:txBody>
          <a:bodyPr/>
          <a:lstStyle/>
          <a:p>
            <a:r>
              <a:rPr lang="fi-FI" dirty="0" err="1" smtClean="0"/>
              <a:t>Laspet</a:t>
            </a:r>
            <a:r>
              <a:rPr lang="fi-FI" dirty="0" smtClean="0"/>
              <a:t>-työryhmän </a:t>
            </a:r>
            <a:r>
              <a:rPr lang="fi-FI" dirty="0"/>
              <a:t>pöydällä</a:t>
            </a:r>
            <a:endParaRPr lang="en-US" dirty="0"/>
          </a:p>
        </p:txBody>
      </p:sp>
      <p:sp>
        <p:nvSpPr>
          <p:cNvPr id="2" name="Sisällön paikkamerkki 1">
            <a:extLst>
              <a:ext uri="{FF2B5EF4-FFF2-40B4-BE49-F238E27FC236}">
                <a16:creationId xmlns:a16="http://schemas.microsoft.com/office/drawing/2014/main" id="{0484533A-FF04-4F87-B256-A99DC33B8A94}"/>
              </a:ext>
            </a:extLst>
          </p:cNvPr>
          <p:cNvSpPr>
            <a:spLocks noGrp="1"/>
          </p:cNvSpPr>
          <p:nvPr>
            <p:ph idx="1"/>
          </p:nvPr>
        </p:nvSpPr>
        <p:spPr>
          <a:xfrm>
            <a:off x="755576" y="1131590"/>
            <a:ext cx="7416824" cy="3384376"/>
          </a:xfrm>
        </p:spPr>
        <p:txBody>
          <a:bodyPr>
            <a:noAutofit/>
          </a:bodyPr>
          <a:lstStyle/>
          <a:p>
            <a:pPr marL="0" indent="0">
              <a:spcBef>
                <a:spcPts val="0"/>
              </a:spcBef>
              <a:buNone/>
            </a:pPr>
            <a:r>
              <a:rPr lang="fi-FI" sz="1800" i="1" dirty="0"/>
              <a:t>Kevään kokouksissa:</a:t>
            </a:r>
          </a:p>
          <a:p>
            <a:pPr>
              <a:spcBef>
                <a:spcPts val="0"/>
              </a:spcBef>
            </a:pPr>
            <a:r>
              <a:rPr lang="fi-FI" sz="1600" dirty="0"/>
              <a:t>Lasten vuoroasuminen, kahden kodin lapset; elatuslainsäädäntö</a:t>
            </a:r>
          </a:p>
          <a:p>
            <a:pPr>
              <a:spcBef>
                <a:spcPts val="0"/>
              </a:spcBef>
            </a:pPr>
            <a:r>
              <a:rPr lang="fi-FI" sz="1600" dirty="0"/>
              <a:t>Perhe-etuuksien työllisyysvaikutukset, kannustinloukut</a:t>
            </a:r>
          </a:p>
          <a:p>
            <a:pPr>
              <a:spcBef>
                <a:spcPts val="0"/>
              </a:spcBef>
            </a:pPr>
            <a:r>
              <a:rPr lang="fi-FI" sz="1600" dirty="0"/>
              <a:t>Perhevapaauudistus</a:t>
            </a:r>
          </a:p>
          <a:p>
            <a:pPr>
              <a:spcBef>
                <a:spcPts val="0"/>
              </a:spcBef>
            </a:pPr>
            <a:r>
              <a:rPr lang="fi-FI" sz="1600" dirty="0"/>
              <a:t>Vammaiset lapset, omaishoito</a:t>
            </a:r>
          </a:p>
          <a:p>
            <a:pPr marL="0" indent="0">
              <a:spcBef>
                <a:spcPts val="0"/>
              </a:spcBef>
              <a:buNone/>
            </a:pPr>
            <a:endParaRPr lang="fi-FI" sz="1800" dirty="0"/>
          </a:p>
          <a:p>
            <a:pPr marL="0" indent="0">
              <a:spcBef>
                <a:spcPts val="0"/>
              </a:spcBef>
              <a:buNone/>
            </a:pPr>
            <a:r>
              <a:rPr lang="fi-FI" sz="1800" i="1" dirty="0"/>
              <a:t>Syksyn kokouksissa (alustavasti):</a:t>
            </a:r>
          </a:p>
          <a:p>
            <a:pPr>
              <a:spcBef>
                <a:spcPts val="0"/>
              </a:spcBef>
            </a:pPr>
            <a:r>
              <a:rPr lang="fi-FI" sz="1600" dirty="0"/>
              <a:t>Sosiaaliturvaetuuksien lapsikorotukset</a:t>
            </a:r>
          </a:p>
          <a:p>
            <a:pPr>
              <a:spcBef>
                <a:spcPts val="0"/>
              </a:spcBef>
            </a:pPr>
            <a:r>
              <a:rPr lang="fi-FI" sz="1600" dirty="0"/>
              <a:t>Lapsilisän uudistamistarpeet</a:t>
            </a:r>
          </a:p>
          <a:p>
            <a:pPr>
              <a:spcBef>
                <a:spcPts val="0"/>
              </a:spcBef>
            </a:pPr>
            <a:r>
              <a:rPr lang="fi-FI" sz="1600" dirty="0"/>
              <a:t>Lastenhoidon tukien kokonaisuus</a:t>
            </a:r>
          </a:p>
          <a:p>
            <a:pPr>
              <a:spcBef>
                <a:spcPts val="0"/>
              </a:spcBef>
            </a:pPr>
            <a:r>
              <a:rPr lang="fi-FI" sz="1600" dirty="0"/>
              <a:t>Toimeentulotuki</a:t>
            </a:r>
          </a:p>
          <a:p>
            <a:pPr>
              <a:spcBef>
                <a:spcPts val="0"/>
              </a:spcBef>
            </a:pPr>
            <a:r>
              <a:rPr lang="fi-FI" sz="1600" dirty="0"/>
              <a:t>Monimuotoiset perheet</a:t>
            </a:r>
          </a:p>
          <a:p>
            <a:pPr>
              <a:spcBef>
                <a:spcPts val="0"/>
              </a:spcBef>
            </a:pPr>
            <a:r>
              <a:rPr lang="fi-FI" sz="1600" dirty="0"/>
              <a:t>Lastensuojelu</a:t>
            </a:r>
          </a:p>
          <a:p>
            <a:pPr>
              <a:spcBef>
                <a:spcPts val="0"/>
              </a:spcBef>
            </a:pPr>
            <a:r>
              <a:rPr lang="fi-FI" sz="1600" dirty="0"/>
              <a:t>Kotouttaminen</a:t>
            </a:r>
            <a:endParaRPr lang="en-US" sz="1600" dirty="0"/>
          </a:p>
        </p:txBody>
      </p:sp>
      <p:sp>
        <p:nvSpPr>
          <p:cNvPr id="5" name="Dian numeron paikkamerkki 4">
            <a:extLst>
              <a:ext uri="{FF2B5EF4-FFF2-40B4-BE49-F238E27FC236}">
                <a16:creationId xmlns:a16="http://schemas.microsoft.com/office/drawing/2014/main" id="{489D9583-C2DF-44EC-87EB-8ACD418195DF}"/>
              </a:ext>
            </a:extLst>
          </p:cNvPr>
          <p:cNvSpPr>
            <a:spLocks noGrp="1"/>
          </p:cNvSpPr>
          <p:nvPr>
            <p:ph type="sldNum" sz="quarter" idx="12"/>
          </p:nvPr>
        </p:nvSpPr>
        <p:spPr/>
        <p:txBody>
          <a:bodyPr/>
          <a:lstStyle/>
          <a:p>
            <a:fld id="{1EA1DD0D-7089-48C5-B116-A19F892CF1D9}" type="slidenum">
              <a:rPr lang="fi-FI" smtClean="0"/>
              <a:pPr/>
              <a:t>33</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a:extLst>
              <a:ext uri="{FF2B5EF4-FFF2-40B4-BE49-F238E27FC236}">
                <a16:creationId xmlns:a16="http://schemas.microsoft.com/office/drawing/2014/main" id="{A914B15C-B3EF-40CA-94D7-4EEF6A1AF5E5}"/>
              </a:ext>
            </a:extLst>
          </p:cNvPr>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1233394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Työryhmän </a:t>
            </a:r>
            <a:r>
              <a:rPr lang="fi-FI" dirty="0" smtClean="0"/>
              <a:t>muistioluonnos 1/2</a:t>
            </a:r>
            <a:endParaRPr lang="fi-FI" dirty="0"/>
          </a:p>
        </p:txBody>
      </p:sp>
      <p:sp>
        <p:nvSpPr>
          <p:cNvPr id="2" name="Sisällön paikkamerkki 1"/>
          <p:cNvSpPr>
            <a:spLocks noGrp="1"/>
          </p:cNvSpPr>
          <p:nvPr>
            <p:ph idx="1"/>
          </p:nvPr>
        </p:nvSpPr>
        <p:spPr/>
        <p:txBody>
          <a:bodyPr>
            <a:normAutofit fontScale="55000" lnSpcReduction="20000"/>
          </a:bodyPr>
          <a:lstStyle/>
          <a:p>
            <a:pPr marL="0" indent="0">
              <a:buNone/>
            </a:pPr>
            <a:r>
              <a:rPr lang="fi-FI" dirty="0"/>
              <a:t>1 Lähtökohtia </a:t>
            </a:r>
          </a:p>
          <a:p>
            <a:pPr marL="0" indent="0">
              <a:buNone/>
            </a:pPr>
            <a:r>
              <a:rPr lang="fi-FI" dirty="0"/>
              <a:t>1.1 Työryhmän työn tausta ja tarkoitus Lapsen oikeus riittävään elatukseen sekä sosiaaliturvaan (perus- ja ihmisoikeudet) </a:t>
            </a:r>
          </a:p>
          <a:p>
            <a:pPr marL="0" indent="0">
              <a:buNone/>
            </a:pPr>
            <a:r>
              <a:rPr lang="fi-FI" dirty="0" smtClean="0"/>
              <a:t>1.2 </a:t>
            </a:r>
            <a:r>
              <a:rPr lang="fi-FI" dirty="0"/>
              <a:t>Lapsiperheille maksettavista etuuksista (etuusjärjestelmän kuvaus)</a:t>
            </a:r>
          </a:p>
          <a:p>
            <a:pPr marL="0" indent="0">
              <a:buNone/>
            </a:pPr>
            <a:r>
              <a:rPr lang="fi-FI" dirty="0"/>
              <a:t>2 Asiantila / ongelman kuvaus</a:t>
            </a:r>
          </a:p>
          <a:p>
            <a:pPr marL="0" indent="0">
              <a:buNone/>
            </a:pPr>
            <a:r>
              <a:rPr lang="fi-FI" dirty="0"/>
              <a:t>2.1 Muutokset perheväestössä</a:t>
            </a:r>
          </a:p>
          <a:p>
            <a:pPr marL="0" indent="0">
              <a:buNone/>
            </a:pPr>
            <a:r>
              <a:rPr lang="fi-FI" dirty="0"/>
              <a:t>	Syntyvyyden kehitys</a:t>
            </a:r>
          </a:p>
          <a:p>
            <a:pPr marL="0" indent="0">
              <a:buNone/>
            </a:pPr>
            <a:r>
              <a:rPr lang="fi-FI" dirty="0"/>
              <a:t>	Perheiden monimuotoistuminen</a:t>
            </a:r>
          </a:p>
          <a:p>
            <a:pPr marL="0" indent="0">
              <a:buNone/>
            </a:pPr>
            <a:r>
              <a:rPr lang="fi-FI" dirty="0"/>
              <a:t>2.2 Perheen ja työn yhteensovittaminen</a:t>
            </a:r>
          </a:p>
          <a:p>
            <a:pPr marL="0" indent="0">
              <a:buNone/>
            </a:pPr>
            <a:r>
              <a:rPr lang="fi-FI" dirty="0"/>
              <a:t>2.3 Haavoittuvassa asemassa olevat lapset ja nuoret</a:t>
            </a:r>
          </a:p>
          <a:p>
            <a:pPr marL="0" indent="0">
              <a:buNone/>
            </a:pPr>
            <a:r>
              <a:rPr lang="fi-FI" dirty="0"/>
              <a:t>	Lapsiköyhyys</a:t>
            </a:r>
          </a:p>
          <a:p>
            <a:pPr marL="0" indent="0">
              <a:buNone/>
            </a:pPr>
            <a:r>
              <a:rPr lang="fi-FI" dirty="0"/>
              <a:t>	Vammaiset lapset, lastensuojelun tarpeessa olevat lapset (ym.)</a:t>
            </a:r>
          </a:p>
          <a:p>
            <a:pPr marL="0" indent="0">
              <a:buNone/>
            </a:pPr>
            <a:endParaRPr lang="fi-FI" dirty="0"/>
          </a:p>
          <a:p>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34</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3825454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Työryhmän muistioluonnos </a:t>
            </a:r>
            <a:r>
              <a:rPr lang="fi-FI" dirty="0" smtClean="0"/>
              <a:t>2/2</a:t>
            </a:r>
            <a:endParaRPr lang="fi-FI" dirty="0"/>
          </a:p>
        </p:txBody>
      </p:sp>
      <p:sp>
        <p:nvSpPr>
          <p:cNvPr id="2" name="Sisällön paikkamerkki 1"/>
          <p:cNvSpPr>
            <a:spLocks noGrp="1"/>
          </p:cNvSpPr>
          <p:nvPr>
            <p:ph idx="1"/>
          </p:nvPr>
        </p:nvSpPr>
        <p:spPr/>
        <p:txBody>
          <a:bodyPr>
            <a:normAutofit fontScale="92500" lnSpcReduction="20000"/>
          </a:bodyPr>
          <a:lstStyle/>
          <a:p>
            <a:pPr marL="0" indent="0">
              <a:buNone/>
            </a:pPr>
            <a:r>
              <a:rPr lang="fi-FI" b="1" dirty="0"/>
              <a:t>3 Aihioita linjaus-/ratkaisuehdotuksiksi</a:t>
            </a:r>
            <a:endParaRPr lang="fi-FI" i="1" dirty="0"/>
          </a:p>
          <a:p>
            <a:r>
              <a:rPr lang="fi-FI" dirty="0"/>
              <a:t>Vanhempien työllisyyden ja työllistymisen tukeminen</a:t>
            </a:r>
          </a:p>
          <a:p>
            <a:r>
              <a:rPr lang="fi-FI" dirty="0"/>
              <a:t>Lapsi- ja lapsiperheköyhyyden ehkäiseminen ja lievittäminen</a:t>
            </a:r>
          </a:p>
          <a:p>
            <a:pPr lvl="0"/>
            <a:r>
              <a:rPr lang="fi-FI" dirty="0"/>
              <a:t>Perheen ja työn yhteensovittaminen (etuudet, vapaat &amp; palvelut) </a:t>
            </a:r>
          </a:p>
          <a:p>
            <a:r>
              <a:rPr lang="fi-FI" dirty="0"/>
              <a:t>Lapsilisäjärjestelmän päivittäminen</a:t>
            </a:r>
          </a:p>
          <a:p>
            <a:pPr lvl="0"/>
            <a:r>
              <a:rPr lang="fi-FI" dirty="0"/>
              <a:t>Elatusvastuun ja sosiaaliturvan yhtymäkohdat</a:t>
            </a:r>
          </a:p>
          <a:p>
            <a:pPr lvl="0"/>
            <a:r>
              <a:rPr lang="fi-FI" dirty="0"/>
              <a:t>Toivotun lapsiluvun tukeminen (etuudet &amp; palvelut)</a:t>
            </a:r>
          </a:p>
          <a:p>
            <a:pPr lvl="0"/>
            <a:r>
              <a:rPr lang="fi-FI" i="1" dirty="0"/>
              <a:t>Lasten kuuleminen ratkaisuehdotuksista</a:t>
            </a:r>
          </a:p>
          <a:p>
            <a:pPr marL="0" indent="0">
              <a:buNone/>
            </a:pPr>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35</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2965449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
            </a:r>
            <a:br>
              <a:rPr lang="fi-FI" dirty="0"/>
            </a:br>
            <a:r>
              <a:rPr lang="fi-FI" dirty="0"/>
              <a:t>Työryhmän työn kuluessa havaittua</a:t>
            </a:r>
          </a:p>
        </p:txBody>
      </p:sp>
      <p:sp>
        <p:nvSpPr>
          <p:cNvPr id="2" name="Sisällön paikkamerkki 1"/>
          <p:cNvSpPr>
            <a:spLocks noGrp="1"/>
          </p:cNvSpPr>
          <p:nvPr>
            <p:ph idx="1"/>
          </p:nvPr>
        </p:nvSpPr>
        <p:spPr/>
        <p:txBody>
          <a:bodyPr/>
          <a:lstStyle/>
          <a:p>
            <a:pPr lvl="1"/>
            <a:r>
              <a:rPr lang="fi-FI" dirty="0"/>
              <a:t>Keskeistä sosiaaliturvauudistuksessa on hoiva- ja elatusvastuun näkökulman esiintuominen</a:t>
            </a:r>
          </a:p>
          <a:p>
            <a:pPr lvl="1"/>
            <a:r>
              <a:rPr lang="fi-FI" dirty="0" smtClean="0"/>
              <a:t>Palvelujen </a:t>
            </a:r>
            <a:r>
              <a:rPr lang="fi-FI" dirty="0"/>
              <a:t>tärkeä rooli (varhaiskasvatus, </a:t>
            </a:r>
            <a:r>
              <a:rPr lang="fi-FI" dirty="0" err="1"/>
              <a:t>sote</a:t>
            </a:r>
            <a:r>
              <a:rPr lang="fi-FI" dirty="0"/>
              <a:t>-palvelut) </a:t>
            </a:r>
          </a:p>
          <a:p>
            <a:pPr lvl="1"/>
            <a:r>
              <a:rPr lang="fi-FI" dirty="0"/>
              <a:t>Tietotarpeita: </a:t>
            </a:r>
          </a:p>
          <a:p>
            <a:pPr lvl="2">
              <a:buFont typeface="Wingdings" panose="05000000000000000000" pitchFamily="2" charset="2"/>
              <a:buChar char="§"/>
            </a:pPr>
            <a:r>
              <a:rPr lang="fi-FI" dirty="0"/>
              <a:t>Perhevapaajärjestelmän joustojen käyttö (osa-aikatyö ym.)</a:t>
            </a:r>
          </a:p>
          <a:p>
            <a:pPr lvl="2">
              <a:buFont typeface="Wingdings" panose="05000000000000000000" pitchFamily="2" charset="2"/>
              <a:buChar char="§"/>
            </a:pPr>
            <a:r>
              <a:rPr lang="fi-FI" dirty="0"/>
              <a:t>Elatusvastuu vs. sosiaaliturva (elatusapujärjestelmän toimivuus eri elämäntilanteissa perheiden monimuotoistuttua ym.)</a:t>
            </a:r>
          </a:p>
          <a:p>
            <a:pPr lvl="2">
              <a:buFont typeface="Wingdings" panose="05000000000000000000" pitchFamily="2" charset="2"/>
              <a:buChar char="§"/>
            </a:pPr>
            <a:r>
              <a:rPr lang="fi-FI" dirty="0"/>
              <a:t>Vastaako lapsilisäjärjestelmä tämän päivän tarpeisiin?</a:t>
            </a:r>
          </a:p>
          <a:p>
            <a:pPr lvl="2">
              <a:buFont typeface="Wingdings" panose="05000000000000000000" pitchFamily="2" charset="2"/>
              <a:buChar char="§"/>
            </a:pPr>
            <a:r>
              <a:rPr lang="fi-FI" dirty="0"/>
              <a:t>Lapsiperheköyhyyden seuranta erilaisin mittarein</a:t>
            </a:r>
          </a:p>
          <a:p>
            <a:endParaRPr lang="fi-FI" dirty="0"/>
          </a:p>
          <a:p>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36</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1618756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Kiitos!</a:t>
            </a:r>
          </a:p>
        </p:txBody>
      </p:sp>
      <p:sp>
        <p:nvSpPr>
          <p:cNvPr id="3" name="Alaotsikko 2"/>
          <p:cNvSpPr>
            <a:spLocks noGrp="1"/>
          </p:cNvSpPr>
          <p:nvPr>
            <p:ph type="subTitle" idx="1"/>
          </p:nvPr>
        </p:nvSpPr>
        <p:spPr/>
        <p:txBody>
          <a:bodyPr/>
          <a:lstStyle/>
          <a:p>
            <a:r>
              <a:rPr lang="fi-FI" dirty="0">
                <a:solidFill>
                  <a:srgbClr val="6A6B6C"/>
                </a:solidFill>
              </a:rPr>
              <a:t>@sosiaaliturva #sosiaaliturvauudistus #sosiaaliturva</a:t>
            </a:r>
          </a:p>
          <a:p>
            <a:r>
              <a:rPr lang="fi-FI" dirty="0">
                <a:solidFill>
                  <a:srgbClr val="642667"/>
                </a:solidFill>
                <a:hlinkClick r:id="rId2"/>
              </a:rPr>
              <a:t>stm.fi/sosiaaliturvauudistus</a:t>
            </a:r>
            <a:endParaRPr lang="fi-FI" dirty="0">
              <a:solidFill>
                <a:srgbClr val="642667"/>
              </a:solidFill>
            </a:endParaRPr>
          </a:p>
          <a:p>
            <a:endParaRPr lang="fi-FI" dirty="0"/>
          </a:p>
        </p:txBody>
      </p:sp>
    </p:spTree>
    <p:extLst>
      <p:ext uri="{BB962C8B-B14F-4D97-AF65-F5344CB8AC3E}">
        <p14:creationId xmlns:p14="http://schemas.microsoft.com/office/powerpoint/2010/main" val="4059201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07504" y="1779662"/>
            <a:ext cx="5573500" cy="1080120"/>
          </a:xfrm>
        </p:spPr>
        <p:txBody>
          <a:bodyPr/>
          <a:lstStyle/>
          <a:p>
            <a:r>
              <a:rPr lang="fi-FI" dirty="0" smtClean="0"/>
              <a:t>KESKUSTELU 3</a:t>
            </a:r>
            <a:endParaRPr lang="fi-FI" dirty="0"/>
          </a:p>
        </p:txBody>
      </p:sp>
    </p:spTree>
    <p:extLst>
      <p:ext uri="{BB962C8B-B14F-4D97-AF65-F5344CB8AC3E}">
        <p14:creationId xmlns:p14="http://schemas.microsoft.com/office/powerpoint/2010/main" val="1895866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66652" y="627534"/>
            <a:ext cx="7517716" cy="2808312"/>
          </a:xfrm>
        </p:spPr>
        <p:txBody>
          <a:bodyPr/>
          <a:lstStyle/>
          <a:p>
            <a:r>
              <a:rPr lang="fi-FI" dirty="0" smtClean="0"/>
              <a:t>Lasten ja nuorten kuuleminen</a:t>
            </a:r>
            <a:endParaRPr lang="fi-FI" dirty="0"/>
          </a:p>
        </p:txBody>
      </p:sp>
      <p:sp>
        <p:nvSpPr>
          <p:cNvPr id="3" name="Alaotsikko 2"/>
          <p:cNvSpPr>
            <a:spLocks noGrp="1"/>
          </p:cNvSpPr>
          <p:nvPr>
            <p:ph type="subTitle" idx="1"/>
          </p:nvPr>
        </p:nvSpPr>
        <p:spPr>
          <a:xfrm>
            <a:off x="366650" y="3507855"/>
            <a:ext cx="6941654" cy="864096"/>
          </a:xfrm>
        </p:spPr>
        <p:txBody>
          <a:bodyPr/>
          <a:lstStyle/>
          <a:p>
            <a:r>
              <a:rPr lang="fi-FI" dirty="0" smtClean="0"/>
              <a:t>Sara Mäkäräinen, tutkimus- ja arviointijaosto, asiantuntija, STM</a:t>
            </a:r>
            <a:endParaRPr lang="fi-FI" dirty="0"/>
          </a:p>
        </p:txBody>
      </p:sp>
    </p:spTree>
    <p:extLst>
      <p:ext uri="{BB962C8B-B14F-4D97-AF65-F5344CB8AC3E}">
        <p14:creationId xmlns:p14="http://schemas.microsoft.com/office/powerpoint/2010/main" val="160724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2785" y="221380"/>
            <a:ext cx="7739615" cy="974270"/>
          </a:xfrm>
        </p:spPr>
        <p:txBody>
          <a:bodyPr/>
          <a:lstStyle/>
          <a:p>
            <a:r>
              <a:rPr lang="fi-FI" dirty="0"/>
              <a:t>Pysyvät asiantuntijat 1/2</a:t>
            </a:r>
          </a:p>
        </p:txBody>
      </p:sp>
      <p:pic>
        <p:nvPicPr>
          <p:cNvPr id="23" name="Picture 7" descr="Kasvokuva komitean pysyvästä asiantuntijasta Eveliina Pöyhönen, sosiaali- ja terveysministeriö">
            <a:extLst>
              <a:ext uri="{FF2B5EF4-FFF2-40B4-BE49-F238E27FC236}">
                <a16:creationId xmlns:a16="http://schemas.microsoft.com/office/drawing/2014/main" id="{13ED87F4-65E6-554E-A91C-AB53C5A67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39" y="1369244"/>
            <a:ext cx="1071950" cy="1071950"/>
          </a:xfrm>
          <a:prstGeom prst="rect">
            <a:avLst/>
          </a:prstGeom>
        </p:spPr>
      </p:pic>
      <p:sp>
        <p:nvSpPr>
          <p:cNvPr id="24" name="Rectangle 54">
            <a:extLst>
              <a:ext uri="{FF2B5EF4-FFF2-40B4-BE49-F238E27FC236}">
                <a16:creationId xmlns:a16="http://schemas.microsoft.com/office/drawing/2014/main" id="{75488F39-05DA-4C46-AD27-26A33D21A9DE}"/>
              </a:ext>
            </a:extLst>
          </p:cNvPr>
          <p:cNvSpPr/>
          <p:nvPr/>
        </p:nvSpPr>
        <p:spPr>
          <a:xfrm>
            <a:off x="266747" y="2427734"/>
            <a:ext cx="1618935" cy="573490"/>
          </a:xfrm>
          <a:prstGeom prst="rect">
            <a:avLst/>
          </a:prstGeom>
        </p:spPr>
        <p:txBody>
          <a:bodyPr wrap="square">
            <a:spAutoFit/>
          </a:bodyPr>
          <a:lstStyle/>
          <a:p>
            <a:pPr algn="ctr"/>
            <a:r>
              <a:rPr lang="fi-FI" sz="1200" dirty="0"/>
              <a:t>Eveliina Pöyhönen</a:t>
            </a:r>
          </a:p>
          <a:p>
            <a:pPr algn="ctr">
              <a:lnSpc>
                <a:spcPct val="80000"/>
              </a:lnSpc>
              <a:spcBef>
                <a:spcPts val="200"/>
              </a:spcBef>
              <a:spcAft>
                <a:spcPts val="0"/>
              </a:spcAft>
            </a:pPr>
            <a:r>
              <a:rPr lang="fi-FI" sz="1100" i="1" dirty="0" err="1">
                <a:solidFill>
                  <a:schemeClr val="tx1">
                    <a:lumMod val="65000"/>
                    <a:lumOff val="35000"/>
                  </a:schemeClr>
                </a:solidFill>
              </a:rPr>
              <a:t>sosiaali</a:t>
            </a:r>
            <a:r>
              <a:rPr lang="fi-FI" sz="1100" i="1" dirty="0">
                <a:solidFill>
                  <a:schemeClr val="tx1">
                    <a:lumMod val="65000"/>
                    <a:lumOff val="35000"/>
                  </a:schemeClr>
                </a:solidFill>
              </a:rPr>
              <a:t>- ja terveysministeriö </a:t>
            </a:r>
          </a:p>
        </p:txBody>
      </p:sp>
      <p:pic>
        <p:nvPicPr>
          <p:cNvPr id="8" name="Picture 7" descr="Kasvokuvan paikka komitean pysyvälle asiantuntijalle Ulla Hämäläinen, valtiovarainministeriö">
            <a:extLst>
              <a:ext uri="{FF2B5EF4-FFF2-40B4-BE49-F238E27FC236}">
                <a16:creationId xmlns:a16="http://schemas.microsoft.com/office/drawing/2014/main" id="{13ED87F4-65E6-554E-A91C-AB53C5A67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5310" y="1369244"/>
            <a:ext cx="1071950" cy="1071950"/>
          </a:xfrm>
          <a:prstGeom prst="rect">
            <a:avLst/>
          </a:prstGeom>
        </p:spPr>
      </p:pic>
      <p:sp>
        <p:nvSpPr>
          <p:cNvPr id="55" name="Rectangle 54">
            <a:extLst>
              <a:ext uri="{FF2B5EF4-FFF2-40B4-BE49-F238E27FC236}">
                <a16:creationId xmlns:a16="http://schemas.microsoft.com/office/drawing/2014/main" id="{75488F39-05DA-4C46-AD27-26A33D21A9DE}"/>
              </a:ext>
            </a:extLst>
          </p:cNvPr>
          <p:cNvSpPr/>
          <p:nvPr/>
        </p:nvSpPr>
        <p:spPr>
          <a:xfrm>
            <a:off x="1853162" y="2427734"/>
            <a:ext cx="1618935" cy="446276"/>
          </a:xfrm>
          <a:prstGeom prst="rect">
            <a:avLst/>
          </a:prstGeom>
        </p:spPr>
        <p:txBody>
          <a:bodyPr wrap="square">
            <a:spAutoFit/>
          </a:bodyPr>
          <a:lstStyle/>
          <a:p>
            <a:pPr algn="ctr"/>
            <a:r>
              <a:rPr lang="fi-FI" sz="1200" dirty="0"/>
              <a:t>Ulla Hämäläinen</a:t>
            </a:r>
          </a:p>
          <a:p>
            <a:pPr algn="ctr">
              <a:spcAft>
                <a:spcPts val="0"/>
              </a:spcAft>
            </a:pPr>
            <a:r>
              <a:rPr lang="fi-FI" sz="1100" i="1" dirty="0">
                <a:solidFill>
                  <a:schemeClr val="tx1">
                    <a:lumMod val="65000"/>
                    <a:lumOff val="35000"/>
                  </a:schemeClr>
                </a:solidFill>
              </a:rPr>
              <a:t>valtiovarainministeriö </a:t>
            </a:r>
          </a:p>
        </p:txBody>
      </p:sp>
      <p:pic>
        <p:nvPicPr>
          <p:cNvPr id="10" name="Picture 9" descr="Kasvokuva komitean pysyvästä asiantuntijasta Kimmo Ruth, työ- ja elinkeinoministeriö">
            <a:extLst>
              <a:ext uri="{FF2B5EF4-FFF2-40B4-BE49-F238E27FC236}">
                <a16:creationId xmlns:a16="http://schemas.microsoft.com/office/drawing/2014/main" id="{4DC8BF86-44C3-0C45-98D5-531F217E4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404" y="1369244"/>
            <a:ext cx="1071950" cy="1071950"/>
          </a:xfrm>
          <a:prstGeom prst="rect">
            <a:avLst/>
          </a:prstGeom>
        </p:spPr>
      </p:pic>
      <p:sp>
        <p:nvSpPr>
          <p:cNvPr id="56" name="Rectangle 55">
            <a:extLst>
              <a:ext uri="{FF2B5EF4-FFF2-40B4-BE49-F238E27FC236}">
                <a16:creationId xmlns:a16="http://schemas.microsoft.com/office/drawing/2014/main" id="{314C8E16-251A-664E-88E4-35D59DCBEC3D}"/>
              </a:ext>
            </a:extLst>
          </p:cNvPr>
          <p:cNvSpPr/>
          <p:nvPr/>
        </p:nvSpPr>
        <p:spPr>
          <a:xfrm>
            <a:off x="3328522" y="2427734"/>
            <a:ext cx="1907713" cy="438069"/>
          </a:xfrm>
          <a:prstGeom prst="rect">
            <a:avLst/>
          </a:prstGeom>
        </p:spPr>
        <p:txBody>
          <a:bodyPr wrap="square">
            <a:spAutoFit/>
          </a:bodyPr>
          <a:lstStyle/>
          <a:p>
            <a:pPr algn="ctr"/>
            <a:r>
              <a:rPr lang="fi-FI" sz="1200" dirty="0"/>
              <a:t>Kimmo Ruth</a:t>
            </a:r>
          </a:p>
          <a:p>
            <a:pPr algn="ctr">
              <a:lnSpc>
                <a:spcPct val="80000"/>
              </a:lnSpc>
              <a:spcBef>
                <a:spcPts val="200"/>
              </a:spcBef>
            </a:pPr>
            <a:r>
              <a:rPr lang="fi-FI" sz="1100" i="1" dirty="0">
                <a:solidFill>
                  <a:schemeClr val="tx1">
                    <a:lumMod val="65000"/>
                    <a:lumOff val="35000"/>
                  </a:schemeClr>
                </a:solidFill>
              </a:rPr>
              <a:t>työ- ja elinkeinoministeriö</a:t>
            </a:r>
          </a:p>
        </p:txBody>
      </p:sp>
      <p:pic>
        <p:nvPicPr>
          <p:cNvPr id="12" name="Picture 11" descr="Kasvokuva komitean pysyvästä asiantuntijasta Virpi Hiltunen, opetus- ja kulttuuriministeriö">
            <a:extLst>
              <a:ext uri="{FF2B5EF4-FFF2-40B4-BE49-F238E27FC236}">
                <a16:creationId xmlns:a16="http://schemas.microsoft.com/office/drawing/2014/main" id="{D3895B28-A950-4A4D-9A82-5F79ACA281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7498" y="1369244"/>
            <a:ext cx="1071950" cy="1071950"/>
          </a:xfrm>
          <a:prstGeom prst="rect">
            <a:avLst/>
          </a:prstGeom>
        </p:spPr>
      </p:pic>
      <p:sp>
        <p:nvSpPr>
          <p:cNvPr id="57" name="Rectangle 56">
            <a:extLst>
              <a:ext uri="{FF2B5EF4-FFF2-40B4-BE49-F238E27FC236}">
                <a16:creationId xmlns:a16="http://schemas.microsoft.com/office/drawing/2014/main" id="{81BA2241-9F35-9D48-9434-FFFC1D50AA5E}"/>
              </a:ext>
            </a:extLst>
          </p:cNvPr>
          <p:cNvSpPr/>
          <p:nvPr/>
        </p:nvSpPr>
        <p:spPr>
          <a:xfrm>
            <a:off x="4947223" y="2427734"/>
            <a:ext cx="1872499" cy="573490"/>
          </a:xfrm>
          <a:prstGeom prst="rect">
            <a:avLst/>
          </a:prstGeom>
        </p:spPr>
        <p:txBody>
          <a:bodyPr wrap="square">
            <a:spAutoFit/>
          </a:bodyPr>
          <a:lstStyle/>
          <a:p>
            <a:pPr algn="ctr"/>
            <a:r>
              <a:rPr lang="fi-FI" sz="1200" dirty="0"/>
              <a:t>Virpi Hiltunen</a:t>
            </a:r>
          </a:p>
          <a:p>
            <a:pPr algn="ctr">
              <a:lnSpc>
                <a:spcPct val="80000"/>
              </a:lnSpc>
              <a:spcBef>
                <a:spcPts val="200"/>
              </a:spcBef>
            </a:pPr>
            <a:r>
              <a:rPr lang="fi-FI" sz="1100" i="1" dirty="0">
                <a:solidFill>
                  <a:schemeClr val="tx1">
                    <a:lumMod val="65000"/>
                    <a:lumOff val="35000"/>
                  </a:schemeClr>
                </a:solidFill>
              </a:rPr>
              <a:t>opetus- ja kulttuuriministeriö </a:t>
            </a:r>
          </a:p>
        </p:txBody>
      </p:sp>
      <p:pic>
        <p:nvPicPr>
          <p:cNvPr id="14" name="Picture 13" descr="Kasvokuva komitean pysyvästä asiantuntijasta Susanna Siitonen, oikeusministeriö">
            <a:extLst>
              <a:ext uri="{FF2B5EF4-FFF2-40B4-BE49-F238E27FC236}">
                <a16:creationId xmlns:a16="http://schemas.microsoft.com/office/drawing/2014/main" id="{1A6148F2-2208-2A4E-B323-DDBC618D75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8592" y="1369244"/>
            <a:ext cx="1071950" cy="1071950"/>
          </a:xfrm>
          <a:prstGeom prst="rect">
            <a:avLst/>
          </a:prstGeom>
        </p:spPr>
      </p:pic>
      <p:sp>
        <p:nvSpPr>
          <p:cNvPr id="58" name="Rectangle 57">
            <a:extLst>
              <a:ext uri="{FF2B5EF4-FFF2-40B4-BE49-F238E27FC236}">
                <a16:creationId xmlns:a16="http://schemas.microsoft.com/office/drawing/2014/main" id="{45CA0D64-3EBD-E24B-9028-23E004E79B12}"/>
              </a:ext>
            </a:extLst>
          </p:cNvPr>
          <p:cNvSpPr/>
          <p:nvPr/>
        </p:nvSpPr>
        <p:spPr>
          <a:xfrm>
            <a:off x="6733763" y="2427734"/>
            <a:ext cx="1501608" cy="438069"/>
          </a:xfrm>
          <a:prstGeom prst="rect">
            <a:avLst/>
          </a:prstGeom>
        </p:spPr>
        <p:txBody>
          <a:bodyPr wrap="square">
            <a:spAutoFit/>
          </a:bodyPr>
          <a:lstStyle/>
          <a:p>
            <a:pPr algn="ctr"/>
            <a:r>
              <a:rPr lang="fi-FI" sz="1200" dirty="0"/>
              <a:t>Susanna Siitonen</a:t>
            </a:r>
          </a:p>
          <a:p>
            <a:pPr algn="ctr">
              <a:lnSpc>
                <a:spcPct val="80000"/>
              </a:lnSpc>
              <a:spcBef>
                <a:spcPts val="200"/>
              </a:spcBef>
            </a:pPr>
            <a:r>
              <a:rPr lang="fi-FI" sz="1100" i="1" dirty="0">
                <a:solidFill>
                  <a:schemeClr val="tx1">
                    <a:lumMod val="65000"/>
                    <a:lumOff val="35000"/>
                  </a:schemeClr>
                </a:solidFill>
              </a:rPr>
              <a:t>oikeusministeriö </a:t>
            </a:r>
          </a:p>
        </p:txBody>
      </p:sp>
      <p:pic>
        <p:nvPicPr>
          <p:cNvPr id="16" name="Picture 15" descr="Kasvokuva komitean pysyvästä asiantuntijasta Tommi Laanti, ympäristöministeriö">
            <a:extLst>
              <a:ext uri="{FF2B5EF4-FFF2-40B4-BE49-F238E27FC236}">
                <a16:creationId xmlns:a16="http://schemas.microsoft.com/office/drawing/2014/main" id="{E33BE3A2-F802-2B4C-8B95-D4B3295DBB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0139" y="3103907"/>
            <a:ext cx="1071950" cy="1071950"/>
          </a:xfrm>
          <a:prstGeom prst="rect">
            <a:avLst/>
          </a:prstGeom>
        </p:spPr>
      </p:pic>
      <p:sp>
        <p:nvSpPr>
          <p:cNvPr id="59" name="Rectangle 58">
            <a:extLst>
              <a:ext uri="{FF2B5EF4-FFF2-40B4-BE49-F238E27FC236}">
                <a16:creationId xmlns:a16="http://schemas.microsoft.com/office/drawing/2014/main" id="{4CD38535-C4E0-7C4A-B64F-378B1C4B014B}"/>
              </a:ext>
            </a:extLst>
          </p:cNvPr>
          <p:cNvSpPr/>
          <p:nvPr/>
        </p:nvSpPr>
        <p:spPr>
          <a:xfrm>
            <a:off x="251520" y="4154864"/>
            <a:ext cx="1649187" cy="446276"/>
          </a:xfrm>
          <a:prstGeom prst="rect">
            <a:avLst/>
          </a:prstGeom>
        </p:spPr>
        <p:txBody>
          <a:bodyPr wrap="square">
            <a:spAutoFit/>
          </a:bodyPr>
          <a:lstStyle/>
          <a:p>
            <a:pPr algn="ctr"/>
            <a:r>
              <a:rPr lang="fi-FI" sz="1200" dirty="0"/>
              <a:t>Tommi </a:t>
            </a:r>
            <a:r>
              <a:rPr lang="fi-FI" sz="1200" dirty="0" err="1"/>
              <a:t>Laanti</a:t>
            </a:r>
            <a:r>
              <a:rPr lang="fi-FI" sz="1200" dirty="0"/>
              <a:t/>
            </a:r>
            <a:br>
              <a:rPr lang="fi-FI" sz="1200" dirty="0"/>
            </a:br>
            <a:r>
              <a:rPr lang="fi-FI" sz="1100" i="1" dirty="0">
                <a:solidFill>
                  <a:schemeClr val="tx1">
                    <a:lumMod val="65000"/>
                    <a:lumOff val="35000"/>
                  </a:schemeClr>
                </a:solidFill>
              </a:rPr>
              <a:t>ympäristöministeriö</a:t>
            </a:r>
          </a:p>
        </p:txBody>
      </p:sp>
      <p:pic>
        <p:nvPicPr>
          <p:cNvPr id="25" name="Picture 24" descr="Kasvokuva komitean pysyvästä asiantuntijasta Outi Antila, Kansaneläkelaitos">
            <a:extLst>
              <a:ext uri="{FF2B5EF4-FFF2-40B4-BE49-F238E27FC236}">
                <a16:creationId xmlns:a16="http://schemas.microsoft.com/office/drawing/2014/main" id="{5128C07F-070A-D44A-B498-C8C3A2E87A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5310" y="3097926"/>
            <a:ext cx="1071950" cy="1071950"/>
          </a:xfrm>
          <a:prstGeom prst="rect">
            <a:avLst/>
          </a:prstGeom>
        </p:spPr>
      </p:pic>
      <p:sp>
        <p:nvSpPr>
          <p:cNvPr id="30" name="Rectangle 29">
            <a:extLst>
              <a:ext uri="{FF2B5EF4-FFF2-40B4-BE49-F238E27FC236}">
                <a16:creationId xmlns:a16="http://schemas.microsoft.com/office/drawing/2014/main" id="{A41D7F8C-5013-5C43-95B6-4589D7B8AFF3}"/>
              </a:ext>
            </a:extLst>
          </p:cNvPr>
          <p:cNvSpPr/>
          <p:nvPr/>
        </p:nvSpPr>
        <p:spPr>
          <a:xfrm>
            <a:off x="1853162" y="4156416"/>
            <a:ext cx="1618935" cy="438069"/>
          </a:xfrm>
          <a:prstGeom prst="rect">
            <a:avLst/>
          </a:prstGeom>
        </p:spPr>
        <p:txBody>
          <a:bodyPr wrap="square">
            <a:spAutoFit/>
          </a:bodyPr>
          <a:lstStyle/>
          <a:p>
            <a:pPr algn="ctr"/>
            <a:r>
              <a:rPr lang="fi-FI" sz="1200" dirty="0"/>
              <a:t>Outi Antila</a:t>
            </a:r>
          </a:p>
          <a:p>
            <a:pPr algn="ctr">
              <a:lnSpc>
                <a:spcPct val="80000"/>
              </a:lnSpc>
              <a:spcBef>
                <a:spcPts val="200"/>
              </a:spcBef>
              <a:spcAft>
                <a:spcPts val="0"/>
              </a:spcAft>
            </a:pPr>
            <a:r>
              <a:rPr lang="fi-FI" sz="1100" i="1" dirty="0">
                <a:solidFill>
                  <a:schemeClr val="tx1">
                    <a:lumMod val="65000"/>
                    <a:lumOff val="35000"/>
                  </a:schemeClr>
                </a:solidFill>
              </a:rPr>
              <a:t>Kansaneläkelaitos</a:t>
            </a:r>
          </a:p>
        </p:txBody>
      </p:sp>
      <p:pic>
        <p:nvPicPr>
          <p:cNvPr id="26" name="Picture 25" descr="Kasvokuva komitean pysyvästä asiantuntijasta Antti Koivula, Työterveyslaitos">
            <a:extLst>
              <a:ext uri="{FF2B5EF4-FFF2-40B4-BE49-F238E27FC236}">
                <a16:creationId xmlns:a16="http://schemas.microsoft.com/office/drawing/2014/main" id="{AA77A856-E57A-4D4D-8B8A-8D9C135AEC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46404" y="3097926"/>
            <a:ext cx="1071950" cy="1071950"/>
          </a:xfrm>
          <a:prstGeom prst="rect">
            <a:avLst/>
          </a:prstGeom>
        </p:spPr>
      </p:pic>
      <p:sp>
        <p:nvSpPr>
          <p:cNvPr id="31" name="Rectangle 30">
            <a:extLst>
              <a:ext uri="{FF2B5EF4-FFF2-40B4-BE49-F238E27FC236}">
                <a16:creationId xmlns:a16="http://schemas.microsoft.com/office/drawing/2014/main" id="{D4F3295D-BC75-E648-990C-E73D386A4752}"/>
              </a:ext>
            </a:extLst>
          </p:cNvPr>
          <p:cNvSpPr/>
          <p:nvPr/>
        </p:nvSpPr>
        <p:spPr>
          <a:xfrm>
            <a:off x="3328522" y="4156416"/>
            <a:ext cx="1907713" cy="446276"/>
          </a:xfrm>
          <a:prstGeom prst="rect">
            <a:avLst/>
          </a:prstGeom>
        </p:spPr>
        <p:txBody>
          <a:bodyPr wrap="square">
            <a:spAutoFit/>
          </a:bodyPr>
          <a:lstStyle/>
          <a:p>
            <a:pPr algn="ctr"/>
            <a:r>
              <a:rPr lang="fi-FI" sz="1200" dirty="0"/>
              <a:t>Antti Koivula</a:t>
            </a:r>
          </a:p>
          <a:p>
            <a:pPr algn="ctr">
              <a:spcAft>
                <a:spcPts val="0"/>
              </a:spcAft>
            </a:pPr>
            <a:r>
              <a:rPr lang="fi-FI" sz="1100" i="1" dirty="0">
                <a:solidFill>
                  <a:schemeClr val="tx1">
                    <a:lumMod val="65000"/>
                    <a:lumOff val="35000"/>
                  </a:schemeClr>
                </a:solidFill>
              </a:rPr>
              <a:t>Työterveyslaitos</a:t>
            </a:r>
          </a:p>
        </p:txBody>
      </p:sp>
      <p:pic>
        <p:nvPicPr>
          <p:cNvPr id="27" name="Picture 26" descr="Kasvokuva komitean pysyvästä asiantuntijasta Heikki Hiilamo, Terveyden- ja hyvinvoinnin laitos">
            <a:extLst>
              <a:ext uri="{FF2B5EF4-FFF2-40B4-BE49-F238E27FC236}">
                <a16:creationId xmlns:a16="http://schemas.microsoft.com/office/drawing/2014/main" id="{0DDA61E0-51E2-5F46-979C-94C1597000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47498" y="3097926"/>
            <a:ext cx="1071950" cy="1071950"/>
          </a:xfrm>
          <a:prstGeom prst="rect">
            <a:avLst/>
          </a:prstGeom>
        </p:spPr>
      </p:pic>
      <p:sp>
        <p:nvSpPr>
          <p:cNvPr id="32" name="Rectangle 31">
            <a:extLst>
              <a:ext uri="{FF2B5EF4-FFF2-40B4-BE49-F238E27FC236}">
                <a16:creationId xmlns:a16="http://schemas.microsoft.com/office/drawing/2014/main" id="{D0551092-CB95-C444-B1A4-E7525B4BEFA0}"/>
              </a:ext>
            </a:extLst>
          </p:cNvPr>
          <p:cNvSpPr/>
          <p:nvPr/>
        </p:nvSpPr>
        <p:spPr>
          <a:xfrm>
            <a:off x="4947223" y="4156416"/>
            <a:ext cx="1872499" cy="573490"/>
          </a:xfrm>
          <a:prstGeom prst="rect">
            <a:avLst/>
          </a:prstGeom>
        </p:spPr>
        <p:txBody>
          <a:bodyPr wrap="square">
            <a:spAutoFit/>
          </a:bodyPr>
          <a:lstStyle/>
          <a:p>
            <a:pPr algn="ctr"/>
            <a:r>
              <a:rPr lang="fi-FI" sz="1200" dirty="0"/>
              <a:t>Heikki </a:t>
            </a:r>
            <a:r>
              <a:rPr lang="fi-FI" sz="1200" dirty="0" err="1"/>
              <a:t>Hiilamo</a:t>
            </a:r>
            <a:endParaRPr lang="fi-FI" sz="1200" dirty="0"/>
          </a:p>
          <a:p>
            <a:pPr algn="ctr">
              <a:lnSpc>
                <a:spcPct val="80000"/>
              </a:lnSpc>
              <a:spcBef>
                <a:spcPts val="200"/>
              </a:spcBef>
              <a:spcAft>
                <a:spcPts val="0"/>
              </a:spcAft>
            </a:pPr>
            <a:r>
              <a:rPr lang="fi-FI" sz="1100" i="1" dirty="0">
                <a:solidFill>
                  <a:schemeClr val="tx1">
                    <a:lumMod val="65000"/>
                    <a:lumOff val="35000"/>
                  </a:schemeClr>
                </a:solidFill>
              </a:rPr>
              <a:t>Terveyden ja </a:t>
            </a:r>
            <a:br>
              <a:rPr lang="fi-FI" sz="1100" i="1" dirty="0">
                <a:solidFill>
                  <a:schemeClr val="tx1">
                    <a:lumMod val="65000"/>
                    <a:lumOff val="35000"/>
                  </a:schemeClr>
                </a:solidFill>
              </a:rPr>
            </a:br>
            <a:r>
              <a:rPr lang="fi-FI" sz="1100" i="1" dirty="0">
                <a:solidFill>
                  <a:schemeClr val="tx1">
                    <a:lumMod val="65000"/>
                    <a:lumOff val="35000"/>
                  </a:schemeClr>
                </a:solidFill>
              </a:rPr>
              <a:t>hyvinvoinnin laitos</a:t>
            </a:r>
          </a:p>
        </p:txBody>
      </p:sp>
      <p:pic>
        <p:nvPicPr>
          <p:cNvPr id="28" name="Kuva 27" descr="Kasvokuva komitean pysyvästä asiantuntijasta Mikko Kautosta, Eläketurvakeskus ETK"/>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51282" y="3071376"/>
            <a:ext cx="1098500" cy="1098500"/>
          </a:xfrm>
          <a:prstGeom prst="rect">
            <a:avLst/>
          </a:prstGeom>
        </p:spPr>
      </p:pic>
      <p:sp>
        <p:nvSpPr>
          <p:cNvPr id="33" name="Rectangle 32">
            <a:extLst>
              <a:ext uri="{FF2B5EF4-FFF2-40B4-BE49-F238E27FC236}">
                <a16:creationId xmlns:a16="http://schemas.microsoft.com/office/drawing/2014/main" id="{4FD2669A-E71B-0943-AF10-8FA48EC78073}"/>
              </a:ext>
            </a:extLst>
          </p:cNvPr>
          <p:cNvSpPr/>
          <p:nvPr/>
        </p:nvSpPr>
        <p:spPr>
          <a:xfrm>
            <a:off x="6733763" y="4156416"/>
            <a:ext cx="1501608" cy="622735"/>
          </a:xfrm>
          <a:prstGeom prst="rect">
            <a:avLst/>
          </a:prstGeom>
        </p:spPr>
        <p:txBody>
          <a:bodyPr wrap="square">
            <a:spAutoFit/>
          </a:bodyPr>
          <a:lstStyle/>
          <a:p>
            <a:pPr algn="ctr">
              <a:spcAft>
                <a:spcPts val="0"/>
              </a:spcAft>
            </a:pPr>
            <a:r>
              <a:rPr lang="fi-FI" sz="1200" dirty="0"/>
              <a:t>Mikko Kautto</a:t>
            </a:r>
          </a:p>
          <a:p>
            <a:pPr algn="ctr">
              <a:lnSpc>
                <a:spcPct val="80000"/>
              </a:lnSpc>
              <a:spcBef>
                <a:spcPts val="200"/>
              </a:spcBef>
              <a:spcAft>
                <a:spcPts val="0"/>
              </a:spcAft>
            </a:pPr>
            <a:r>
              <a:rPr lang="fi-FI" sz="1100" i="1" dirty="0">
                <a:solidFill>
                  <a:schemeClr val="tx1">
                    <a:lumMod val="65000"/>
                    <a:lumOff val="35000"/>
                  </a:schemeClr>
                </a:solidFill>
              </a:rPr>
              <a:t>Eläketurvakeskus</a:t>
            </a:r>
            <a:r>
              <a:rPr lang="fi-FI" sz="1400" dirty="0"/>
              <a:t> </a:t>
            </a:r>
            <a:r>
              <a:rPr lang="fi-FI" sz="1100" i="1" dirty="0">
                <a:solidFill>
                  <a:schemeClr val="tx1">
                    <a:lumMod val="65000"/>
                    <a:lumOff val="35000"/>
                  </a:schemeClr>
                </a:solidFill>
              </a:rPr>
              <a:t>ETK</a:t>
            </a:r>
          </a:p>
        </p:txBody>
      </p:sp>
      <p:sp>
        <p:nvSpPr>
          <p:cNvPr id="5" name="Dian numeron paikkamerkki 4"/>
          <p:cNvSpPr>
            <a:spLocks noGrp="1"/>
          </p:cNvSpPr>
          <p:nvPr>
            <p:ph type="sldNum" sz="quarter" idx="12"/>
          </p:nvPr>
        </p:nvSpPr>
        <p:spPr/>
        <p:txBody>
          <a:bodyPr/>
          <a:lstStyle/>
          <a:p>
            <a:fld id="{1EA1DD0D-7089-48C5-B116-A19F892CF1D9}" type="slidenum">
              <a:rPr lang="fi-FI" smtClean="0"/>
              <a:pPr/>
              <a:t>4</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a:xfrm>
            <a:off x="432785" y="4873089"/>
            <a:ext cx="683568" cy="201104"/>
          </a:xfrm>
        </p:spPr>
        <p:txBody>
          <a:bodyPr/>
          <a:lstStyle/>
          <a:p>
            <a:r>
              <a:rPr lang="fi-FI" dirty="0"/>
              <a:t>6.9.2021</a:t>
            </a:r>
          </a:p>
        </p:txBody>
      </p:sp>
    </p:spTree>
    <p:extLst>
      <p:ext uri="{BB962C8B-B14F-4D97-AF65-F5344CB8AC3E}">
        <p14:creationId xmlns:p14="http://schemas.microsoft.com/office/powerpoint/2010/main" val="3016470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0646" y="483518"/>
            <a:ext cx="7739615" cy="974270"/>
          </a:xfrm>
        </p:spPr>
        <p:txBody>
          <a:bodyPr/>
          <a:lstStyle/>
          <a:p>
            <a:r>
              <a:rPr lang="fi-FI" dirty="0" smtClean="0"/>
              <a:t>Nuorten kuuleminen on osa lapsivaikutusten arviointia </a:t>
            </a:r>
            <a:endParaRPr lang="fi-FI" dirty="0"/>
          </a:p>
        </p:txBody>
      </p:sp>
      <p:sp>
        <p:nvSpPr>
          <p:cNvPr id="2" name="Sisällön paikkamerkki 1"/>
          <p:cNvSpPr>
            <a:spLocks noGrp="1"/>
          </p:cNvSpPr>
          <p:nvPr>
            <p:ph idx="1"/>
          </p:nvPr>
        </p:nvSpPr>
        <p:spPr>
          <a:xfrm>
            <a:off x="432785" y="1580639"/>
            <a:ext cx="7739615" cy="3393001"/>
          </a:xfrm>
        </p:spPr>
        <p:txBody>
          <a:bodyPr/>
          <a:lstStyle/>
          <a:p>
            <a:pPr marL="0" indent="0">
              <a:buNone/>
            </a:pPr>
            <a:r>
              <a:rPr lang="fi-FI" dirty="0" smtClean="0"/>
              <a:t>Tavoitteena </a:t>
            </a:r>
            <a:r>
              <a:rPr lang="fi-FI" dirty="0"/>
              <a:t>on</a:t>
            </a:r>
          </a:p>
          <a:p>
            <a:pPr marL="685800" lvl="1" indent="-228600">
              <a:buFont typeface="+mj-lt"/>
              <a:buAutoNum type="arabicPeriod"/>
            </a:pPr>
            <a:r>
              <a:rPr lang="fi-FI" dirty="0" smtClean="0"/>
              <a:t>Turvata </a:t>
            </a:r>
            <a:r>
              <a:rPr lang="fi-FI" dirty="0"/>
              <a:t>lasten ja nuorten oikeus saada tietoa </a:t>
            </a:r>
            <a:r>
              <a:rPr lang="fi-FI" dirty="0" smtClean="0"/>
              <a:t>sosiaaliturvasta ja sosiaaliturvauudistuksesta.</a:t>
            </a:r>
            <a:endParaRPr lang="fi-FI" dirty="0"/>
          </a:p>
          <a:p>
            <a:pPr marL="685800" lvl="1" indent="-228600">
              <a:buFont typeface="+mj-lt"/>
              <a:buAutoNum type="arabicPeriod"/>
            </a:pPr>
            <a:r>
              <a:rPr lang="fi-FI" dirty="0"/>
              <a:t>Turvata lasten ja nuorten oikeus tulla kuulluksi sekä varmistaa, että uudistuksen valmistelussa käytössä oleva tietopohja kattaa myös lasten ja nuorten näkemykset ja </a:t>
            </a:r>
            <a:r>
              <a:rPr lang="fi-FI" dirty="0" smtClean="0"/>
              <a:t>mielipiteet.</a:t>
            </a:r>
            <a:endParaRPr lang="fi-FI" dirty="0"/>
          </a:p>
          <a:p>
            <a:r>
              <a:rPr lang="fi-FI" dirty="0" smtClean="0"/>
              <a:t>Toteutetaan osana kansallisen lapsistrategian toimeenpanoa.</a:t>
            </a:r>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40</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1504471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Toimenpiteet 2022</a:t>
            </a:r>
            <a:endParaRPr lang="fi-FI" dirty="0"/>
          </a:p>
        </p:txBody>
      </p:sp>
      <p:sp>
        <p:nvSpPr>
          <p:cNvPr id="2" name="Sisällön paikkamerkki 1"/>
          <p:cNvSpPr>
            <a:spLocks noGrp="1"/>
          </p:cNvSpPr>
          <p:nvPr>
            <p:ph idx="1"/>
          </p:nvPr>
        </p:nvSpPr>
        <p:spPr>
          <a:xfrm>
            <a:off x="432785" y="1410997"/>
            <a:ext cx="8027647" cy="3393001"/>
          </a:xfrm>
        </p:spPr>
        <p:txBody>
          <a:bodyPr>
            <a:normAutofit fontScale="77500" lnSpcReduction="20000"/>
          </a:bodyPr>
          <a:lstStyle/>
          <a:p>
            <a:r>
              <a:rPr lang="fi-FI" dirty="0" smtClean="0"/>
              <a:t>Kohdennetusti </a:t>
            </a:r>
            <a:r>
              <a:rPr lang="fi-FI" dirty="0"/>
              <a:t>noin 13–17-vuotiaille </a:t>
            </a:r>
            <a:r>
              <a:rPr lang="fi-FI" dirty="0" smtClean="0"/>
              <a:t>nuorille</a:t>
            </a:r>
          </a:p>
          <a:p>
            <a:pPr lvl="1">
              <a:buFont typeface="Wingdings" panose="05000000000000000000" pitchFamily="2" charset="2"/>
              <a:buChar char="§"/>
            </a:pPr>
            <a:r>
              <a:rPr lang="fi-FI" dirty="0" smtClean="0"/>
              <a:t>Nuorten moninaisuus </a:t>
            </a:r>
          </a:p>
          <a:p>
            <a:pPr lvl="1">
              <a:buFont typeface="Wingdings" panose="05000000000000000000" pitchFamily="2" charset="2"/>
              <a:buChar char="§"/>
            </a:pPr>
            <a:r>
              <a:rPr lang="fi-FI" dirty="0" smtClean="0"/>
              <a:t>Nivelvaiheet</a:t>
            </a:r>
          </a:p>
          <a:p>
            <a:r>
              <a:rPr lang="fi-FI" dirty="0" smtClean="0"/>
              <a:t>Nuorille suunnattu sähköinen tietomateriaali sosiaaliturvasta julkaistaan syyskuussa</a:t>
            </a:r>
          </a:p>
          <a:p>
            <a:r>
              <a:rPr lang="fi-FI" dirty="0" smtClean="0"/>
              <a:t>Kuulemistoimenpiteet syys-lokakuussa</a:t>
            </a:r>
          </a:p>
          <a:p>
            <a:pPr lvl="1">
              <a:buFont typeface="Wingdings" panose="05000000000000000000" pitchFamily="2" charset="2"/>
              <a:buChar char="§"/>
            </a:pPr>
            <a:r>
              <a:rPr lang="fi-FI" dirty="0" smtClean="0"/>
              <a:t>15 työpajaa pääosin kouluissa</a:t>
            </a:r>
          </a:p>
          <a:p>
            <a:pPr lvl="1">
              <a:buFont typeface="Wingdings" panose="05000000000000000000" pitchFamily="2" charset="2"/>
              <a:buChar char="§"/>
            </a:pPr>
            <a:r>
              <a:rPr lang="fi-FI" dirty="0" smtClean="0"/>
              <a:t>Sähköinen kysely</a:t>
            </a:r>
          </a:p>
          <a:p>
            <a:pPr lvl="1">
              <a:buFont typeface="Wingdings" panose="05000000000000000000" pitchFamily="2" charset="2"/>
              <a:buChar char="§"/>
            </a:pPr>
            <a:r>
              <a:rPr lang="fi-FI" dirty="0" smtClean="0"/>
              <a:t>Lapsen ääni -kysely (Pelastakaa Lapset ry), tiedonkeruu toukokuussa</a:t>
            </a:r>
          </a:p>
          <a:p>
            <a:r>
              <a:rPr lang="fi-FI" dirty="0" smtClean="0"/>
              <a:t>Yhteenveto komitealle marras-joulukuussa</a:t>
            </a:r>
            <a:endParaRPr 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41</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2294864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Kuulemisen aiheet</a:t>
            </a:r>
            <a:endParaRPr lang="fi-FI" dirty="0"/>
          </a:p>
        </p:txBody>
      </p:sp>
      <p:sp>
        <p:nvSpPr>
          <p:cNvPr id="2" name="Sisällön paikkamerkki 1"/>
          <p:cNvSpPr>
            <a:spLocks noGrp="1"/>
          </p:cNvSpPr>
          <p:nvPr>
            <p:ph idx="1"/>
          </p:nvPr>
        </p:nvSpPr>
        <p:spPr>
          <a:xfrm>
            <a:off x="432785" y="1410997"/>
            <a:ext cx="8027647" cy="3393001"/>
          </a:xfrm>
        </p:spPr>
        <p:txBody>
          <a:bodyPr>
            <a:normAutofit/>
          </a:bodyPr>
          <a:lstStyle/>
          <a:p>
            <a:r>
              <a:rPr lang="fi-FI" dirty="0"/>
              <a:t>Nuorten kokemukset sosiaaliturvasta </a:t>
            </a:r>
            <a:endParaRPr lang="fi-FI" dirty="0" smtClean="0"/>
          </a:p>
          <a:p>
            <a:r>
              <a:rPr lang="fi-FI" dirty="0" smtClean="0"/>
              <a:t>Nuorten </a:t>
            </a:r>
            <a:r>
              <a:rPr lang="fi-FI" dirty="0"/>
              <a:t>näkemykset työllistymiseen ja tulevaisuuteen </a:t>
            </a:r>
            <a:r>
              <a:rPr lang="fi-FI" dirty="0" smtClean="0"/>
              <a:t>liittyen</a:t>
            </a:r>
            <a:endParaRPr lang="fi-FI" dirty="0"/>
          </a:p>
          <a:p>
            <a:r>
              <a:rPr lang="fi-FI" dirty="0" smtClean="0"/>
              <a:t>Nuorten </a:t>
            </a:r>
            <a:r>
              <a:rPr lang="fi-FI" dirty="0"/>
              <a:t>näkemykset nykyisen sosiaaliturvajärjestelmän perusperiaatteista: </a:t>
            </a:r>
            <a:r>
              <a:rPr lang="fi-FI" dirty="0" smtClean="0"/>
              <a:t>syyperusteisuus, velvoittavuus/vastavuoroisuus, kattavuus </a:t>
            </a:r>
            <a:r>
              <a:rPr lang="fi-FI" dirty="0"/>
              <a:t>ja rahoitus</a:t>
            </a:r>
          </a:p>
        </p:txBody>
      </p:sp>
      <p:sp>
        <p:nvSpPr>
          <p:cNvPr id="5" name="Dian numeron paikkamerkki 4"/>
          <p:cNvSpPr>
            <a:spLocks noGrp="1"/>
          </p:cNvSpPr>
          <p:nvPr>
            <p:ph type="sldNum" sz="quarter" idx="12"/>
          </p:nvPr>
        </p:nvSpPr>
        <p:spPr/>
        <p:txBody>
          <a:bodyPr/>
          <a:lstStyle/>
          <a:p>
            <a:fld id="{1EA1DD0D-7089-48C5-B116-A19F892CF1D9}" type="slidenum">
              <a:rPr lang="fi-FI" smtClean="0"/>
              <a:pPr/>
              <a:t>42</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2160871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66652" y="627534"/>
            <a:ext cx="8525828" cy="2736304"/>
          </a:xfrm>
        </p:spPr>
        <p:txBody>
          <a:bodyPr/>
          <a:lstStyle/>
          <a:p>
            <a:r>
              <a:rPr lang="fi-FI" dirty="0"/>
              <a:t>Sosiaaliturvakomitean jaostojen työskentely ja muut asiat</a:t>
            </a:r>
          </a:p>
        </p:txBody>
      </p:sp>
    </p:spTree>
    <p:extLst>
      <p:ext uri="{BB962C8B-B14F-4D97-AF65-F5344CB8AC3E}">
        <p14:creationId xmlns:p14="http://schemas.microsoft.com/office/powerpoint/2010/main" val="1834860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32785" y="235340"/>
            <a:ext cx="7739615" cy="608218"/>
          </a:xfrm>
        </p:spPr>
        <p:txBody>
          <a:bodyPr/>
          <a:lstStyle/>
          <a:p>
            <a:r>
              <a:rPr lang="fi-FI" dirty="0"/>
              <a:t>Sosiaaliturvakomitean jaostojen työskentely</a:t>
            </a:r>
          </a:p>
        </p:txBody>
      </p:sp>
      <p:sp>
        <p:nvSpPr>
          <p:cNvPr id="11" name="Content Placeholder 10"/>
          <p:cNvSpPr>
            <a:spLocks noGrp="1"/>
          </p:cNvSpPr>
          <p:nvPr>
            <p:ph idx="1"/>
          </p:nvPr>
        </p:nvSpPr>
        <p:spPr>
          <a:xfrm>
            <a:off x="432785" y="857258"/>
            <a:ext cx="8387687" cy="3946739"/>
          </a:xfrm>
        </p:spPr>
        <p:txBody>
          <a:bodyPr>
            <a:noAutofit/>
          </a:bodyPr>
          <a:lstStyle/>
          <a:p>
            <a:r>
              <a:rPr lang="fi-FI" sz="1400" dirty="0"/>
              <a:t>Työllisyyden ja osaamisen jaosto, työ- ja toimintakykyjaosto, asumisen jaosto ja hallintojaosto työstävät kevään aikana puheenjohtajiston esityksiä nykyjärjestelmän uudistamista koskeviksi ehdotuksiksi komiteaa varten.</a:t>
            </a:r>
          </a:p>
          <a:p>
            <a:r>
              <a:rPr lang="fi-FI" sz="1400" dirty="0"/>
              <a:t>Kesätauon jälkeen ehdotusten työstäminen siirtyy komitealle, jota avustavat puheenjohtajisto sekä komitean ja jaostojen sihteeristöt. Ehdotukset valmistuvat komitean välimietintöön ja seuraavan hallitusohjelman valmistelijoiden käyttöön.</a:t>
            </a:r>
          </a:p>
          <a:p>
            <a:r>
              <a:rPr lang="fi-FI" sz="1400" dirty="0"/>
              <a:t>Ehdotusten perusteella mahdollisesti käynnistettäviä lainvalmisteluhankkeita varten kootaan lainvalmistelutyöryhmät.</a:t>
            </a:r>
          </a:p>
          <a:p>
            <a:r>
              <a:rPr lang="fi-FI" sz="1400" dirty="0"/>
              <a:t>Edellä mainitut neljä jaostoa jäävät kokoustauolle kesätauon jälkeen komitean ehdotusten ja välimietinnön työstämisen ajaksi.</a:t>
            </a:r>
          </a:p>
          <a:p>
            <a:r>
              <a:rPr lang="fi-FI" sz="1400" dirty="0"/>
              <a:t>Tutkimus- ja arviointijaosto jatkaa työtään komitean työn tutkimusperusteisuuden ja vaikutusarvioiden koordinoijana sekä vaihtoehtoiset järjestämistavat -selvitystyöryhmän ohjaajana.</a:t>
            </a:r>
          </a:p>
          <a:p>
            <a:r>
              <a:rPr lang="fi-FI" sz="1400" dirty="0"/>
              <a:t>Lasten ja perheiden sosiaaliturva ja palvelut -työryhmä ja toimeenpanon ja </a:t>
            </a:r>
            <a:r>
              <a:rPr lang="fi-FI" sz="1400" dirty="0" err="1"/>
              <a:t>digitalisaation</a:t>
            </a:r>
            <a:r>
              <a:rPr lang="fi-FI" sz="1400" dirty="0"/>
              <a:t> työryhmä jatkavat työtään puheenjohtajiston ohjauksessa.</a:t>
            </a:r>
          </a:p>
        </p:txBody>
      </p:sp>
      <p:sp>
        <p:nvSpPr>
          <p:cNvPr id="5" name="Slide Number Placeholder 4"/>
          <p:cNvSpPr>
            <a:spLocks noGrp="1"/>
          </p:cNvSpPr>
          <p:nvPr>
            <p:ph type="sldNum" sz="quarter" idx="12"/>
          </p:nvPr>
        </p:nvSpPr>
        <p:spPr>
          <a:prstGeom prst="rect">
            <a:avLst/>
          </a:prstGeom>
        </p:spPr>
        <p:txBody>
          <a:bodyPr/>
          <a:lstStyle/>
          <a:p>
            <a:fld id="{1EA1DD0D-7089-48C5-B116-A19F892CF1D9}" type="slidenum">
              <a:rPr lang="fi-FI" smtClean="0"/>
              <a:pPr/>
              <a:t>44</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Date Placeholder 3"/>
          <p:cNvSpPr>
            <a:spLocks noGrp="1"/>
          </p:cNvSpPr>
          <p:nvPr>
            <p:ph type="dt" sz="half" idx="2"/>
          </p:nvPr>
        </p:nvSpPr>
        <p:spPr>
          <a:prstGeom prst="rect">
            <a:avLst/>
          </a:prstGeom>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2466502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04210" y="-20538"/>
            <a:ext cx="7739615" cy="974270"/>
          </a:xfrm>
        </p:spPr>
        <p:txBody>
          <a:bodyPr/>
          <a:lstStyle/>
          <a:p>
            <a:r>
              <a:rPr lang="fi-FI" dirty="0"/>
              <a:t>Puheenjohtajiston päätös</a:t>
            </a:r>
          </a:p>
        </p:txBody>
      </p:sp>
      <p:sp>
        <p:nvSpPr>
          <p:cNvPr id="2" name="Sisällön paikkamerkki 1"/>
          <p:cNvSpPr>
            <a:spLocks noGrp="1"/>
          </p:cNvSpPr>
          <p:nvPr>
            <p:ph idx="1"/>
          </p:nvPr>
        </p:nvSpPr>
        <p:spPr>
          <a:xfrm>
            <a:off x="432785" y="1022816"/>
            <a:ext cx="7955639" cy="3781189"/>
          </a:xfrm>
        </p:spPr>
        <p:txBody>
          <a:bodyPr vert="horz" lIns="91440" tIns="45720" rIns="91440" bIns="45720" rtlCol="0" anchor="t">
            <a:noAutofit/>
          </a:bodyPr>
          <a:lstStyle/>
          <a:p>
            <a:pPr marL="267970" indent="-267970"/>
            <a:r>
              <a:rPr lang="fi-FI" sz="1400" dirty="0"/>
              <a:t>Komitean puheenjohtaja ja varapuheenjohtajat päättivät jaostojen jäämisestä kokoustauolle </a:t>
            </a:r>
            <a:r>
              <a:rPr lang="fi-FI" sz="1400" dirty="0" smtClean="0"/>
              <a:t>kesätauon </a:t>
            </a:r>
            <a:r>
              <a:rPr lang="fi-FI" sz="1400" dirty="0"/>
              <a:t>jälkeen</a:t>
            </a:r>
            <a:r>
              <a:rPr lang="fi-FI" sz="1400" dirty="0">
                <a:cs typeface="Arial"/>
              </a:rPr>
              <a:t>. Syksyllä välimietinnön valmistelu siirtyy komitealle, jota avustavat puheenjohtajisto sekä komitean ja jaostojen sihteeristöt. </a:t>
            </a:r>
            <a:endParaRPr lang="fi-FI" dirty="0"/>
          </a:p>
          <a:p>
            <a:pPr marL="267970" indent="-267970"/>
            <a:r>
              <a:rPr lang="fi-FI" sz="1400" dirty="0"/>
              <a:t>Jaostot osallistuvat </a:t>
            </a:r>
            <a:r>
              <a:rPr lang="fi-FI" sz="1400" dirty="0" smtClean="0"/>
              <a:t>syksyllä välimietinnön </a:t>
            </a:r>
            <a:r>
              <a:rPr lang="fi-FI" sz="1400" dirty="0"/>
              <a:t>valmisteluun kirjallisen kommentoinnin kautta, yhteisten sääntöjen mukaisesti</a:t>
            </a:r>
            <a:r>
              <a:rPr lang="fi-FI" sz="1400" dirty="0">
                <a:cs typeface="Arial"/>
              </a:rPr>
              <a:t>.</a:t>
            </a:r>
          </a:p>
          <a:p>
            <a:pPr marL="267970" indent="-267970"/>
            <a:r>
              <a:rPr lang="fi-FI" sz="1400" dirty="0">
                <a:cs typeface="Arial"/>
              </a:rPr>
              <a:t>Välimietinnön luonnoksesta </a:t>
            </a:r>
            <a:r>
              <a:rPr lang="fi-FI" sz="1400" dirty="0" smtClean="0">
                <a:cs typeface="Arial"/>
              </a:rPr>
              <a:t>(mukaan lukien vaihtoehtoiset järjestämistavat) järjestetään </a:t>
            </a:r>
            <a:r>
              <a:rPr lang="fi-FI" sz="1400" dirty="0">
                <a:cs typeface="Arial"/>
              </a:rPr>
              <a:t>kaikille jaostoille </a:t>
            </a:r>
            <a:r>
              <a:rPr lang="fi-FI" sz="1400" dirty="0" smtClean="0">
                <a:cs typeface="Arial"/>
              </a:rPr>
              <a:t>kaksi työpajaa loka-marraskuussa.</a:t>
            </a:r>
            <a:endParaRPr lang="fi-FI" sz="1400" dirty="0">
              <a:cs typeface="Arial"/>
            </a:endParaRPr>
          </a:p>
          <a:p>
            <a:pPr marL="267970" lvl="0" indent="-267970"/>
            <a:r>
              <a:rPr lang="fi-FI" sz="1400" dirty="0" smtClean="0"/>
              <a:t>Keväällä komitea </a:t>
            </a:r>
            <a:r>
              <a:rPr lang="fi-FI" sz="1400" dirty="0"/>
              <a:t>aloittaa </a:t>
            </a:r>
            <a:r>
              <a:rPr lang="fi-FI" sz="1400" dirty="0" smtClean="0"/>
              <a:t>toisen </a:t>
            </a:r>
            <a:r>
              <a:rPr lang="fi-FI" sz="1400" dirty="0"/>
              <a:t>kautensa ja työnsä seuraavan hallituksen päätösten </a:t>
            </a:r>
            <a:r>
              <a:rPr lang="fi-FI" sz="1400" dirty="0" smtClean="0"/>
              <a:t>mukaisesti.</a:t>
            </a:r>
            <a:endParaRPr lang="fi-FI" sz="1400" dirty="0">
              <a:cs typeface="Arial"/>
            </a:endParaRPr>
          </a:p>
        </p:txBody>
      </p:sp>
      <p:sp>
        <p:nvSpPr>
          <p:cNvPr id="5" name="Dian numeron paikkamerkki 4"/>
          <p:cNvSpPr>
            <a:spLocks noGrp="1"/>
          </p:cNvSpPr>
          <p:nvPr>
            <p:ph type="sldNum" sz="quarter" idx="12"/>
          </p:nvPr>
        </p:nvSpPr>
        <p:spPr/>
        <p:txBody>
          <a:bodyPr/>
          <a:lstStyle/>
          <a:p>
            <a:fld id="{1EA1DD0D-7089-48C5-B116-A19F892CF1D9}" type="slidenum">
              <a:rPr lang="fi-FI" smtClean="0"/>
              <a:pPr/>
              <a:t>45</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r>
              <a:rPr lang="fi-FI" dirty="0"/>
              <a:t>6.9.2021</a:t>
            </a:r>
          </a:p>
        </p:txBody>
      </p:sp>
    </p:spTree>
    <p:extLst>
      <p:ext uri="{BB962C8B-B14F-4D97-AF65-F5344CB8AC3E}">
        <p14:creationId xmlns:p14="http://schemas.microsoft.com/office/powerpoint/2010/main" val="2061169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539552" y="1995686"/>
            <a:ext cx="6961981" cy="1368153"/>
          </a:xfrm>
        </p:spPr>
        <p:txBody>
          <a:bodyPr/>
          <a:lstStyle/>
          <a:p>
            <a:r>
              <a:rPr lang="fi-FI" dirty="0"/>
              <a:t>Kokouksen päätös ja palaute kokouksen onnistumisesta</a:t>
            </a:r>
          </a:p>
        </p:txBody>
      </p:sp>
    </p:spTree>
    <p:extLst>
      <p:ext uri="{BB962C8B-B14F-4D97-AF65-F5344CB8AC3E}">
        <p14:creationId xmlns:p14="http://schemas.microsoft.com/office/powerpoint/2010/main" val="219544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2785" y="221380"/>
            <a:ext cx="7739615" cy="974270"/>
          </a:xfrm>
        </p:spPr>
        <p:txBody>
          <a:bodyPr/>
          <a:lstStyle/>
          <a:p>
            <a:r>
              <a:rPr lang="fi-FI" dirty="0"/>
              <a:t>Pysyvät asiantuntijat 2/2</a:t>
            </a:r>
          </a:p>
        </p:txBody>
      </p:sp>
      <p:pic>
        <p:nvPicPr>
          <p:cNvPr id="23" name="Picture 28" descr="Kasvokuva komitean pysyvästä asiantuntijasta Ilkka Oksala, Elinkeinoelämän keskusliitto EK">
            <a:extLst>
              <a:ext uri="{FF2B5EF4-FFF2-40B4-BE49-F238E27FC236}">
                <a16:creationId xmlns:a16="http://schemas.microsoft.com/office/drawing/2014/main" id="{CD592006-6AB9-3041-A251-02E6F69FE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53" y="1369244"/>
            <a:ext cx="1071950" cy="1071950"/>
          </a:xfrm>
          <a:prstGeom prst="rect">
            <a:avLst/>
          </a:prstGeom>
        </p:spPr>
      </p:pic>
      <p:sp>
        <p:nvSpPr>
          <p:cNvPr id="24" name="Rectangle 33">
            <a:extLst>
              <a:ext uri="{FF2B5EF4-FFF2-40B4-BE49-F238E27FC236}">
                <a16:creationId xmlns:a16="http://schemas.microsoft.com/office/drawing/2014/main" id="{269B8351-A4A7-9C48-AF18-4C43A241BFFC}"/>
              </a:ext>
            </a:extLst>
          </p:cNvPr>
          <p:cNvSpPr/>
          <p:nvPr/>
        </p:nvSpPr>
        <p:spPr>
          <a:xfrm>
            <a:off x="446550" y="2453156"/>
            <a:ext cx="1282909" cy="758156"/>
          </a:xfrm>
          <a:prstGeom prst="rect">
            <a:avLst/>
          </a:prstGeom>
        </p:spPr>
        <p:txBody>
          <a:bodyPr wrap="square">
            <a:spAutoFit/>
          </a:bodyPr>
          <a:lstStyle/>
          <a:p>
            <a:pPr algn="ctr"/>
            <a:r>
              <a:rPr lang="fi-FI" sz="1200" dirty="0"/>
              <a:t>likka Oksala</a:t>
            </a:r>
          </a:p>
          <a:p>
            <a:pPr algn="ctr">
              <a:lnSpc>
                <a:spcPct val="80000"/>
              </a:lnSpc>
              <a:spcBef>
                <a:spcPts val="200"/>
              </a:spcBef>
              <a:spcAft>
                <a:spcPts val="0"/>
              </a:spcAft>
            </a:pPr>
            <a:r>
              <a:rPr lang="fi-FI" sz="1100" i="1" dirty="0">
                <a:solidFill>
                  <a:schemeClr val="tx1">
                    <a:lumMod val="65000"/>
                    <a:lumOff val="35000"/>
                  </a:schemeClr>
                </a:solidFill>
              </a:rPr>
              <a:t>Elinkeinoelämän keskusliitto EK</a:t>
            </a:r>
          </a:p>
          <a:p>
            <a:pPr algn="ctr">
              <a:spcAft>
                <a:spcPts val="0"/>
              </a:spcAft>
            </a:pPr>
            <a:endParaRPr lang="fi-FI" sz="1200" i="1" dirty="0">
              <a:solidFill>
                <a:schemeClr val="tx1">
                  <a:lumMod val="65000"/>
                  <a:lumOff val="35000"/>
                </a:schemeClr>
              </a:solidFill>
            </a:endParaRPr>
          </a:p>
        </p:txBody>
      </p:sp>
      <p:pic>
        <p:nvPicPr>
          <p:cNvPr id="6" name="Kuva 5" descr="Kasvokuva komitean pysyvästä asiantuntijasta Anna Kukasta, kunta ja hyvinvointialuetyönantajat K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917" y="1305810"/>
            <a:ext cx="1146810" cy="1146810"/>
          </a:xfrm>
          <a:prstGeom prst="rect">
            <a:avLst/>
          </a:prstGeom>
        </p:spPr>
      </p:pic>
      <p:sp>
        <p:nvSpPr>
          <p:cNvPr id="55" name="Rectangle 54">
            <a:extLst>
              <a:ext uri="{FF2B5EF4-FFF2-40B4-BE49-F238E27FC236}">
                <a16:creationId xmlns:a16="http://schemas.microsoft.com/office/drawing/2014/main" id="{75488F39-05DA-4C46-AD27-26A33D21A9DE}"/>
              </a:ext>
            </a:extLst>
          </p:cNvPr>
          <p:cNvSpPr/>
          <p:nvPr/>
        </p:nvSpPr>
        <p:spPr>
          <a:xfrm>
            <a:off x="1796147" y="2427734"/>
            <a:ext cx="1788350" cy="708912"/>
          </a:xfrm>
          <a:prstGeom prst="rect">
            <a:avLst/>
          </a:prstGeom>
        </p:spPr>
        <p:txBody>
          <a:bodyPr wrap="square">
            <a:spAutoFit/>
          </a:bodyPr>
          <a:lstStyle/>
          <a:p>
            <a:pPr algn="ctr">
              <a:spcAft>
                <a:spcPts val="0"/>
              </a:spcAft>
            </a:pPr>
            <a:r>
              <a:rPr lang="fi-FI" sz="1200" dirty="0"/>
              <a:t>Anna Kukka</a:t>
            </a:r>
            <a:endParaRPr lang="fi-FI" sz="1400" dirty="0"/>
          </a:p>
          <a:p>
            <a:pPr algn="ctr">
              <a:lnSpc>
                <a:spcPct val="80000"/>
              </a:lnSpc>
              <a:spcBef>
                <a:spcPts val="200"/>
              </a:spcBef>
            </a:pPr>
            <a:r>
              <a:rPr lang="fi-FI" sz="1100" i="1" dirty="0">
                <a:solidFill>
                  <a:schemeClr val="tx1">
                    <a:lumMod val="65000"/>
                    <a:lumOff val="35000"/>
                  </a:schemeClr>
                </a:solidFill>
              </a:rPr>
              <a:t>Kunta- ja hyvinvointialuetyönantajat KT</a:t>
            </a:r>
          </a:p>
        </p:txBody>
      </p:sp>
      <p:pic>
        <p:nvPicPr>
          <p:cNvPr id="10" name="Picture 9" descr="Kasvokuva komitean pysyvästä asiantuntijasta Janne Makkula, Suomen yrittäjät SY">
            <a:extLst>
              <a:ext uri="{FF2B5EF4-FFF2-40B4-BE49-F238E27FC236}">
                <a16:creationId xmlns:a16="http://schemas.microsoft.com/office/drawing/2014/main" id="{4DC8BF86-44C3-0C45-98D5-531F217E4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5441" y="1369244"/>
            <a:ext cx="1071950" cy="1071950"/>
          </a:xfrm>
          <a:prstGeom prst="rect">
            <a:avLst/>
          </a:prstGeom>
        </p:spPr>
      </p:pic>
      <p:sp>
        <p:nvSpPr>
          <p:cNvPr id="56" name="Rectangle 55">
            <a:extLst>
              <a:ext uri="{FF2B5EF4-FFF2-40B4-BE49-F238E27FC236}">
                <a16:creationId xmlns:a16="http://schemas.microsoft.com/office/drawing/2014/main" id="{314C8E16-251A-664E-88E4-35D59DCBEC3D}"/>
              </a:ext>
            </a:extLst>
          </p:cNvPr>
          <p:cNvSpPr/>
          <p:nvPr/>
        </p:nvSpPr>
        <p:spPr>
          <a:xfrm>
            <a:off x="3337559" y="2427734"/>
            <a:ext cx="1907713" cy="450380"/>
          </a:xfrm>
          <a:prstGeom prst="rect">
            <a:avLst/>
          </a:prstGeom>
        </p:spPr>
        <p:txBody>
          <a:bodyPr wrap="square">
            <a:spAutoFit/>
          </a:bodyPr>
          <a:lstStyle/>
          <a:p>
            <a:pPr algn="ctr"/>
            <a:r>
              <a:rPr lang="fi-FI" sz="1200" dirty="0"/>
              <a:t>Janne Makkula</a:t>
            </a:r>
          </a:p>
          <a:p>
            <a:pPr algn="ctr">
              <a:lnSpc>
                <a:spcPct val="80000"/>
              </a:lnSpc>
              <a:spcBef>
                <a:spcPts val="200"/>
              </a:spcBef>
            </a:pPr>
            <a:r>
              <a:rPr lang="fi-FI" sz="1100" i="1" dirty="0">
                <a:solidFill>
                  <a:schemeClr val="tx1">
                    <a:lumMod val="65000"/>
                    <a:lumOff val="35000"/>
                  </a:schemeClr>
                </a:solidFill>
              </a:rPr>
              <a:t>Suomen Yrittäjät SY</a:t>
            </a:r>
          </a:p>
        </p:txBody>
      </p:sp>
      <p:pic>
        <p:nvPicPr>
          <p:cNvPr id="2" name="Kuva 1" descr="Kasvokuva komitean pysyvästä asiantuntijasta Pirjo Väänänen, Suomen Ammattiliittojen Keskusjärjestö SAK r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1369244"/>
            <a:ext cx="1071950" cy="1071950"/>
          </a:xfrm>
          <a:prstGeom prst="rect">
            <a:avLst/>
          </a:prstGeom>
        </p:spPr>
      </p:pic>
      <p:sp>
        <p:nvSpPr>
          <p:cNvPr id="57" name="Rectangle 56">
            <a:extLst>
              <a:ext uri="{FF2B5EF4-FFF2-40B4-BE49-F238E27FC236}">
                <a16:creationId xmlns:a16="http://schemas.microsoft.com/office/drawing/2014/main" id="{81BA2241-9F35-9D48-9434-FFFC1D50AA5E}"/>
              </a:ext>
            </a:extLst>
          </p:cNvPr>
          <p:cNvSpPr/>
          <p:nvPr/>
        </p:nvSpPr>
        <p:spPr>
          <a:xfrm>
            <a:off x="4956260" y="2427734"/>
            <a:ext cx="1872499" cy="573490"/>
          </a:xfrm>
          <a:prstGeom prst="rect">
            <a:avLst/>
          </a:prstGeom>
        </p:spPr>
        <p:txBody>
          <a:bodyPr wrap="square">
            <a:spAutoFit/>
          </a:bodyPr>
          <a:lstStyle/>
          <a:p>
            <a:pPr algn="ctr">
              <a:spcAft>
                <a:spcPts val="0"/>
              </a:spcAft>
            </a:pPr>
            <a:r>
              <a:rPr lang="fi-FI" sz="1200" dirty="0"/>
              <a:t>Pirjo Väänänen</a:t>
            </a:r>
          </a:p>
          <a:p>
            <a:pPr algn="ctr">
              <a:lnSpc>
                <a:spcPct val="80000"/>
              </a:lnSpc>
              <a:spcBef>
                <a:spcPts val="200"/>
              </a:spcBef>
              <a:spcAft>
                <a:spcPts val="0"/>
              </a:spcAft>
            </a:pPr>
            <a:r>
              <a:rPr lang="fi-FI" sz="1100" i="1" dirty="0">
                <a:solidFill>
                  <a:schemeClr val="tx1">
                    <a:lumMod val="65000"/>
                    <a:lumOff val="35000"/>
                  </a:schemeClr>
                </a:solidFill>
              </a:rPr>
              <a:t>Suomen Ammattiliittojen Keskusjärjestö SAK ry</a:t>
            </a:r>
          </a:p>
        </p:txBody>
      </p:sp>
      <p:pic>
        <p:nvPicPr>
          <p:cNvPr id="8" name="Kuva 7" descr="Kasvokuva komitean pysyvästä asiantuntijasta Minna Ahtiaisesta, STTK ry"/>
          <p:cNvPicPr>
            <a:picLocks noChangeAspect="1"/>
          </p:cNvPicPr>
          <p:nvPr/>
        </p:nvPicPr>
        <p:blipFill>
          <a:blip r:embed="rId6"/>
          <a:stretch>
            <a:fillRect/>
          </a:stretch>
        </p:blipFill>
        <p:spPr>
          <a:xfrm>
            <a:off x="6844444" y="1332404"/>
            <a:ext cx="1185135" cy="1174897"/>
          </a:xfrm>
          <a:prstGeom prst="rect">
            <a:avLst/>
          </a:prstGeom>
        </p:spPr>
      </p:pic>
      <p:sp>
        <p:nvSpPr>
          <p:cNvPr id="58" name="Rectangle 57">
            <a:extLst>
              <a:ext uri="{FF2B5EF4-FFF2-40B4-BE49-F238E27FC236}">
                <a16:creationId xmlns:a16="http://schemas.microsoft.com/office/drawing/2014/main" id="{45CA0D64-3EBD-E24B-9028-23E004E79B12}"/>
              </a:ext>
            </a:extLst>
          </p:cNvPr>
          <p:cNvSpPr/>
          <p:nvPr/>
        </p:nvSpPr>
        <p:spPr>
          <a:xfrm>
            <a:off x="6742800" y="2495444"/>
            <a:ext cx="1501608" cy="438069"/>
          </a:xfrm>
          <a:prstGeom prst="rect">
            <a:avLst/>
          </a:prstGeom>
        </p:spPr>
        <p:txBody>
          <a:bodyPr wrap="square">
            <a:spAutoFit/>
          </a:bodyPr>
          <a:lstStyle/>
          <a:p>
            <a:pPr algn="ctr">
              <a:spcAft>
                <a:spcPts val="0"/>
              </a:spcAft>
            </a:pPr>
            <a:r>
              <a:rPr lang="fi-FI" sz="1200" dirty="0"/>
              <a:t>Minna Ahtiainen</a:t>
            </a:r>
          </a:p>
          <a:p>
            <a:pPr algn="ctr">
              <a:lnSpc>
                <a:spcPct val="80000"/>
              </a:lnSpc>
              <a:spcBef>
                <a:spcPts val="200"/>
              </a:spcBef>
            </a:pPr>
            <a:r>
              <a:rPr lang="fi-FI" sz="1100" i="1" dirty="0">
                <a:solidFill>
                  <a:schemeClr val="tx1">
                    <a:lumMod val="65000"/>
                    <a:lumOff val="35000"/>
                  </a:schemeClr>
                </a:solidFill>
              </a:rPr>
              <a:t>STTK ry</a:t>
            </a:r>
          </a:p>
        </p:txBody>
      </p:sp>
      <p:pic>
        <p:nvPicPr>
          <p:cNvPr id="27" name="Picture 7" descr="Kasvokuvan paikka komitean pysyvän asiantuntijan sijalle Katri Ojala">
            <a:extLst>
              <a:ext uri="{FF2B5EF4-FFF2-40B4-BE49-F238E27FC236}">
                <a16:creationId xmlns:a16="http://schemas.microsoft.com/office/drawing/2014/main" id="{13ED87F4-65E6-554E-A91C-AB53C5A676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806" y="3162026"/>
            <a:ext cx="1071950" cy="1071950"/>
          </a:xfrm>
          <a:prstGeom prst="rect">
            <a:avLst/>
          </a:prstGeom>
        </p:spPr>
      </p:pic>
      <p:sp>
        <p:nvSpPr>
          <p:cNvPr id="59" name="Rectangle 58">
            <a:extLst>
              <a:ext uri="{FF2B5EF4-FFF2-40B4-BE49-F238E27FC236}">
                <a16:creationId xmlns:a16="http://schemas.microsoft.com/office/drawing/2014/main" id="{4CD38535-C4E0-7C4A-B64F-378B1C4B014B}"/>
              </a:ext>
            </a:extLst>
          </p:cNvPr>
          <p:cNvSpPr/>
          <p:nvPr/>
        </p:nvSpPr>
        <p:spPr>
          <a:xfrm>
            <a:off x="364671" y="4184690"/>
            <a:ext cx="1441176" cy="438069"/>
          </a:xfrm>
          <a:prstGeom prst="rect">
            <a:avLst/>
          </a:prstGeom>
        </p:spPr>
        <p:txBody>
          <a:bodyPr wrap="square">
            <a:spAutoFit/>
          </a:bodyPr>
          <a:lstStyle/>
          <a:p>
            <a:pPr algn="ctr">
              <a:spcAft>
                <a:spcPts val="0"/>
              </a:spcAft>
            </a:pPr>
            <a:r>
              <a:rPr lang="fi-FI" sz="1200" dirty="0" smtClean="0"/>
              <a:t>Katri Ojala</a:t>
            </a:r>
            <a:endParaRPr lang="fi-FI" sz="1200" dirty="0"/>
          </a:p>
          <a:p>
            <a:pPr algn="ctr">
              <a:lnSpc>
                <a:spcPct val="80000"/>
              </a:lnSpc>
              <a:spcBef>
                <a:spcPts val="200"/>
              </a:spcBef>
              <a:spcAft>
                <a:spcPts val="0"/>
              </a:spcAft>
            </a:pPr>
            <a:r>
              <a:rPr lang="fi-FI" sz="1100" i="1" dirty="0">
                <a:solidFill>
                  <a:schemeClr val="tx1">
                    <a:lumMod val="65000"/>
                    <a:lumOff val="35000"/>
                  </a:schemeClr>
                </a:solidFill>
              </a:rPr>
              <a:t>Akava ry</a:t>
            </a:r>
          </a:p>
        </p:txBody>
      </p:sp>
      <p:pic>
        <p:nvPicPr>
          <p:cNvPr id="25" name="Picture 24" descr="Kasvokuva komitean pysyvästä asiantuntijasta Hanna Tainio, Suomen kuntaliitto">
            <a:extLst>
              <a:ext uri="{FF2B5EF4-FFF2-40B4-BE49-F238E27FC236}">
                <a16:creationId xmlns:a16="http://schemas.microsoft.com/office/drawing/2014/main" id="{5128C07F-070A-D44A-B498-C8C3A2E87A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4347" y="3097926"/>
            <a:ext cx="1071950" cy="1071950"/>
          </a:xfrm>
          <a:prstGeom prst="rect">
            <a:avLst/>
          </a:prstGeom>
        </p:spPr>
      </p:pic>
      <p:sp>
        <p:nvSpPr>
          <p:cNvPr id="30" name="Rectangle 29">
            <a:extLst>
              <a:ext uri="{FF2B5EF4-FFF2-40B4-BE49-F238E27FC236}">
                <a16:creationId xmlns:a16="http://schemas.microsoft.com/office/drawing/2014/main" id="{A41D7F8C-5013-5C43-95B6-4589D7B8AFF3}"/>
              </a:ext>
            </a:extLst>
          </p:cNvPr>
          <p:cNvSpPr/>
          <p:nvPr/>
        </p:nvSpPr>
        <p:spPr>
          <a:xfrm>
            <a:off x="1862199" y="4156416"/>
            <a:ext cx="1618935" cy="481157"/>
          </a:xfrm>
          <a:prstGeom prst="rect">
            <a:avLst/>
          </a:prstGeom>
        </p:spPr>
        <p:txBody>
          <a:bodyPr wrap="square">
            <a:spAutoFit/>
          </a:bodyPr>
          <a:lstStyle/>
          <a:p>
            <a:pPr algn="ctr">
              <a:spcAft>
                <a:spcPts val="0"/>
              </a:spcAft>
            </a:pPr>
            <a:r>
              <a:rPr lang="fi-FI" sz="1200" dirty="0"/>
              <a:t>Hanna</a:t>
            </a:r>
            <a:r>
              <a:rPr lang="fi-FI" sz="1400" dirty="0"/>
              <a:t> </a:t>
            </a:r>
            <a:r>
              <a:rPr lang="fi-FI" sz="1200" dirty="0"/>
              <a:t>Tainio</a:t>
            </a:r>
          </a:p>
          <a:p>
            <a:pPr algn="ctr">
              <a:lnSpc>
                <a:spcPct val="80000"/>
              </a:lnSpc>
              <a:spcBef>
                <a:spcPts val="200"/>
              </a:spcBef>
            </a:pPr>
            <a:r>
              <a:rPr lang="fi-FI" sz="1100" i="1" dirty="0">
                <a:solidFill>
                  <a:schemeClr val="tx1">
                    <a:lumMod val="65000"/>
                    <a:lumOff val="35000"/>
                  </a:schemeClr>
                </a:solidFill>
              </a:rPr>
              <a:t>Suomen Kuntaliitto</a:t>
            </a:r>
          </a:p>
        </p:txBody>
      </p:sp>
      <p:pic>
        <p:nvPicPr>
          <p:cNvPr id="26" name="Picture 25" descr="Kasvokuva komitean pysyvästä asiantuntijasta Eija Koivuranta, SOSTE Suomen sosiaali ja terveys ry">
            <a:extLst>
              <a:ext uri="{FF2B5EF4-FFF2-40B4-BE49-F238E27FC236}">
                <a16:creationId xmlns:a16="http://schemas.microsoft.com/office/drawing/2014/main" id="{AA77A856-E57A-4D4D-8B8A-8D9C135AEC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5441" y="3097926"/>
            <a:ext cx="1071950" cy="1071950"/>
          </a:xfrm>
          <a:prstGeom prst="rect">
            <a:avLst/>
          </a:prstGeom>
        </p:spPr>
      </p:pic>
      <p:sp>
        <p:nvSpPr>
          <p:cNvPr id="31" name="Rectangle 30">
            <a:extLst>
              <a:ext uri="{FF2B5EF4-FFF2-40B4-BE49-F238E27FC236}">
                <a16:creationId xmlns:a16="http://schemas.microsoft.com/office/drawing/2014/main" id="{D4F3295D-BC75-E648-990C-E73D386A4752}"/>
              </a:ext>
            </a:extLst>
          </p:cNvPr>
          <p:cNvSpPr/>
          <p:nvPr/>
        </p:nvSpPr>
        <p:spPr>
          <a:xfrm>
            <a:off x="3337559" y="4156416"/>
            <a:ext cx="1907713" cy="604268"/>
          </a:xfrm>
          <a:prstGeom prst="rect">
            <a:avLst/>
          </a:prstGeom>
        </p:spPr>
        <p:txBody>
          <a:bodyPr wrap="square">
            <a:spAutoFit/>
          </a:bodyPr>
          <a:lstStyle/>
          <a:p>
            <a:pPr algn="ctr">
              <a:spcAft>
                <a:spcPts val="0"/>
              </a:spcAft>
            </a:pPr>
            <a:r>
              <a:rPr lang="fi-FI" sz="1200" dirty="0"/>
              <a:t>Eija</a:t>
            </a:r>
            <a:r>
              <a:rPr lang="fi-FI" sz="1400" dirty="0"/>
              <a:t> </a:t>
            </a:r>
            <a:r>
              <a:rPr lang="fi-FI" sz="1200" dirty="0"/>
              <a:t>Koivuranta</a:t>
            </a:r>
          </a:p>
          <a:p>
            <a:pPr algn="ctr">
              <a:lnSpc>
                <a:spcPct val="80000"/>
              </a:lnSpc>
              <a:spcBef>
                <a:spcPts val="200"/>
              </a:spcBef>
            </a:pPr>
            <a:r>
              <a:rPr lang="fi-FI" sz="1100" i="1" dirty="0">
                <a:solidFill>
                  <a:schemeClr val="tx1">
                    <a:lumMod val="65000"/>
                    <a:lumOff val="35000"/>
                  </a:schemeClr>
                </a:solidFill>
              </a:rPr>
              <a:t>SOSTE Suomen </a:t>
            </a:r>
            <a:br>
              <a:rPr lang="fi-FI" sz="1100" i="1" dirty="0">
                <a:solidFill>
                  <a:schemeClr val="tx1">
                    <a:lumMod val="65000"/>
                    <a:lumOff val="35000"/>
                  </a:schemeClr>
                </a:solidFill>
              </a:rPr>
            </a:br>
            <a:r>
              <a:rPr lang="fi-FI" sz="1100" i="1" dirty="0" err="1">
                <a:solidFill>
                  <a:schemeClr val="tx1">
                    <a:lumMod val="65000"/>
                    <a:lumOff val="35000"/>
                  </a:schemeClr>
                </a:solidFill>
              </a:rPr>
              <a:t>Sosiaali</a:t>
            </a:r>
            <a:r>
              <a:rPr lang="fi-FI" sz="1100" i="1" dirty="0">
                <a:solidFill>
                  <a:schemeClr val="tx1">
                    <a:lumMod val="65000"/>
                    <a:lumOff val="35000"/>
                  </a:schemeClr>
                </a:solidFill>
              </a:rPr>
              <a:t> ja terveys ry</a:t>
            </a:r>
          </a:p>
        </p:txBody>
      </p:sp>
      <p:pic>
        <p:nvPicPr>
          <p:cNvPr id="7" name="Kuva 6" descr="Kasvokuva komitean pysyvästä asiantuntijasta Titta Hiltusesta, Suomen nuorisoalan kattojärjestö Allianssi ry"/>
          <p:cNvPicPr>
            <a:picLocks noChangeAspect="1"/>
          </p:cNvPicPr>
          <p:nvPr/>
        </p:nvPicPr>
        <p:blipFill>
          <a:blip r:embed="rId10"/>
          <a:stretch>
            <a:fillRect/>
          </a:stretch>
        </p:blipFill>
        <p:spPr>
          <a:xfrm>
            <a:off x="5315273" y="3047182"/>
            <a:ext cx="1120765" cy="1120765"/>
          </a:xfrm>
          <a:prstGeom prst="rect">
            <a:avLst/>
          </a:prstGeom>
        </p:spPr>
      </p:pic>
      <p:sp>
        <p:nvSpPr>
          <p:cNvPr id="32" name="Rectangle 31">
            <a:extLst>
              <a:ext uri="{FF2B5EF4-FFF2-40B4-BE49-F238E27FC236}">
                <a16:creationId xmlns:a16="http://schemas.microsoft.com/office/drawing/2014/main" id="{D0551092-CB95-C444-B1A4-E7525B4BEFA0}"/>
              </a:ext>
            </a:extLst>
          </p:cNvPr>
          <p:cNvSpPr/>
          <p:nvPr/>
        </p:nvSpPr>
        <p:spPr>
          <a:xfrm>
            <a:off x="4956260" y="4156416"/>
            <a:ext cx="1872499" cy="573490"/>
          </a:xfrm>
          <a:prstGeom prst="rect">
            <a:avLst/>
          </a:prstGeom>
        </p:spPr>
        <p:txBody>
          <a:bodyPr wrap="square">
            <a:spAutoFit/>
          </a:bodyPr>
          <a:lstStyle/>
          <a:p>
            <a:pPr algn="ctr">
              <a:spcAft>
                <a:spcPts val="0"/>
              </a:spcAft>
            </a:pPr>
            <a:r>
              <a:rPr lang="fi-FI" sz="1200" dirty="0"/>
              <a:t>Titta Hiltunen</a:t>
            </a:r>
          </a:p>
          <a:p>
            <a:pPr algn="ctr">
              <a:lnSpc>
                <a:spcPct val="80000"/>
              </a:lnSpc>
              <a:spcBef>
                <a:spcPts val="200"/>
              </a:spcBef>
            </a:pPr>
            <a:r>
              <a:rPr lang="fi-FI" sz="1100" i="1" dirty="0">
                <a:solidFill>
                  <a:schemeClr val="tx1">
                    <a:lumMod val="65000"/>
                    <a:lumOff val="35000"/>
                  </a:schemeClr>
                </a:solidFill>
              </a:rPr>
              <a:t>Suomen nuorisoalan kattojärjestö Allianssi ry</a:t>
            </a:r>
          </a:p>
        </p:txBody>
      </p:sp>
      <p:pic>
        <p:nvPicPr>
          <p:cNvPr id="28" name="Picture 27" descr="Kasvokuva komitean pysyvästä asiantuntijasta Sari Kokko, Vammaisfoorumi ry">
            <a:extLst>
              <a:ext uri="{FF2B5EF4-FFF2-40B4-BE49-F238E27FC236}">
                <a16:creationId xmlns:a16="http://schemas.microsoft.com/office/drawing/2014/main" id="{296524EB-513F-E246-91AC-76574B65F77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57629" y="3097926"/>
            <a:ext cx="1071950" cy="1071950"/>
          </a:xfrm>
          <a:prstGeom prst="rect">
            <a:avLst/>
          </a:prstGeom>
        </p:spPr>
      </p:pic>
      <p:sp>
        <p:nvSpPr>
          <p:cNvPr id="33" name="Rectangle 32">
            <a:extLst>
              <a:ext uri="{FF2B5EF4-FFF2-40B4-BE49-F238E27FC236}">
                <a16:creationId xmlns:a16="http://schemas.microsoft.com/office/drawing/2014/main" id="{4FD2669A-E71B-0943-AF10-8FA48EC78073}"/>
              </a:ext>
            </a:extLst>
          </p:cNvPr>
          <p:cNvSpPr/>
          <p:nvPr/>
        </p:nvSpPr>
        <p:spPr>
          <a:xfrm>
            <a:off x="6742800" y="4156416"/>
            <a:ext cx="1501608" cy="481157"/>
          </a:xfrm>
          <a:prstGeom prst="rect">
            <a:avLst/>
          </a:prstGeom>
        </p:spPr>
        <p:txBody>
          <a:bodyPr wrap="square">
            <a:spAutoFit/>
          </a:bodyPr>
          <a:lstStyle/>
          <a:p>
            <a:pPr algn="ctr">
              <a:spcAft>
                <a:spcPts val="0"/>
              </a:spcAft>
            </a:pPr>
            <a:r>
              <a:rPr lang="fi-FI" sz="1200" dirty="0"/>
              <a:t>Sari</a:t>
            </a:r>
            <a:r>
              <a:rPr lang="fi-FI" sz="1400" dirty="0"/>
              <a:t> </a:t>
            </a:r>
            <a:r>
              <a:rPr lang="fi-FI" sz="1200" dirty="0"/>
              <a:t>Kokko</a:t>
            </a:r>
          </a:p>
          <a:p>
            <a:pPr algn="ctr">
              <a:lnSpc>
                <a:spcPct val="80000"/>
              </a:lnSpc>
              <a:spcBef>
                <a:spcPts val="200"/>
              </a:spcBef>
            </a:pPr>
            <a:r>
              <a:rPr lang="fi-FI" sz="1100" i="1" dirty="0">
                <a:solidFill>
                  <a:schemeClr val="tx1">
                    <a:lumMod val="65000"/>
                    <a:lumOff val="35000"/>
                  </a:schemeClr>
                </a:solidFill>
              </a:rPr>
              <a:t>Vammaisfoorumi ry</a:t>
            </a:r>
          </a:p>
        </p:txBody>
      </p:sp>
      <p:sp>
        <p:nvSpPr>
          <p:cNvPr id="5" name="Dian numeron paikkamerkki 4"/>
          <p:cNvSpPr>
            <a:spLocks noGrp="1"/>
          </p:cNvSpPr>
          <p:nvPr>
            <p:ph type="sldNum" sz="quarter" idx="12"/>
          </p:nvPr>
        </p:nvSpPr>
        <p:spPr/>
        <p:txBody>
          <a:bodyPr/>
          <a:lstStyle/>
          <a:p>
            <a:fld id="{1EA1DD0D-7089-48C5-B116-A19F892CF1D9}" type="slidenum">
              <a:rPr lang="fi-FI" smtClean="0"/>
              <a:pPr/>
              <a:t>5</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a:xfrm>
            <a:off x="432785" y="4873089"/>
            <a:ext cx="683568" cy="201104"/>
          </a:xfrm>
        </p:spPr>
        <p:txBody>
          <a:bodyPr/>
          <a:lstStyle/>
          <a:p>
            <a:r>
              <a:rPr lang="fi-FI" dirty="0"/>
              <a:t>6.9.2021</a:t>
            </a:r>
          </a:p>
        </p:txBody>
      </p:sp>
    </p:spTree>
    <p:extLst>
      <p:ext uri="{BB962C8B-B14F-4D97-AF65-F5344CB8AC3E}">
        <p14:creationId xmlns:p14="http://schemas.microsoft.com/office/powerpoint/2010/main" val="135119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2785" y="221379"/>
            <a:ext cx="7739615" cy="974270"/>
          </a:xfrm>
        </p:spPr>
        <p:txBody>
          <a:bodyPr/>
          <a:lstStyle/>
          <a:p>
            <a:r>
              <a:rPr lang="fi-FI" dirty="0"/>
              <a:t>Puheenjohtajisto</a:t>
            </a:r>
          </a:p>
        </p:txBody>
      </p:sp>
      <p:pic>
        <p:nvPicPr>
          <p:cNvPr id="6" name="Picture 5" descr="Kasvokuva komitean puheenjohtajasta Pasi Moisio">
            <a:extLst>
              <a:ext uri="{FF2B5EF4-FFF2-40B4-BE49-F238E27FC236}">
                <a16:creationId xmlns:a16="http://schemas.microsoft.com/office/drawing/2014/main" id="{8DF4DD23-1077-644E-B5D5-DB4258C52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77" y="1345980"/>
            <a:ext cx="1071950" cy="1071950"/>
          </a:xfrm>
          <a:prstGeom prst="rect">
            <a:avLst/>
          </a:prstGeom>
        </p:spPr>
      </p:pic>
      <p:sp>
        <p:nvSpPr>
          <p:cNvPr id="2" name="Rectangle 1">
            <a:extLst>
              <a:ext uri="{FF2B5EF4-FFF2-40B4-BE49-F238E27FC236}">
                <a16:creationId xmlns:a16="http://schemas.microsoft.com/office/drawing/2014/main" id="{B4A11F03-B0B5-8A42-BB43-277FEB29D09F}"/>
              </a:ext>
            </a:extLst>
          </p:cNvPr>
          <p:cNvSpPr/>
          <p:nvPr/>
        </p:nvSpPr>
        <p:spPr>
          <a:xfrm>
            <a:off x="479349" y="2417930"/>
            <a:ext cx="1277151" cy="438069"/>
          </a:xfrm>
          <a:prstGeom prst="rect">
            <a:avLst/>
          </a:prstGeom>
        </p:spPr>
        <p:txBody>
          <a:bodyPr wrap="square">
            <a:spAutoFit/>
          </a:bodyPr>
          <a:lstStyle/>
          <a:p>
            <a:pPr algn="ctr"/>
            <a:r>
              <a:rPr lang="fi-FI" sz="1200" dirty="0"/>
              <a:t>Pasi Moisio</a:t>
            </a:r>
          </a:p>
          <a:p>
            <a:pPr algn="ctr">
              <a:lnSpc>
                <a:spcPct val="80000"/>
              </a:lnSpc>
              <a:spcBef>
                <a:spcPts val="200"/>
              </a:spcBef>
            </a:pPr>
            <a:r>
              <a:rPr lang="fi-FI" sz="1100" i="1" dirty="0">
                <a:solidFill>
                  <a:schemeClr val="tx1">
                    <a:lumMod val="65000"/>
                    <a:lumOff val="35000"/>
                  </a:schemeClr>
                </a:solidFill>
              </a:rPr>
              <a:t>puheenjohtaja</a:t>
            </a:r>
          </a:p>
        </p:txBody>
      </p:sp>
      <p:pic>
        <p:nvPicPr>
          <p:cNvPr id="7" name="Picture 6" descr="Kasvokuva komitean ensimmäisestä varapuheenjohtajasta Kirsi Varhila">
            <a:extLst>
              <a:ext uri="{FF2B5EF4-FFF2-40B4-BE49-F238E27FC236}">
                <a16:creationId xmlns:a16="http://schemas.microsoft.com/office/drawing/2014/main" id="{BA1148CF-B76E-F948-8508-B6AA176A4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640" y="1345980"/>
            <a:ext cx="1071950" cy="1071950"/>
          </a:xfrm>
          <a:prstGeom prst="rect">
            <a:avLst/>
          </a:prstGeom>
        </p:spPr>
      </p:pic>
      <p:sp>
        <p:nvSpPr>
          <p:cNvPr id="22" name="Rectangle 21">
            <a:extLst>
              <a:ext uri="{FF2B5EF4-FFF2-40B4-BE49-F238E27FC236}">
                <a16:creationId xmlns:a16="http://schemas.microsoft.com/office/drawing/2014/main" id="{EB2F1987-3B27-3346-8BD7-8B0136EA0993}"/>
              </a:ext>
            </a:extLst>
          </p:cNvPr>
          <p:cNvSpPr/>
          <p:nvPr/>
        </p:nvSpPr>
        <p:spPr>
          <a:xfrm>
            <a:off x="1970779" y="2417930"/>
            <a:ext cx="1502334" cy="438069"/>
          </a:xfrm>
          <a:prstGeom prst="rect">
            <a:avLst/>
          </a:prstGeom>
        </p:spPr>
        <p:txBody>
          <a:bodyPr wrap="none">
            <a:spAutoFit/>
          </a:bodyPr>
          <a:lstStyle/>
          <a:p>
            <a:pPr algn="ctr"/>
            <a:r>
              <a:rPr lang="fi-FI" sz="1200" dirty="0"/>
              <a:t>Kirsi </a:t>
            </a:r>
            <a:r>
              <a:rPr lang="fi-FI" sz="1200" dirty="0" err="1"/>
              <a:t>Varhila</a:t>
            </a:r>
            <a:endParaRPr lang="fi-FI" sz="1200" dirty="0"/>
          </a:p>
          <a:p>
            <a:pPr algn="ctr">
              <a:lnSpc>
                <a:spcPct val="80000"/>
              </a:lnSpc>
              <a:spcBef>
                <a:spcPts val="200"/>
              </a:spcBef>
            </a:pPr>
            <a:r>
              <a:rPr lang="fi-FI" sz="1100" i="1" dirty="0">
                <a:solidFill>
                  <a:schemeClr val="tx1">
                    <a:lumMod val="65000"/>
                    <a:lumOff val="35000"/>
                  </a:schemeClr>
                </a:solidFill>
              </a:rPr>
              <a:t>1. varapuheenjohtaja</a:t>
            </a:r>
          </a:p>
        </p:txBody>
      </p:sp>
      <p:pic>
        <p:nvPicPr>
          <p:cNvPr id="8" name="Picture 7" descr="Kasvokuva komitean toisesta varapuheenjohtajasta Heli Backman">
            <a:extLst>
              <a:ext uri="{FF2B5EF4-FFF2-40B4-BE49-F238E27FC236}">
                <a16:creationId xmlns:a16="http://schemas.microsoft.com/office/drawing/2014/main" id="{19B62EF2-9D62-414A-8B0D-98652768F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666" y="1369186"/>
            <a:ext cx="1071950" cy="1071950"/>
          </a:xfrm>
          <a:prstGeom prst="rect">
            <a:avLst/>
          </a:prstGeom>
        </p:spPr>
      </p:pic>
      <p:sp>
        <p:nvSpPr>
          <p:cNvPr id="23" name="Rectangle 22">
            <a:extLst>
              <a:ext uri="{FF2B5EF4-FFF2-40B4-BE49-F238E27FC236}">
                <a16:creationId xmlns:a16="http://schemas.microsoft.com/office/drawing/2014/main" id="{9DC299CB-BF89-1549-8B85-5269929AC54B}"/>
              </a:ext>
            </a:extLst>
          </p:cNvPr>
          <p:cNvSpPr/>
          <p:nvPr/>
        </p:nvSpPr>
        <p:spPr>
          <a:xfrm>
            <a:off x="3551157" y="2436726"/>
            <a:ext cx="1502334" cy="438069"/>
          </a:xfrm>
          <a:prstGeom prst="rect">
            <a:avLst/>
          </a:prstGeom>
        </p:spPr>
        <p:txBody>
          <a:bodyPr wrap="none">
            <a:spAutoFit/>
          </a:bodyPr>
          <a:lstStyle/>
          <a:p>
            <a:pPr algn="ctr"/>
            <a:r>
              <a:rPr lang="fi-FI" sz="1200" dirty="0"/>
              <a:t>Heli Backman</a:t>
            </a:r>
          </a:p>
          <a:p>
            <a:pPr algn="ctr">
              <a:lnSpc>
                <a:spcPct val="80000"/>
              </a:lnSpc>
              <a:spcBef>
                <a:spcPts val="200"/>
              </a:spcBef>
            </a:pPr>
            <a:r>
              <a:rPr lang="fi-FI" sz="1100" i="1" dirty="0">
                <a:solidFill>
                  <a:schemeClr val="tx1">
                    <a:lumMod val="65000"/>
                    <a:lumOff val="35000"/>
                  </a:schemeClr>
                </a:solidFill>
              </a:rPr>
              <a:t>2. varapuheenjohtaja</a:t>
            </a:r>
          </a:p>
        </p:txBody>
      </p:sp>
      <p:pic>
        <p:nvPicPr>
          <p:cNvPr id="30" name="Picture 29" descr="Kasvokuva komitean kolmannesta varapuheenjohtajasta Liisa Siika-aho">
            <a:extLst>
              <a:ext uri="{FF2B5EF4-FFF2-40B4-BE49-F238E27FC236}">
                <a16:creationId xmlns:a16="http://schemas.microsoft.com/office/drawing/2014/main" id="{9680B095-1C6E-B549-98E1-5D62D590B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3805" y="1354174"/>
            <a:ext cx="1071950" cy="1071950"/>
          </a:xfrm>
          <a:prstGeom prst="rect">
            <a:avLst/>
          </a:prstGeom>
        </p:spPr>
      </p:pic>
      <p:sp>
        <p:nvSpPr>
          <p:cNvPr id="31" name="Rectangle 30">
            <a:extLst>
              <a:ext uri="{FF2B5EF4-FFF2-40B4-BE49-F238E27FC236}">
                <a16:creationId xmlns:a16="http://schemas.microsoft.com/office/drawing/2014/main" id="{F390FDBF-98F5-7447-BA1C-FB7FEAFAAB93}"/>
              </a:ext>
            </a:extLst>
          </p:cNvPr>
          <p:cNvSpPr/>
          <p:nvPr/>
        </p:nvSpPr>
        <p:spPr>
          <a:xfrm>
            <a:off x="5178612" y="2426777"/>
            <a:ext cx="1502334" cy="438069"/>
          </a:xfrm>
          <a:prstGeom prst="rect">
            <a:avLst/>
          </a:prstGeom>
        </p:spPr>
        <p:txBody>
          <a:bodyPr wrap="none">
            <a:spAutoFit/>
          </a:bodyPr>
          <a:lstStyle/>
          <a:p>
            <a:pPr algn="ctr"/>
            <a:r>
              <a:rPr lang="fi-FI" sz="1200" dirty="0"/>
              <a:t>Liisa Siika-aho</a:t>
            </a:r>
          </a:p>
          <a:p>
            <a:pPr algn="ctr">
              <a:lnSpc>
                <a:spcPct val="80000"/>
              </a:lnSpc>
              <a:spcBef>
                <a:spcPts val="200"/>
              </a:spcBef>
            </a:pPr>
            <a:r>
              <a:rPr lang="fi-FI" sz="1100" i="1" dirty="0">
                <a:solidFill>
                  <a:schemeClr val="tx1">
                    <a:lumMod val="65000"/>
                    <a:lumOff val="35000"/>
                  </a:schemeClr>
                </a:solidFill>
              </a:rPr>
              <a:t>3. varapuheenjohtaja</a:t>
            </a:r>
          </a:p>
        </p:txBody>
      </p:sp>
      <p:pic>
        <p:nvPicPr>
          <p:cNvPr id="10" name="Picture 9" descr="Kasvokuva työllisyyden ja osaamisen jaoston puheenjohtajasta Marjaana Maisonlahti">
            <a:extLst>
              <a:ext uri="{FF2B5EF4-FFF2-40B4-BE49-F238E27FC236}">
                <a16:creationId xmlns:a16="http://schemas.microsoft.com/office/drawing/2014/main" id="{F05CC7EC-1658-F54E-808D-94EC08D26A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378" y="3085617"/>
            <a:ext cx="1071950" cy="1071950"/>
          </a:xfrm>
          <a:prstGeom prst="rect">
            <a:avLst/>
          </a:prstGeom>
        </p:spPr>
      </p:pic>
      <p:sp>
        <p:nvSpPr>
          <p:cNvPr id="24" name="Rectangle 23">
            <a:extLst>
              <a:ext uri="{FF2B5EF4-FFF2-40B4-BE49-F238E27FC236}">
                <a16:creationId xmlns:a16="http://schemas.microsoft.com/office/drawing/2014/main" id="{FD991D53-3B65-B14B-9A14-0E95694E090A}"/>
              </a:ext>
            </a:extLst>
          </p:cNvPr>
          <p:cNvSpPr/>
          <p:nvPr/>
        </p:nvSpPr>
        <p:spPr>
          <a:xfrm>
            <a:off x="-34702" y="4148746"/>
            <a:ext cx="2302109" cy="573490"/>
          </a:xfrm>
          <a:prstGeom prst="rect">
            <a:avLst/>
          </a:prstGeom>
        </p:spPr>
        <p:txBody>
          <a:bodyPr wrap="square">
            <a:spAutoFit/>
          </a:bodyPr>
          <a:lstStyle/>
          <a:p>
            <a:pPr algn="ctr"/>
            <a:r>
              <a:rPr lang="fi-FI" sz="1200" dirty="0"/>
              <a:t>Marjaana </a:t>
            </a:r>
            <a:r>
              <a:rPr lang="fi-FI" sz="1200" dirty="0" err="1"/>
              <a:t>Maisonlahti</a:t>
            </a:r>
            <a:endParaRPr lang="fi-FI" sz="1200" dirty="0"/>
          </a:p>
          <a:p>
            <a:pPr algn="ctr">
              <a:lnSpc>
                <a:spcPct val="80000"/>
              </a:lnSpc>
              <a:spcBef>
                <a:spcPts val="200"/>
              </a:spcBef>
            </a:pPr>
            <a:r>
              <a:rPr lang="fi-FI" sz="1100" i="1" dirty="0">
                <a:solidFill>
                  <a:schemeClr val="tx1">
                    <a:lumMod val="65000"/>
                    <a:lumOff val="35000"/>
                  </a:schemeClr>
                </a:solidFill>
              </a:rPr>
              <a:t>työllisyyden ja </a:t>
            </a:r>
            <a:br>
              <a:rPr lang="fi-FI" sz="1100" i="1" dirty="0">
                <a:solidFill>
                  <a:schemeClr val="tx1">
                    <a:lumMod val="65000"/>
                    <a:lumOff val="35000"/>
                  </a:schemeClr>
                </a:solidFill>
              </a:rPr>
            </a:br>
            <a:r>
              <a:rPr lang="fi-FI" sz="1100" i="1" dirty="0">
                <a:solidFill>
                  <a:schemeClr val="tx1">
                    <a:lumMod val="65000"/>
                    <a:lumOff val="35000"/>
                  </a:schemeClr>
                </a:solidFill>
              </a:rPr>
              <a:t>osaamisen jaosto</a:t>
            </a:r>
          </a:p>
        </p:txBody>
      </p:sp>
      <p:pic>
        <p:nvPicPr>
          <p:cNvPr id="11" name="Picture 10" descr="Kasvokuva työ- ja toimintakykyjaoston puheenjohtajasta Raimo Antila">
            <a:extLst>
              <a:ext uri="{FF2B5EF4-FFF2-40B4-BE49-F238E27FC236}">
                <a16:creationId xmlns:a16="http://schemas.microsoft.com/office/drawing/2014/main" id="{5D505730-1D56-0F46-8FF2-303E741A31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7919" y="3085617"/>
            <a:ext cx="1071950" cy="1071950"/>
          </a:xfrm>
          <a:prstGeom prst="rect">
            <a:avLst/>
          </a:prstGeom>
        </p:spPr>
      </p:pic>
      <p:sp>
        <p:nvSpPr>
          <p:cNvPr id="25" name="Rectangle 24">
            <a:extLst>
              <a:ext uri="{FF2B5EF4-FFF2-40B4-BE49-F238E27FC236}">
                <a16:creationId xmlns:a16="http://schemas.microsoft.com/office/drawing/2014/main" id="{8E73E880-1152-2E4D-8AD6-44052D311ED1}"/>
              </a:ext>
            </a:extLst>
          </p:cNvPr>
          <p:cNvSpPr/>
          <p:nvPr/>
        </p:nvSpPr>
        <p:spPr>
          <a:xfrm>
            <a:off x="1821846" y="4148746"/>
            <a:ext cx="1800200" cy="573490"/>
          </a:xfrm>
          <a:prstGeom prst="rect">
            <a:avLst/>
          </a:prstGeom>
        </p:spPr>
        <p:txBody>
          <a:bodyPr wrap="square">
            <a:spAutoFit/>
          </a:bodyPr>
          <a:lstStyle/>
          <a:p>
            <a:pPr algn="ctr"/>
            <a:r>
              <a:rPr lang="fi-FI" sz="1200" dirty="0"/>
              <a:t>Raimo Antila</a:t>
            </a:r>
          </a:p>
          <a:p>
            <a:pPr algn="ctr">
              <a:lnSpc>
                <a:spcPct val="80000"/>
              </a:lnSpc>
              <a:spcBef>
                <a:spcPts val="200"/>
              </a:spcBef>
            </a:pPr>
            <a:r>
              <a:rPr lang="fi-FI" sz="1100" i="1" dirty="0">
                <a:solidFill>
                  <a:schemeClr val="tx1">
                    <a:lumMod val="65000"/>
                    <a:lumOff val="35000"/>
                  </a:schemeClr>
                </a:solidFill>
              </a:rPr>
              <a:t>työ- ja </a:t>
            </a:r>
            <a:br>
              <a:rPr lang="fi-FI" sz="1100" i="1" dirty="0">
                <a:solidFill>
                  <a:schemeClr val="tx1">
                    <a:lumMod val="65000"/>
                    <a:lumOff val="35000"/>
                  </a:schemeClr>
                </a:solidFill>
              </a:rPr>
            </a:br>
            <a:r>
              <a:rPr lang="fi-FI" sz="1100" i="1" dirty="0">
                <a:solidFill>
                  <a:schemeClr val="tx1">
                    <a:lumMod val="65000"/>
                    <a:lumOff val="35000"/>
                  </a:schemeClr>
                </a:solidFill>
              </a:rPr>
              <a:t>toimintakykyjaosto</a:t>
            </a:r>
          </a:p>
        </p:txBody>
      </p:sp>
      <p:pic>
        <p:nvPicPr>
          <p:cNvPr id="12" name="Picture 11" descr="Kasvokuva asumisen jaoston puheenjohtajasta Mikko Horko">
            <a:extLst>
              <a:ext uri="{FF2B5EF4-FFF2-40B4-BE49-F238E27FC236}">
                <a16:creationId xmlns:a16="http://schemas.microsoft.com/office/drawing/2014/main" id="{09ECE9C9-4957-BD4B-A2E5-7EA3F6F050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5460" y="3085617"/>
            <a:ext cx="1071950" cy="1071950"/>
          </a:xfrm>
          <a:prstGeom prst="rect">
            <a:avLst/>
          </a:prstGeom>
        </p:spPr>
      </p:pic>
      <p:sp>
        <p:nvSpPr>
          <p:cNvPr id="26" name="Rectangle 25">
            <a:extLst>
              <a:ext uri="{FF2B5EF4-FFF2-40B4-BE49-F238E27FC236}">
                <a16:creationId xmlns:a16="http://schemas.microsoft.com/office/drawing/2014/main" id="{917336A9-327A-1E47-8FB8-1291F7FA3826}"/>
              </a:ext>
            </a:extLst>
          </p:cNvPr>
          <p:cNvSpPr/>
          <p:nvPr/>
        </p:nvSpPr>
        <p:spPr>
          <a:xfrm>
            <a:off x="3680486" y="4148746"/>
            <a:ext cx="1301898" cy="438069"/>
          </a:xfrm>
          <a:prstGeom prst="rect">
            <a:avLst/>
          </a:prstGeom>
        </p:spPr>
        <p:txBody>
          <a:bodyPr wrap="square">
            <a:spAutoFit/>
          </a:bodyPr>
          <a:lstStyle/>
          <a:p>
            <a:pPr algn="ctr"/>
            <a:r>
              <a:rPr lang="fi-FI" sz="1200" dirty="0"/>
              <a:t>Mikko </a:t>
            </a:r>
            <a:r>
              <a:rPr lang="fi-FI" sz="1200" dirty="0" err="1"/>
              <a:t>Horko</a:t>
            </a:r>
            <a:endParaRPr lang="fi-FI" sz="1200" dirty="0"/>
          </a:p>
          <a:p>
            <a:pPr algn="ctr">
              <a:lnSpc>
                <a:spcPct val="80000"/>
              </a:lnSpc>
              <a:spcBef>
                <a:spcPts val="200"/>
              </a:spcBef>
            </a:pPr>
            <a:r>
              <a:rPr lang="fi-FI" sz="1100" i="1" dirty="0">
                <a:solidFill>
                  <a:schemeClr val="tx1">
                    <a:lumMod val="65000"/>
                    <a:lumOff val="35000"/>
                  </a:schemeClr>
                </a:solidFill>
              </a:rPr>
              <a:t>asumisen jaosto</a:t>
            </a:r>
          </a:p>
        </p:txBody>
      </p:sp>
      <p:pic>
        <p:nvPicPr>
          <p:cNvPr id="13" name="Picture 12" descr="Kasvokuva tutkimus- ja arviointijaoston puheenjohtajasta Essi Rentola">
            <a:extLst>
              <a:ext uri="{FF2B5EF4-FFF2-40B4-BE49-F238E27FC236}">
                <a16:creationId xmlns:a16="http://schemas.microsoft.com/office/drawing/2014/main" id="{B8338181-B475-0746-87CF-EF482CE18C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3805" y="3085617"/>
            <a:ext cx="1071950" cy="1071950"/>
          </a:xfrm>
          <a:prstGeom prst="rect">
            <a:avLst/>
          </a:prstGeom>
        </p:spPr>
      </p:pic>
      <p:sp>
        <p:nvSpPr>
          <p:cNvPr id="27" name="Rectangle 26">
            <a:extLst>
              <a:ext uri="{FF2B5EF4-FFF2-40B4-BE49-F238E27FC236}">
                <a16:creationId xmlns:a16="http://schemas.microsoft.com/office/drawing/2014/main" id="{EB8EB430-D95D-5341-A12A-EE61139B0847}"/>
              </a:ext>
            </a:extLst>
          </p:cNvPr>
          <p:cNvSpPr/>
          <p:nvPr/>
        </p:nvSpPr>
        <p:spPr>
          <a:xfrm>
            <a:off x="5274899" y="4148746"/>
            <a:ext cx="1309761" cy="573490"/>
          </a:xfrm>
          <a:prstGeom prst="rect">
            <a:avLst/>
          </a:prstGeom>
        </p:spPr>
        <p:txBody>
          <a:bodyPr wrap="square">
            <a:spAutoFit/>
          </a:bodyPr>
          <a:lstStyle/>
          <a:p>
            <a:pPr algn="ctr"/>
            <a:r>
              <a:rPr lang="fi-FI" sz="1200" dirty="0"/>
              <a:t>Essi Rentola</a:t>
            </a:r>
          </a:p>
          <a:p>
            <a:pPr algn="ctr">
              <a:lnSpc>
                <a:spcPct val="80000"/>
              </a:lnSpc>
              <a:spcBef>
                <a:spcPts val="200"/>
              </a:spcBef>
            </a:pPr>
            <a:r>
              <a:rPr lang="fi-FI" sz="1100" i="1" dirty="0">
                <a:solidFill>
                  <a:schemeClr val="tx1">
                    <a:lumMod val="65000"/>
                    <a:lumOff val="35000"/>
                  </a:schemeClr>
                </a:solidFill>
              </a:rPr>
              <a:t>tutkimus- ja arviointijaosto</a:t>
            </a:r>
          </a:p>
        </p:txBody>
      </p:sp>
      <p:pic>
        <p:nvPicPr>
          <p:cNvPr id="9" name="Kuva 8" descr="Kasvokuva komitean hallintojaoston puheenjohtajasta Jaana Rissasesta "/>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63505" y="3042153"/>
            <a:ext cx="1106592" cy="1106592"/>
          </a:xfrm>
          <a:prstGeom prst="rect">
            <a:avLst/>
          </a:prstGeom>
        </p:spPr>
      </p:pic>
      <p:sp>
        <p:nvSpPr>
          <p:cNvPr id="28" name="Rectangle 22">
            <a:extLst>
              <a:ext uri="{FF2B5EF4-FFF2-40B4-BE49-F238E27FC236}">
                <a16:creationId xmlns:a16="http://schemas.microsoft.com/office/drawing/2014/main" id="{9DC299CB-BF89-1549-8B85-5269929AC54B}"/>
              </a:ext>
            </a:extLst>
          </p:cNvPr>
          <p:cNvSpPr/>
          <p:nvPr/>
        </p:nvSpPr>
        <p:spPr>
          <a:xfrm>
            <a:off x="6875439" y="4148745"/>
            <a:ext cx="1282723" cy="438069"/>
          </a:xfrm>
          <a:prstGeom prst="rect">
            <a:avLst/>
          </a:prstGeom>
        </p:spPr>
        <p:txBody>
          <a:bodyPr wrap="none">
            <a:spAutoFit/>
          </a:bodyPr>
          <a:lstStyle/>
          <a:p>
            <a:pPr algn="ctr"/>
            <a:r>
              <a:rPr lang="fi-FI" sz="1200" dirty="0"/>
              <a:t>Jaana Rissanen</a:t>
            </a:r>
          </a:p>
          <a:p>
            <a:pPr algn="ctr">
              <a:lnSpc>
                <a:spcPct val="80000"/>
              </a:lnSpc>
              <a:spcBef>
                <a:spcPts val="200"/>
              </a:spcBef>
            </a:pPr>
            <a:r>
              <a:rPr lang="fi-FI" sz="1100" i="1" dirty="0">
                <a:solidFill>
                  <a:schemeClr val="tx1">
                    <a:lumMod val="65000"/>
                    <a:lumOff val="35000"/>
                  </a:schemeClr>
                </a:solidFill>
              </a:rPr>
              <a:t>hallintojaosto</a:t>
            </a:r>
          </a:p>
        </p:txBody>
      </p:sp>
      <p:sp>
        <p:nvSpPr>
          <p:cNvPr id="5" name="Dian numeron paikkamerkki 4"/>
          <p:cNvSpPr>
            <a:spLocks noGrp="1"/>
          </p:cNvSpPr>
          <p:nvPr>
            <p:ph type="sldNum" sz="quarter" idx="12"/>
          </p:nvPr>
        </p:nvSpPr>
        <p:spPr/>
        <p:txBody>
          <a:bodyPr/>
          <a:lstStyle/>
          <a:p>
            <a:fld id="{1EA1DD0D-7089-48C5-B116-A19F892CF1D9}" type="slidenum">
              <a:rPr lang="fi-FI" smtClean="0"/>
              <a:pPr/>
              <a:t>6</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r>
              <a:rPr lang="fi-FI" dirty="0"/>
              <a:t>6.9.2021</a:t>
            </a:r>
          </a:p>
        </p:txBody>
      </p:sp>
    </p:spTree>
    <p:extLst>
      <p:ext uri="{BB962C8B-B14F-4D97-AF65-F5344CB8AC3E}">
        <p14:creationId xmlns:p14="http://schemas.microsoft.com/office/powerpoint/2010/main" val="349555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32785" y="221380"/>
            <a:ext cx="7739615" cy="608218"/>
          </a:xfrm>
        </p:spPr>
        <p:txBody>
          <a:bodyPr/>
          <a:lstStyle/>
          <a:p>
            <a:pPr marL="0" indent="0"/>
            <a:r>
              <a:rPr lang="fi-FI" dirty="0"/>
              <a:t>Sihteerit ja viestintä</a:t>
            </a:r>
          </a:p>
        </p:txBody>
      </p:sp>
      <p:sp>
        <p:nvSpPr>
          <p:cNvPr id="10" name="Rectangle 9">
            <a:extLst>
              <a:ext uri="{FF2B5EF4-FFF2-40B4-BE49-F238E27FC236}">
                <a16:creationId xmlns:a16="http://schemas.microsoft.com/office/drawing/2014/main" id="{04EF8874-A7B0-3846-850B-4B7F01BD045E}"/>
              </a:ext>
            </a:extLst>
          </p:cNvPr>
          <p:cNvSpPr/>
          <p:nvPr/>
        </p:nvSpPr>
        <p:spPr>
          <a:xfrm>
            <a:off x="527782" y="803922"/>
            <a:ext cx="2249334" cy="369332"/>
          </a:xfrm>
          <a:prstGeom prst="rect">
            <a:avLst/>
          </a:prstGeom>
        </p:spPr>
        <p:txBody>
          <a:bodyPr wrap="none">
            <a:spAutoFit/>
          </a:bodyPr>
          <a:lstStyle/>
          <a:p>
            <a:r>
              <a:rPr lang="fi-FI" dirty="0"/>
              <a:t>Asiantuntijasihteerit:</a:t>
            </a:r>
          </a:p>
        </p:txBody>
      </p:sp>
      <p:pic>
        <p:nvPicPr>
          <p:cNvPr id="8" name="Picture 7" descr="Kasvokuva komitean asiantuntijasihteeristä Milja Tiainen, sosiaali- ja terveysministeriö">
            <a:extLst>
              <a:ext uri="{FF2B5EF4-FFF2-40B4-BE49-F238E27FC236}">
                <a16:creationId xmlns:a16="http://schemas.microsoft.com/office/drawing/2014/main" id="{BDB4895A-DCDB-1949-8D70-6724316D4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86" y="1370203"/>
            <a:ext cx="1071950" cy="1071950"/>
          </a:xfrm>
          <a:prstGeom prst="rect">
            <a:avLst/>
          </a:prstGeom>
        </p:spPr>
      </p:pic>
      <p:sp>
        <p:nvSpPr>
          <p:cNvPr id="6" name="Rectangle 5">
            <a:extLst>
              <a:ext uri="{FF2B5EF4-FFF2-40B4-BE49-F238E27FC236}">
                <a16:creationId xmlns:a16="http://schemas.microsoft.com/office/drawing/2014/main" id="{7B4A1BA3-F853-FB4C-B607-1FCBA8B32A8F}"/>
              </a:ext>
            </a:extLst>
          </p:cNvPr>
          <p:cNvSpPr/>
          <p:nvPr/>
        </p:nvSpPr>
        <p:spPr>
          <a:xfrm>
            <a:off x="272209" y="2457183"/>
            <a:ext cx="1688288" cy="573490"/>
          </a:xfrm>
          <a:prstGeom prst="rect">
            <a:avLst/>
          </a:prstGeom>
        </p:spPr>
        <p:txBody>
          <a:bodyPr wrap="square">
            <a:spAutoFit/>
          </a:bodyPr>
          <a:lstStyle/>
          <a:p>
            <a:pPr marL="0" lvl="1" indent="0" algn="ctr">
              <a:buNone/>
            </a:pPr>
            <a:r>
              <a:rPr lang="fi-FI" sz="1200" dirty="0"/>
              <a:t>Milja Tiainen</a:t>
            </a:r>
          </a:p>
          <a:p>
            <a:pPr marL="0" lvl="1" indent="0" algn="ctr">
              <a:lnSpc>
                <a:spcPct val="80000"/>
              </a:lnSpc>
              <a:spcBef>
                <a:spcPts val="200"/>
              </a:spcBef>
              <a:buNone/>
            </a:pPr>
            <a:r>
              <a:rPr lang="fi-FI" sz="1100" i="1" dirty="0" err="1">
                <a:solidFill>
                  <a:schemeClr val="tx1">
                    <a:lumMod val="65000"/>
                    <a:lumOff val="35000"/>
                  </a:schemeClr>
                </a:solidFill>
              </a:rPr>
              <a:t>sosiaali</a:t>
            </a:r>
            <a:r>
              <a:rPr lang="fi-FI" sz="1100" i="1" dirty="0">
                <a:solidFill>
                  <a:schemeClr val="tx1">
                    <a:lumMod val="65000"/>
                    <a:lumOff val="35000"/>
                  </a:schemeClr>
                </a:solidFill>
              </a:rPr>
              <a:t>- ja </a:t>
            </a:r>
            <a:br>
              <a:rPr lang="fi-FI" sz="1100" i="1" dirty="0">
                <a:solidFill>
                  <a:schemeClr val="tx1">
                    <a:lumMod val="65000"/>
                    <a:lumOff val="35000"/>
                  </a:schemeClr>
                </a:solidFill>
              </a:rPr>
            </a:br>
            <a:r>
              <a:rPr lang="fi-FI" sz="1100" i="1" dirty="0">
                <a:solidFill>
                  <a:schemeClr val="tx1">
                    <a:lumMod val="65000"/>
                    <a:lumOff val="35000"/>
                  </a:schemeClr>
                </a:solidFill>
              </a:rPr>
              <a:t>terveysministeriö</a:t>
            </a:r>
          </a:p>
        </p:txBody>
      </p:sp>
      <p:pic>
        <p:nvPicPr>
          <p:cNvPr id="26" name="Picture 7" descr="Kasvokuvan paikka komitean asiantuntijasihteerille Eeva Vartiolle, sosiaali. ja terveysministeriö">
            <a:extLst>
              <a:ext uri="{FF2B5EF4-FFF2-40B4-BE49-F238E27FC236}">
                <a16:creationId xmlns:a16="http://schemas.microsoft.com/office/drawing/2014/main" id="{13ED87F4-65E6-554E-A91C-AB53C5A67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312" y="1388997"/>
            <a:ext cx="1071950" cy="1071950"/>
          </a:xfrm>
          <a:prstGeom prst="rect">
            <a:avLst/>
          </a:prstGeom>
        </p:spPr>
      </p:pic>
      <p:sp>
        <p:nvSpPr>
          <p:cNvPr id="7" name="Rectangle 6">
            <a:extLst>
              <a:ext uri="{FF2B5EF4-FFF2-40B4-BE49-F238E27FC236}">
                <a16:creationId xmlns:a16="http://schemas.microsoft.com/office/drawing/2014/main" id="{4E2C5A3D-55DF-CB4E-A40E-501884C39694}"/>
              </a:ext>
            </a:extLst>
          </p:cNvPr>
          <p:cNvSpPr/>
          <p:nvPr/>
        </p:nvSpPr>
        <p:spPr>
          <a:xfrm>
            <a:off x="1847642" y="2452927"/>
            <a:ext cx="1789054" cy="573490"/>
          </a:xfrm>
          <a:prstGeom prst="rect">
            <a:avLst/>
          </a:prstGeom>
        </p:spPr>
        <p:txBody>
          <a:bodyPr wrap="square">
            <a:spAutoFit/>
          </a:bodyPr>
          <a:lstStyle/>
          <a:p>
            <a:pPr marL="0" lvl="1" indent="0" algn="ctr">
              <a:buNone/>
            </a:pPr>
            <a:r>
              <a:rPr lang="fi-FI" sz="1200" dirty="0"/>
              <a:t>Eeva Vartio</a:t>
            </a:r>
          </a:p>
          <a:p>
            <a:pPr marL="0" lvl="1" indent="0" algn="ctr">
              <a:lnSpc>
                <a:spcPct val="80000"/>
              </a:lnSpc>
              <a:spcBef>
                <a:spcPts val="200"/>
              </a:spcBef>
              <a:buNone/>
            </a:pPr>
            <a:r>
              <a:rPr lang="fi-FI" sz="1100" i="1" dirty="0" err="1">
                <a:solidFill>
                  <a:schemeClr val="tx1">
                    <a:lumMod val="65000"/>
                    <a:lumOff val="35000"/>
                  </a:schemeClr>
                </a:solidFill>
              </a:rPr>
              <a:t>sosiaali</a:t>
            </a:r>
            <a:r>
              <a:rPr lang="fi-FI" sz="1100" i="1" dirty="0">
                <a:solidFill>
                  <a:schemeClr val="tx1">
                    <a:lumMod val="65000"/>
                    <a:lumOff val="35000"/>
                  </a:schemeClr>
                </a:solidFill>
              </a:rPr>
              <a:t>- ja </a:t>
            </a:r>
            <a:br>
              <a:rPr lang="fi-FI" sz="1100" i="1" dirty="0">
                <a:solidFill>
                  <a:schemeClr val="tx1">
                    <a:lumMod val="65000"/>
                    <a:lumOff val="35000"/>
                  </a:schemeClr>
                </a:solidFill>
              </a:rPr>
            </a:br>
            <a:r>
              <a:rPr lang="fi-FI" sz="1100" i="1" dirty="0">
                <a:solidFill>
                  <a:schemeClr val="tx1">
                    <a:lumMod val="65000"/>
                    <a:lumOff val="35000"/>
                  </a:schemeClr>
                </a:solidFill>
              </a:rPr>
              <a:t>terveysministeriö</a:t>
            </a:r>
          </a:p>
        </p:txBody>
      </p:sp>
      <p:pic>
        <p:nvPicPr>
          <p:cNvPr id="13" name="Picture 12" descr="Kasvokuva komitean asiantuntijasihteeristä Susanna Rahkonen, sosiaali- ja terveysministeriö">
            <a:extLst>
              <a:ext uri="{FF2B5EF4-FFF2-40B4-BE49-F238E27FC236}">
                <a16:creationId xmlns:a16="http://schemas.microsoft.com/office/drawing/2014/main" id="{417756E8-D682-F74B-8B02-7B3858DFD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5649" y="1353405"/>
            <a:ext cx="1112592" cy="1112592"/>
          </a:xfrm>
          <a:prstGeom prst="rect">
            <a:avLst/>
          </a:prstGeom>
        </p:spPr>
      </p:pic>
      <p:sp>
        <p:nvSpPr>
          <p:cNvPr id="18" name="Rectangle 17">
            <a:extLst>
              <a:ext uri="{FF2B5EF4-FFF2-40B4-BE49-F238E27FC236}">
                <a16:creationId xmlns:a16="http://schemas.microsoft.com/office/drawing/2014/main" id="{5D820504-177F-D54D-BDDD-4632181105E8}"/>
              </a:ext>
            </a:extLst>
          </p:cNvPr>
          <p:cNvSpPr/>
          <p:nvPr/>
        </p:nvSpPr>
        <p:spPr>
          <a:xfrm>
            <a:off x="3262364" y="2449678"/>
            <a:ext cx="2003769" cy="576739"/>
          </a:xfrm>
          <a:prstGeom prst="rect">
            <a:avLst/>
          </a:prstGeom>
        </p:spPr>
        <p:txBody>
          <a:bodyPr wrap="square">
            <a:spAutoFit/>
          </a:bodyPr>
          <a:lstStyle/>
          <a:p>
            <a:pPr marL="0" lvl="1" indent="0" algn="ctr">
              <a:buNone/>
            </a:pPr>
            <a:r>
              <a:rPr lang="fi-FI" sz="1200" dirty="0"/>
              <a:t>Susanna Rahkonen</a:t>
            </a:r>
          </a:p>
          <a:p>
            <a:pPr marL="0" lvl="1" indent="0" algn="ctr">
              <a:lnSpc>
                <a:spcPct val="80000"/>
              </a:lnSpc>
              <a:spcBef>
                <a:spcPts val="200"/>
              </a:spcBef>
              <a:buNone/>
            </a:pPr>
            <a:r>
              <a:rPr lang="fi-FI" sz="1100" i="1" dirty="0" err="1">
                <a:solidFill>
                  <a:schemeClr val="tx1">
                    <a:lumMod val="65000"/>
                    <a:lumOff val="35000"/>
                  </a:schemeClr>
                </a:solidFill>
              </a:rPr>
              <a:t>sosiaali</a:t>
            </a:r>
            <a:r>
              <a:rPr lang="fi-FI" sz="1100" i="1" dirty="0">
                <a:solidFill>
                  <a:schemeClr val="tx1">
                    <a:lumMod val="65000"/>
                    <a:lumOff val="35000"/>
                  </a:schemeClr>
                </a:solidFill>
              </a:rPr>
              <a:t>- ja </a:t>
            </a:r>
            <a:br>
              <a:rPr lang="fi-FI" sz="1100" i="1" dirty="0">
                <a:solidFill>
                  <a:schemeClr val="tx1">
                    <a:lumMod val="65000"/>
                    <a:lumOff val="35000"/>
                  </a:schemeClr>
                </a:solidFill>
              </a:rPr>
            </a:br>
            <a:r>
              <a:rPr lang="fi-FI" sz="1100" i="1" dirty="0">
                <a:solidFill>
                  <a:schemeClr val="tx1">
                    <a:lumMod val="65000"/>
                    <a:lumOff val="35000"/>
                  </a:schemeClr>
                </a:solidFill>
              </a:rPr>
              <a:t>terveysministeriö</a:t>
            </a:r>
          </a:p>
        </p:txBody>
      </p:sp>
      <p:pic>
        <p:nvPicPr>
          <p:cNvPr id="9" name="Kuva 8" descr="Kasvokuva komitean asiantuntijasihteeristä Maarit Lassanderista, Valtioneuvoston kansias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7315" y="1347614"/>
            <a:ext cx="1117129" cy="1117129"/>
          </a:xfrm>
          <a:prstGeom prst="rect">
            <a:avLst/>
          </a:prstGeom>
        </p:spPr>
      </p:pic>
      <p:sp>
        <p:nvSpPr>
          <p:cNvPr id="27" name="Rectangle 17">
            <a:extLst>
              <a:ext uri="{FF2B5EF4-FFF2-40B4-BE49-F238E27FC236}">
                <a16:creationId xmlns:a16="http://schemas.microsoft.com/office/drawing/2014/main" id="{5D820504-177F-D54D-BDDD-4632181105E8}"/>
              </a:ext>
            </a:extLst>
          </p:cNvPr>
          <p:cNvSpPr/>
          <p:nvPr/>
        </p:nvSpPr>
        <p:spPr>
          <a:xfrm>
            <a:off x="4914870" y="2479854"/>
            <a:ext cx="2126253" cy="438069"/>
          </a:xfrm>
          <a:prstGeom prst="rect">
            <a:avLst/>
          </a:prstGeom>
        </p:spPr>
        <p:txBody>
          <a:bodyPr wrap="square">
            <a:spAutoFit/>
          </a:bodyPr>
          <a:lstStyle/>
          <a:p>
            <a:pPr marL="0" lvl="1" indent="0" algn="ctr">
              <a:buNone/>
            </a:pPr>
            <a:r>
              <a:rPr lang="fi-FI" sz="1200" dirty="0"/>
              <a:t>Maarit </a:t>
            </a:r>
            <a:r>
              <a:rPr lang="fi-FI" sz="1200" dirty="0" smtClean="0"/>
              <a:t>Lassander</a:t>
            </a:r>
            <a:endParaRPr lang="fi-FI" sz="1200" dirty="0"/>
          </a:p>
          <a:p>
            <a:pPr marL="0" lvl="1" indent="0" algn="ctr">
              <a:lnSpc>
                <a:spcPct val="80000"/>
              </a:lnSpc>
              <a:spcBef>
                <a:spcPts val="200"/>
              </a:spcBef>
              <a:buNone/>
            </a:pPr>
            <a:r>
              <a:rPr lang="fi-FI" sz="1100" i="1" dirty="0">
                <a:solidFill>
                  <a:schemeClr val="tx1">
                    <a:lumMod val="65000"/>
                    <a:lumOff val="35000"/>
                  </a:schemeClr>
                </a:solidFill>
              </a:rPr>
              <a:t>Valtioneuvoston kanslia</a:t>
            </a:r>
          </a:p>
        </p:txBody>
      </p:sp>
      <p:pic>
        <p:nvPicPr>
          <p:cNvPr id="28" name="Picture 7" descr="Kasvokuvan paikka komitean asiantuntijasihteerille Sara Mäkäräiselle, sosiaali. ja terveysministeriö">
            <a:extLst>
              <a:ext uri="{FF2B5EF4-FFF2-40B4-BE49-F238E27FC236}">
                <a16:creationId xmlns:a16="http://schemas.microsoft.com/office/drawing/2014/main" id="{13ED87F4-65E6-554E-A91C-AB53C5A67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865" y="1347614"/>
            <a:ext cx="1071950" cy="1071950"/>
          </a:xfrm>
          <a:prstGeom prst="rect">
            <a:avLst/>
          </a:prstGeom>
        </p:spPr>
      </p:pic>
      <p:sp>
        <p:nvSpPr>
          <p:cNvPr id="29" name="Rectangle 6">
            <a:extLst>
              <a:ext uri="{FF2B5EF4-FFF2-40B4-BE49-F238E27FC236}">
                <a16:creationId xmlns:a16="http://schemas.microsoft.com/office/drawing/2014/main" id="{4E2C5A3D-55DF-CB4E-A40E-501884C39694}"/>
              </a:ext>
            </a:extLst>
          </p:cNvPr>
          <p:cNvSpPr/>
          <p:nvPr/>
        </p:nvSpPr>
        <p:spPr>
          <a:xfrm>
            <a:off x="6526313" y="2454827"/>
            <a:ext cx="1789054" cy="573490"/>
          </a:xfrm>
          <a:prstGeom prst="rect">
            <a:avLst/>
          </a:prstGeom>
        </p:spPr>
        <p:txBody>
          <a:bodyPr wrap="square">
            <a:spAutoFit/>
          </a:bodyPr>
          <a:lstStyle/>
          <a:p>
            <a:pPr marL="0" lvl="1" indent="0" algn="ctr">
              <a:buNone/>
            </a:pPr>
            <a:r>
              <a:rPr lang="fi-FI" sz="1200" dirty="0" smtClean="0"/>
              <a:t>Sara Mäkäräinen</a:t>
            </a:r>
            <a:endParaRPr lang="fi-FI" sz="1200" dirty="0"/>
          </a:p>
          <a:p>
            <a:pPr marL="0" lvl="1" indent="0" algn="ctr">
              <a:lnSpc>
                <a:spcPct val="80000"/>
              </a:lnSpc>
              <a:spcBef>
                <a:spcPts val="200"/>
              </a:spcBef>
              <a:buNone/>
            </a:pPr>
            <a:r>
              <a:rPr lang="fi-FI" sz="1100" i="1" dirty="0" err="1">
                <a:solidFill>
                  <a:schemeClr val="tx1">
                    <a:lumMod val="65000"/>
                    <a:lumOff val="35000"/>
                  </a:schemeClr>
                </a:solidFill>
              </a:rPr>
              <a:t>sosiaali</a:t>
            </a:r>
            <a:r>
              <a:rPr lang="fi-FI" sz="1100" i="1" dirty="0">
                <a:solidFill>
                  <a:schemeClr val="tx1">
                    <a:lumMod val="65000"/>
                    <a:lumOff val="35000"/>
                  </a:schemeClr>
                </a:solidFill>
              </a:rPr>
              <a:t>- ja </a:t>
            </a:r>
            <a:br>
              <a:rPr lang="fi-FI" sz="1100" i="1" dirty="0">
                <a:solidFill>
                  <a:schemeClr val="tx1">
                    <a:lumMod val="65000"/>
                    <a:lumOff val="35000"/>
                  </a:schemeClr>
                </a:solidFill>
              </a:rPr>
            </a:br>
            <a:r>
              <a:rPr lang="fi-FI" sz="1100" i="1" dirty="0">
                <a:solidFill>
                  <a:schemeClr val="tx1">
                    <a:lumMod val="65000"/>
                    <a:lumOff val="35000"/>
                  </a:schemeClr>
                </a:solidFill>
              </a:rPr>
              <a:t>terveysministeriö</a:t>
            </a:r>
          </a:p>
        </p:txBody>
      </p:sp>
      <p:sp>
        <p:nvSpPr>
          <p:cNvPr id="11" name="Rectangle 10">
            <a:extLst>
              <a:ext uri="{FF2B5EF4-FFF2-40B4-BE49-F238E27FC236}">
                <a16:creationId xmlns:a16="http://schemas.microsoft.com/office/drawing/2014/main" id="{52177963-FA99-DE44-BADC-2A2D035DA95F}"/>
              </a:ext>
            </a:extLst>
          </p:cNvPr>
          <p:cNvSpPr/>
          <p:nvPr/>
        </p:nvSpPr>
        <p:spPr>
          <a:xfrm>
            <a:off x="1787069" y="3049956"/>
            <a:ext cx="1980094" cy="369332"/>
          </a:xfrm>
          <a:prstGeom prst="rect">
            <a:avLst/>
          </a:prstGeom>
        </p:spPr>
        <p:txBody>
          <a:bodyPr wrap="none">
            <a:spAutoFit/>
          </a:bodyPr>
          <a:lstStyle/>
          <a:p>
            <a:r>
              <a:rPr lang="fi-FI" dirty="0"/>
              <a:t>Tekninen sihteeri:</a:t>
            </a:r>
          </a:p>
        </p:txBody>
      </p:sp>
      <p:pic>
        <p:nvPicPr>
          <p:cNvPr id="23" name="Picture 5" descr="Kasvokuva komitean teknisestä sihteeristä Mirva Hyötylä, sosiaali- ja terveysministeriö ">
            <a:extLst>
              <a:ext uri="{FF2B5EF4-FFF2-40B4-BE49-F238E27FC236}">
                <a16:creationId xmlns:a16="http://schemas.microsoft.com/office/drawing/2014/main" id="{4A499E43-47A7-4B41-BCC2-7DB5C62B00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5736" y="3419712"/>
            <a:ext cx="1071950" cy="1071950"/>
          </a:xfrm>
          <a:prstGeom prst="rect">
            <a:avLst/>
          </a:prstGeom>
        </p:spPr>
      </p:pic>
      <p:sp>
        <p:nvSpPr>
          <p:cNvPr id="2" name="Rectangle 1">
            <a:extLst>
              <a:ext uri="{FF2B5EF4-FFF2-40B4-BE49-F238E27FC236}">
                <a16:creationId xmlns:a16="http://schemas.microsoft.com/office/drawing/2014/main" id="{7D481517-8A63-F144-BEC8-6C74C4598968}"/>
              </a:ext>
            </a:extLst>
          </p:cNvPr>
          <p:cNvSpPr/>
          <p:nvPr/>
        </p:nvSpPr>
        <p:spPr>
          <a:xfrm>
            <a:off x="1652449" y="4500702"/>
            <a:ext cx="2160240" cy="573490"/>
          </a:xfrm>
          <a:prstGeom prst="rect">
            <a:avLst/>
          </a:prstGeom>
        </p:spPr>
        <p:txBody>
          <a:bodyPr wrap="square">
            <a:spAutoFit/>
          </a:bodyPr>
          <a:lstStyle/>
          <a:p>
            <a:pPr marL="0" lvl="1" indent="0" algn="ctr">
              <a:buNone/>
            </a:pPr>
            <a:r>
              <a:rPr lang="fi-FI" sz="1200" dirty="0"/>
              <a:t>Mirva Hyötylä</a:t>
            </a:r>
          </a:p>
          <a:p>
            <a:pPr marL="0" lvl="1" indent="0" algn="ctr">
              <a:lnSpc>
                <a:spcPct val="80000"/>
              </a:lnSpc>
              <a:spcBef>
                <a:spcPts val="200"/>
              </a:spcBef>
              <a:buNone/>
            </a:pPr>
            <a:r>
              <a:rPr lang="fi-FI" sz="1100" i="1" dirty="0" err="1">
                <a:solidFill>
                  <a:schemeClr val="tx1">
                    <a:lumMod val="65000"/>
                    <a:lumOff val="35000"/>
                  </a:schemeClr>
                </a:solidFill>
              </a:rPr>
              <a:t>sosiaali</a:t>
            </a:r>
            <a:r>
              <a:rPr lang="fi-FI" sz="1100" i="1" dirty="0">
                <a:solidFill>
                  <a:schemeClr val="tx1">
                    <a:lumMod val="65000"/>
                    <a:lumOff val="35000"/>
                  </a:schemeClr>
                </a:solidFill>
              </a:rPr>
              <a:t>- ja </a:t>
            </a:r>
            <a:br>
              <a:rPr lang="fi-FI" sz="1100" i="1" dirty="0">
                <a:solidFill>
                  <a:schemeClr val="tx1">
                    <a:lumMod val="65000"/>
                    <a:lumOff val="35000"/>
                  </a:schemeClr>
                </a:solidFill>
              </a:rPr>
            </a:br>
            <a:r>
              <a:rPr lang="fi-FI" sz="1100" i="1" dirty="0">
                <a:solidFill>
                  <a:schemeClr val="tx1">
                    <a:lumMod val="65000"/>
                    <a:lumOff val="35000"/>
                  </a:schemeClr>
                </a:solidFill>
              </a:rPr>
              <a:t>terveysministeriö</a:t>
            </a:r>
          </a:p>
        </p:txBody>
      </p:sp>
      <p:sp>
        <p:nvSpPr>
          <p:cNvPr id="21" name="Rectangle 10">
            <a:extLst>
              <a:ext uri="{FF2B5EF4-FFF2-40B4-BE49-F238E27FC236}">
                <a16:creationId xmlns:a16="http://schemas.microsoft.com/office/drawing/2014/main" id="{52177963-FA99-DE44-BADC-2A2D035DA95F}"/>
              </a:ext>
            </a:extLst>
          </p:cNvPr>
          <p:cNvSpPr/>
          <p:nvPr/>
        </p:nvSpPr>
        <p:spPr>
          <a:xfrm>
            <a:off x="4572000" y="3049242"/>
            <a:ext cx="1129476" cy="369332"/>
          </a:xfrm>
          <a:prstGeom prst="rect">
            <a:avLst/>
          </a:prstGeom>
        </p:spPr>
        <p:txBody>
          <a:bodyPr wrap="none">
            <a:spAutoFit/>
          </a:bodyPr>
          <a:lstStyle/>
          <a:p>
            <a:r>
              <a:rPr lang="fi-FI" dirty="0" smtClean="0"/>
              <a:t>Viestintä</a:t>
            </a:r>
            <a:r>
              <a:rPr lang="fi-FI" dirty="0"/>
              <a:t>:</a:t>
            </a:r>
          </a:p>
        </p:txBody>
      </p:sp>
      <p:pic>
        <p:nvPicPr>
          <p:cNvPr id="30" name="Picture 7" descr="Kasvokuvan paikka komitean viestinnästä vastaavalle henkilölle Pauliina Pohjalalle, sosiaali. ja terveysministeriö">
            <a:extLst>
              <a:ext uri="{FF2B5EF4-FFF2-40B4-BE49-F238E27FC236}">
                <a16:creationId xmlns:a16="http://schemas.microsoft.com/office/drawing/2014/main" id="{13ED87F4-65E6-554E-A91C-AB53C5A67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19712"/>
            <a:ext cx="1071950" cy="1071950"/>
          </a:xfrm>
          <a:prstGeom prst="rect">
            <a:avLst/>
          </a:prstGeom>
        </p:spPr>
      </p:pic>
      <p:sp>
        <p:nvSpPr>
          <p:cNvPr id="20" name="Rectangle 6">
            <a:extLst>
              <a:ext uri="{FF2B5EF4-FFF2-40B4-BE49-F238E27FC236}">
                <a16:creationId xmlns:a16="http://schemas.microsoft.com/office/drawing/2014/main" id="{24270622-4F1B-1241-AD8A-D3AB02A919CF}"/>
              </a:ext>
            </a:extLst>
          </p:cNvPr>
          <p:cNvSpPr/>
          <p:nvPr/>
        </p:nvSpPr>
        <p:spPr>
          <a:xfrm>
            <a:off x="3955662" y="4524298"/>
            <a:ext cx="2304626" cy="549894"/>
          </a:xfrm>
          <a:prstGeom prst="rect">
            <a:avLst/>
          </a:prstGeom>
        </p:spPr>
        <p:txBody>
          <a:bodyPr wrap="square">
            <a:spAutoFit/>
          </a:bodyPr>
          <a:lstStyle/>
          <a:p>
            <a:pPr marL="0" lvl="1" indent="0" algn="ctr">
              <a:lnSpc>
                <a:spcPct val="80000"/>
              </a:lnSpc>
              <a:spcBef>
                <a:spcPts val="200"/>
              </a:spcBef>
              <a:buNone/>
            </a:pPr>
            <a:r>
              <a:rPr lang="fi-FI" sz="1100" dirty="0" smtClean="0"/>
              <a:t>Pauliina Pohjala</a:t>
            </a:r>
            <a:endParaRPr lang="fi-FI" sz="1100" dirty="0"/>
          </a:p>
          <a:p>
            <a:pPr marL="0" lvl="1" indent="0" algn="ctr">
              <a:lnSpc>
                <a:spcPct val="80000"/>
              </a:lnSpc>
              <a:spcBef>
                <a:spcPts val="200"/>
              </a:spcBef>
              <a:buNone/>
            </a:pPr>
            <a:r>
              <a:rPr lang="fi-FI" sz="1100" i="1" dirty="0" err="1" smtClean="0">
                <a:solidFill>
                  <a:schemeClr val="tx1">
                    <a:lumMod val="65000"/>
                    <a:lumOff val="35000"/>
                  </a:schemeClr>
                </a:solidFill>
              </a:rPr>
              <a:t>sosiaali</a:t>
            </a:r>
            <a:r>
              <a:rPr lang="fi-FI" sz="1100" i="1" dirty="0" smtClean="0">
                <a:solidFill>
                  <a:schemeClr val="tx1">
                    <a:lumMod val="65000"/>
                    <a:lumOff val="35000"/>
                  </a:schemeClr>
                </a:solidFill>
              </a:rPr>
              <a:t>- </a:t>
            </a:r>
            <a:r>
              <a:rPr lang="fi-FI" sz="1100" i="1" dirty="0">
                <a:solidFill>
                  <a:schemeClr val="tx1">
                    <a:lumMod val="65000"/>
                    <a:lumOff val="35000"/>
                  </a:schemeClr>
                </a:solidFill>
              </a:rPr>
              <a:t>ja </a:t>
            </a:r>
          </a:p>
          <a:p>
            <a:pPr marL="0" lvl="1" indent="0" algn="ctr">
              <a:lnSpc>
                <a:spcPct val="80000"/>
              </a:lnSpc>
              <a:spcBef>
                <a:spcPts val="200"/>
              </a:spcBef>
              <a:buNone/>
            </a:pPr>
            <a:r>
              <a:rPr lang="fi-FI" sz="1100" i="1" dirty="0">
                <a:solidFill>
                  <a:schemeClr val="tx1">
                    <a:lumMod val="65000"/>
                    <a:lumOff val="35000"/>
                  </a:schemeClr>
                </a:solidFill>
              </a:rPr>
              <a:t>terveysministeriö</a:t>
            </a:r>
          </a:p>
        </p:txBody>
      </p:sp>
      <p:sp>
        <p:nvSpPr>
          <p:cNvPr id="5" name="Dian numeron paikkamerkki 4"/>
          <p:cNvSpPr>
            <a:spLocks noGrp="1"/>
          </p:cNvSpPr>
          <p:nvPr>
            <p:ph type="sldNum" sz="quarter" idx="12"/>
          </p:nvPr>
        </p:nvSpPr>
        <p:spPr/>
        <p:txBody>
          <a:bodyPr/>
          <a:lstStyle/>
          <a:p>
            <a:fld id="{1EA1DD0D-7089-48C5-B116-A19F892CF1D9}" type="slidenum">
              <a:rPr lang="fi-FI" smtClean="0"/>
              <a:pPr/>
              <a:t>7</a:t>
            </a:fld>
            <a:r>
              <a:rPr lang="fi-FI"/>
              <a:t>  </a:t>
            </a:r>
            <a:r>
              <a:rPr lang="fi-FI" b="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r>
              <a:rPr lang="fi-FI" dirty="0"/>
              <a:t>6.9.2021</a:t>
            </a:r>
          </a:p>
        </p:txBody>
      </p:sp>
    </p:spTree>
    <p:extLst>
      <p:ext uri="{BB962C8B-B14F-4D97-AF65-F5344CB8AC3E}">
        <p14:creationId xmlns:p14="http://schemas.microsoft.com/office/powerpoint/2010/main" val="5492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66652" y="627534"/>
            <a:ext cx="8093780" cy="2664296"/>
          </a:xfrm>
        </p:spPr>
        <p:txBody>
          <a:bodyPr/>
          <a:lstStyle/>
          <a:p>
            <a:r>
              <a:rPr lang="fi-FI" altLang="fi-FI" dirty="0"/>
              <a:t>Opiskelu ja osaamisen kehittäminen</a:t>
            </a:r>
            <a:r>
              <a:rPr lang="fi-FI" altLang="fi-FI"/>
              <a:t/>
            </a:r>
            <a:br>
              <a:rPr lang="fi-FI" altLang="fi-FI"/>
            </a:br>
            <a:r>
              <a:rPr lang="fi-FI" altLang="fi-FI"/>
              <a:t>-</a:t>
            </a:r>
            <a:r>
              <a:rPr lang="fi-FI" altLang="fi-FI" dirty="0"/>
              <a:t> </a:t>
            </a:r>
            <a:r>
              <a:rPr lang="fi-FI" altLang="fi-FI"/>
              <a:t>ehdotukset </a:t>
            </a:r>
            <a:r>
              <a:rPr lang="fi-FI" altLang="fi-FI" dirty="0"/>
              <a:t>linjauksiksi</a:t>
            </a:r>
            <a:endParaRPr lang="fi-FI" dirty="0"/>
          </a:p>
        </p:txBody>
      </p:sp>
      <p:sp>
        <p:nvSpPr>
          <p:cNvPr id="3" name="Alaotsikko 2"/>
          <p:cNvSpPr>
            <a:spLocks noGrp="1"/>
          </p:cNvSpPr>
          <p:nvPr>
            <p:ph type="subTitle" idx="1"/>
          </p:nvPr>
        </p:nvSpPr>
        <p:spPr>
          <a:xfrm>
            <a:off x="366650" y="3507855"/>
            <a:ext cx="8381814" cy="720080"/>
          </a:xfrm>
        </p:spPr>
        <p:txBody>
          <a:bodyPr/>
          <a:lstStyle/>
          <a:p>
            <a:r>
              <a:rPr lang="fi-FI" dirty="0"/>
              <a:t>Virpi Hiltunen, </a:t>
            </a:r>
            <a:r>
              <a:rPr lang="fi-FI" dirty="0" smtClean="0"/>
              <a:t>työllisyyden </a:t>
            </a:r>
            <a:r>
              <a:rPr lang="fi-FI" dirty="0"/>
              <a:t>ja osaamisen jaosto, </a:t>
            </a:r>
            <a:r>
              <a:rPr lang="fi-FI" dirty="0" smtClean="0"/>
              <a:t>neuvotteleva virkamies, </a:t>
            </a:r>
            <a:r>
              <a:rPr lang="fi-FI" dirty="0"/>
              <a:t>OKM</a:t>
            </a:r>
          </a:p>
        </p:txBody>
      </p:sp>
    </p:spTree>
    <p:extLst>
      <p:ext uri="{BB962C8B-B14F-4D97-AF65-F5344CB8AC3E}">
        <p14:creationId xmlns:p14="http://schemas.microsoft.com/office/powerpoint/2010/main" val="362274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ltLang="fi-FI" dirty="0"/>
              <a:t>Ehdotusten tausta</a:t>
            </a:r>
            <a:endParaRPr lang="fi-FI" dirty="0"/>
          </a:p>
        </p:txBody>
      </p:sp>
      <p:sp>
        <p:nvSpPr>
          <p:cNvPr id="2" name="Sisällön paikkamerkki 1"/>
          <p:cNvSpPr>
            <a:spLocks noGrp="1"/>
          </p:cNvSpPr>
          <p:nvPr>
            <p:ph idx="1"/>
          </p:nvPr>
        </p:nvSpPr>
        <p:spPr/>
        <p:txBody>
          <a:bodyPr>
            <a:normAutofit fontScale="85000" lnSpcReduction="20000"/>
          </a:bodyPr>
          <a:lstStyle/>
          <a:p>
            <a:r>
              <a:rPr lang="fi-FI" altLang="fi-FI" i="1" dirty="0"/>
              <a:t>Ehdotus koskee komitean 29.11.2021 </a:t>
            </a:r>
            <a:r>
              <a:rPr lang="fi-FI" altLang="fi-FI" i="1" dirty="0" smtClean="0"/>
              <a:t>hyväksymien kannanottojen </a:t>
            </a:r>
            <a:r>
              <a:rPr lang="fi-FI" altLang="fi-FI" i="1" dirty="0"/>
              <a:t>kohtaa </a:t>
            </a:r>
            <a:r>
              <a:rPr lang="fi-FI" altLang="fi-FI" i="1" dirty="0" smtClean="0"/>
              <a:t>2.4 </a:t>
            </a:r>
            <a:r>
              <a:rPr lang="fi-FI" altLang="fi-FI" i="1" dirty="0"/>
              <a:t>opiskelusta ja osaamisen kehittämisestä sekä kohtaa </a:t>
            </a:r>
            <a:r>
              <a:rPr lang="fi-FI" altLang="fi-FI" i="1" dirty="0" smtClean="0"/>
              <a:t>5.1 </a:t>
            </a:r>
            <a:r>
              <a:rPr lang="fi-FI" altLang="fi-FI" i="1" dirty="0"/>
              <a:t>ongelmaraporttien ulkopuolinen kokonaisuus jatkuvan oppimisen ja osaamisen kehittäminen. </a:t>
            </a:r>
          </a:p>
          <a:p>
            <a:r>
              <a:rPr lang="fi-FI" altLang="fi-FI" i="1" dirty="0"/>
              <a:t>Ehdotukseen sisältyy myös työllisyyden ja osaamisen jaostossa tehdyn taustavalmistelun pohjalta nuorten etuuksien ja </a:t>
            </a:r>
            <a:r>
              <a:rPr lang="fi-FI" altLang="fi-FI" i="1" dirty="0" smtClean="0"/>
              <a:t>palvelujen </a:t>
            </a:r>
            <a:r>
              <a:rPr lang="fi-FI" altLang="fi-FI" i="1" dirty="0"/>
              <a:t>kehittämistä </a:t>
            </a:r>
            <a:r>
              <a:rPr lang="fi-FI" altLang="fi-FI" i="1" dirty="0" smtClean="0"/>
              <a:t>sekä opintotukijärjestelmää </a:t>
            </a:r>
            <a:r>
              <a:rPr lang="fi-FI" altLang="fi-FI" i="1" dirty="0"/>
              <a:t>koskevia </a:t>
            </a:r>
            <a:r>
              <a:rPr lang="fi-FI" altLang="fi-FI" i="1" dirty="0" smtClean="0"/>
              <a:t>linjauksia.</a:t>
            </a:r>
            <a:endParaRPr lang="fi-FI" altLang="fi-FI" dirty="0"/>
          </a:p>
          <a:p>
            <a:r>
              <a:rPr lang="fi-FI" altLang="fi-FI" i="1" dirty="0"/>
              <a:t>Komitean kannanotoissa todetaan, että osaamisen kehittämistä tuetaan jatkossakin eri etuusjärjestelmissä henkilön tilanteen ja etuuksissa määriteltyjen tavoitteiden mukaan. </a:t>
            </a:r>
          </a:p>
          <a:p>
            <a:r>
              <a:rPr lang="fi-FI" altLang="fi-FI" i="1" dirty="0"/>
              <a:t>Opintotuen osalta komitea on linjannut, että opintotuen tarkoitus on tukea ensisijaisesti päätoimista opiskelua kuten nykyisin ja opintotuki mahdollistaa työtulojen ja työkokemuksen hankkimisen opintojen rinnalla</a:t>
            </a:r>
            <a:r>
              <a:rPr lang="fi-FI" altLang="fi-FI" i="1" dirty="0" smtClean="0"/>
              <a:t>.</a:t>
            </a:r>
            <a:endParaRPr lang="fi-FI" altLang="fi-FI" dirty="0"/>
          </a:p>
        </p:txBody>
      </p:sp>
      <p:sp>
        <p:nvSpPr>
          <p:cNvPr id="5" name="Dian numeron paikkamerkki 4"/>
          <p:cNvSpPr>
            <a:spLocks noGrp="1"/>
          </p:cNvSpPr>
          <p:nvPr>
            <p:ph type="sldNum" sz="quarter" idx="12"/>
          </p:nvPr>
        </p:nvSpPr>
        <p:spPr/>
        <p:txBody>
          <a:bodyPr/>
          <a:lstStyle/>
          <a:p>
            <a:fld id="{1EA1DD0D-7089-48C5-B116-A19F892CF1D9}" type="slidenum">
              <a:rPr lang="fi-FI" smtClean="0"/>
              <a:pPr/>
              <a:t>9</a:t>
            </a:fld>
            <a:r>
              <a:rPr lang="fi-FI" smtClean="0"/>
              <a:t>  </a:t>
            </a:r>
            <a:r>
              <a:rPr lang="fi-FI" b="0" smtClean="0">
                <a:solidFill>
                  <a:schemeClr val="bg1">
                    <a:lumMod val="65000"/>
                  </a:schemeClr>
                </a:solidFill>
              </a:rPr>
              <a:t>|</a:t>
            </a:r>
            <a:endParaRPr lang="fi-FI" sz="600" b="0" dirty="0">
              <a:solidFill>
                <a:schemeClr val="bg1">
                  <a:lumMod val="65000"/>
                </a:schemeClr>
              </a:solidFill>
            </a:endParaRPr>
          </a:p>
        </p:txBody>
      </p:sp>
      <p:sp>
        <p:nvSpPr>
          <p:cNvPr id="4" name="Päivämäärän paikkamerkki 3"/>
          <p:cNvSpPr>
            <a:spLocks noGrp="1"/>
          </p:cNvSpPr>
          <p:nvPr>
            <p:ph type="dt" sz="half" idx="2"/>
          </p:nvPr>
        </p:nvSpPr>
        <p:spPr/>
        <p:txBody>
          <a:bodyPr/>
          <a:lstStyle/>
          <a:p>
            <a:fld id="{9504BABE-377C-4042-9CE4-D8BB0ACFBA08}" type="datetime1">
              <a:rPr lang="fi-FI" smtClean="0"/>
              <a:pPr/>
              <a:t>16.5.2022</a:t>
            </a:fld>
            <a:endParaRPr lang="fi-FI" dirty="0"/>
          </a:p>
        </p:txBody>
      </p:sp>
    </p:spTree>
    <p:extLst>
      <p:ext uri="{BB962C8B-B14F-4D97-AF65-F5344CB8AC3E}">
        <p14:creationId xmlns:p14="http://schemas.microsoft.com/office/powerpoint/2010/main" val="2870528726"/>
      </p:ext>
    </p:extLst>
  </p:cSld>
  <p:clrMapOvr>
    <a:masterClrMapping/>
  </p:clrMapOvr>
</p:sld>
</file>

<file path=ppt/theme/theme1.xml><?xml version="1.0" encoding="utf-8"?>
<a:theme xmlns:a="http://schemas.openxmlformats.org/drawingml/2006/main" name="VN-FI/SV-01/2020">
  <a:themeElements>
    <a:clrScheme name="VN-Oikeusvaltio">
      <a:dk1>
        <a:sysClr val="windowText" lastClr="000000"/>
      </a:dk1>
      <a:lt1>
        <a:srgbClr val="FFFFFF"/>
      </a:lt1>
      <a:dk2>
        <a:srgbClr val="365ABD"/>
      </a:dk2>
      <a:lt2>
        <a:srgbClr val="9B9183"/>
      </a:lt2>
      <a:accent1>
        <a:srgbClr val="2699D6"/>
      </a:accent1>
      <a:accent2>
        <a:srgbClr val="00A79F"/>
      </a:accent2>
      <a:accent3>
        <a:srgbClr val="F18700"/>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02B3A31-FA8B-48A1-BC61-15C530D71019}" vid="{DF806799-ED5C-4F59-8BAB-03D3002ED83E}"/>
    </a:ext>
  </a:extLst>
</a:theme>
</file>

<file path=ppt/theme/theme2.xml><?xml version="1.0" encoding="utf-8"?>
<a:theme xmlns:a="http://schemas.openxmlformats.org/drawingml/2006/main" name="1_VN-FI/SV-01/2020">
  <a:themeElements>
    <a:clrScheme name="VN-Oikeusvaltio">
      <a:dk1>
        <a:sysClr val="windowText" lastClr="000000"/>
      </a:dk1>
      <a:lt1>
        <a:srgbClr val="FFFFFF"/>
      </a:lt1>
      <a:dk2>
        <a:srgbClr val="365ABD"/>
      </a:dk2>
      <a:lt2>
        <a:srgbClr val="9B9183"/>
      </a:lt2>
      <a:accent1>
        <a:srgbClr val="2699D6"/>
      </a:accent1>
      <a:accent2>
        <a:srgbClr val="00A79F"/>
      </a:accent2>
      <a:accent3>
        <a:srgbClr val="F18700"/>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 Point pohja Parlamentaariset komiteat.potx [Vain luku]" id="{84D92176-6D3D-4ED3-AE15-CFC6AEF69FA6}" vid="{E311208A-FD3E-4C30-9B17-7A3D11F8DD05}"/>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D13765888673F54787C1342A8B3ED982" ma:contentTypeVersion="" ma:contentTypeDescription="Luo uusi asiakirja." ma:contentTypeScope="" ma:versionID="d897b2d5ef426f39bf44d31f24b4934e">
  <xsd:schema xmlns:xsd="http://www.w3.org/2001/XMLSchema" xmlns:xs="http://www.w3.org/2001/XMLSchema" xmlns:p="http://schemas.microsoft.com/office/2006/metadata/properties" xmlns:ns2="ebb82943-49da-4504-a2f3-a33fb2eb95f1" targetNamespace="http://schemas.microsoft.com/office/2006/metadata/properties" ma:root="true" ma:fieldsID="77efe3f6ac270d920b120e90d34bbc0f"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724410-72C7-4429-A00D-C6DEBEB19068}">
  <ds:schemaRefs>
    <ds:schemaRef ds:uri="http://schemas.microsoft.com/sharepoint/v3/contenttype/forms"/>
  </ds:schemaRefs>
</ds:datastoreItem>
</file>

<file path=customXml/itemProps2.xml><?xml version="1.0" encoding="utf-8"?>
<ds:datastoreItem xmlns:ds="http://schemas.openxmlformats.org/officeDocument/2006/customXml" ds:itemID="{18710417-A860-4B7F-B1CC-6E567B65F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FEBEDA-C213-4608-9F7E-4E380FC0CF1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19848</TotalTime>
  <Words>1980</Words>
  <Application>Microsoft Office PowerPoint</Application>
  <PresentationFormat>Näytössä katseltava esitys (16:9)</PresentationFormat>
  <Paragraphs>342</Paragraphs>
  <Slides>46</Slides>
  <Notes>2</Notes>
  <HiddenSlides>0</HiddenSlides>
  <MMClips>0</MMClips>
  <ScaleCrop>false</ScaleCrop>
  <HeadingPairs>
    <vt:vector size="8" baseType="variant">
      <vt:variant>
        <vt:lpstr>Käytetyt fontit</vt:lpstr>
      </vt:variant>
      <vt:variant>
        <vt:i4>4</vt:i4>
      </vt:variant>
      <vt:variant>
        <vt:lpstr>Teema</vt:lpstr>
      </vt:variant>
      <vt:variant>
        <vt:i4>2</vt:i4>
      </vt:variant>
      <vt:variant>
        <vt:lpstr>Upotetut OLE-palvelimet</vt:lpstr>
      </vt:variant>
      <vt:variant>
        <vt:i4>1</vt:i4>
      </vt:variant>
      <vt:variant>
        <vt:lpstr>Dian otsikot</vt:lpstr>
      </vt:variant>
      <vt:variant>
        <vt:i4>46</vt:i4>
      </vt:variant>
    </vt:vector>
  </HeadingPairs>
  <TitlesOfParts>
    <vt:vector size="53" baseType="lpstr">
      <vt:lpstr>Arial</vt:lpstr>
      <vt:lpstr>Arial Narrow</vt:lpstr>
      <vt:lpstr>Calibri</vt:lpstr>
      <vt:lpstr>Wingdings</vt:lpstr>
      <vt:lpstr>VN-FI/SV-01/2020</vt:lpstr>
      <vt:lpstr>1_VN-FI/SV-01/2020</vt:lpstr>
      <vt:lpstr>Asiakirja</vt:lpstr>
      <vt:lpstr>Sosiaaliturvakomitean kokous 23.5.2022 </vt:lpstr>
      <vt:lpstr>Kokouksen asialista</vt:lpstr>
      <vt:lpstr>Komitean jäsenet</vt:lpstr>
      <vt:lpstr>Pysyvät asiantuntijat 1/2</vt:lpstr>
      <vt:lpstr>Pysyvät asiantuntijat 2/2</vt:lpstr>
      <vt:lpstr>Puheenjohtajisto</vt:lpstr>
      <vt:lpstr>Sihteerit ja viestintä</vt:lpstr>
      <vt:lpstr>Opiskelu ja osaamisen kehittäminen - ehdotukset linjauksiksi</vt:lpstr>
      <vt:lpstr>Ehdotusten tausta</vt:lpstr>
      <vt:lpstr>Näkemys asiakokonaisuudesta / ongelmasta / asiantilasta 1/2</vt:lpstr>
      <vt:lpstr>Näkemys asiakokonaisuudesta / ongelmasta / asiantilasta 2/2</vt:lpstr>
      <vt:lpstr>Ehdotukset linjauksiksi</vt:lpstr>
      <vt:lpstr>1. Jokainen kehittää osaamistaan työuran aikana</vt:lpstr>
      <vt:lpstr>2. Nuoria kannustetaan koulutukseen</vt:lpstr>
      <vt:lpstr>3. Opintotukea uudistetaan</vt:lpstr>
      <vt:lpstr>Kiitos!</vt:lpstr>
      <vt:lpstr>KESKUSTELU 1</vt:lpstr>
      <vt:lpstr>TAUKO 10 minuuttia</vt:lpstr>
      <vt:lpstr>Asumisen tukeminen ja asuntopolitiikka, opiskelijoiden asumisen tukeminen</vt:lpstr>
      <vt:lpstr>Nykytila 1/2</vt:lpstr>
      <vt:lpstr>Nykytila 2/2</vt:lpstr>
      <vt:lpstr>Ehdotukset linjauksiksi</vt:lpstr>
      <vt:lpstr>Asumistuen kohdentuminen 1/2</vt:lpstr>
      <vt:lpstr>Asumistuen kohdentuminen 2/2</vt:lpstr>
      <vt:lpstr>Asuntopolitiikka</vt:lpstr>
      <vt:lpstr>Kiitos!</vt:lpstr>
      <vt:lpstr>KESKUSTELU 2</vt:lpstr>
      <vt:lpstr>Lasten ja perheiden tilannekatsaus</vt:lpstr>
      <vt:lpstr>Tarve työryhmän perustamiselle</vt:lpstr>
      <vt:lpstr>LASPET- työryhmän toimeksianto</vt:lpstr>
      <vt:lpstr>Työryhmän kokoonpano  </vt:lpstr>
      <vt:lpstr>Ajankohtainen tilanne valmistelussa </vt:lpstr>
      <vt:lpstr>Laspet-työryhmän pöydällä</vt:lpstr>
      <vt:lpstr>Työryhmän muistioluonnos 1/2</vt:lpstr>
      <vt:lpstr>Työryhmän muistioluonnos 2/2</vt:lpstr>
      <vt:lpstr> Työryhmän työn kuluessa havaittua</vt:lpstr>
      <vt:lpstr>Kiitos!</vt:lpstr>
      <vt:lpstr>KESKUSTELU 3</vt:lpstr>
      <vt:lpstr>Lasten ja nuorten kuuleminen</vt:lpstr>
      <vt:lpstr>Nuorten kuuleminen on osa lapsivaikutusten arviointia </vt:lpstr>
      <vt:lpstr>Toimenpiteet 2022</vt:lpstr>
      <vt:lpstr>Kuulemisen aiheet</vt:lpstr>
      <vt:lpstr>Sosiaaliturvakomitean jaostojen työskentely ja muut asiat</vt:lpstr>
      <vt:lpstr>Sosiaaliturvakomitean jaostojen työskentely</vt:lpstr>
      <vt:lpstr>Puheenjohtajiston päätös</vt:lpstr>
      <vt:lpstr>Kokouksen päätös ja palaute kokouksen onnistumisesta</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Liite 5 Diaesitys</dc:title>
  <dc:creator>Pasi Moisio (THL)</dc:creator>
  <cp:lastModifiedBy>Hyötylä Mirva (STM)</cp:lastModifiedBy>
  <cp:revision>1161</cp:revision>
  <cp:lastPrinted>2020-11-11T13:22:38Z</cp:lastPrinted>
  <dcterms:created xsi:type="dcterms:W3CDTF">2020-04-14T06:52:56Z</dcterms:created>
  <dcterms:modified xsi:type="dcterms:W3CDTF">2022-05-16T09:30:03Z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0x010100D13765888673F54787C1342A8B3ED982</vt:lpwstr>
  </property>
</Properties>
</file>