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9" r:id="rId9"/>
    <p:sldId id="273" r:id="rId10"/>
    <p:sldId id="296" r:id="rId11"/>
    <p:sldId id="268" r:id="rId12"/>
    <p:sldId id="274" r:id="rId13"/>
    <p:sldId id="267" r:id="rId14"/>
    <p:sldId id="277" r:id="rId15"/>
    <p:sldId id="295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91" r:id="rId24"/>
    <p:sldId id="290" r:id="rId25"/>
    <p:sldId id="294" r:id="rId26"/>
    <p:sldId id="293" r:id="rId27"/>
    <p:sldId id="297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94660"/>
  </p:normalViewPr>
  <p:slideViewPr>
    <p:cSldViewPr>
      <p:cViewPr varScale="1">
        <p:scale>
          <a:sx n="84" d="100"/>
          <a:sy n="84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067225139935927E-2"/>
          <c:y val="2.0640859299736618E-2"/>
          <c:w val="0.92818511432440742"/>
          <c:h val="0.84783744882805079"/>
        </c:manualLayout>
      </c:layout>
      <c:lineChart>
        <c:grouping val="standard"/>
        <c:varyColors val="0"/>
        <c:ser>
          <c:idx val="0"/>
          <c:order val="0"/>
          <c:tx>
            <c:strRef>
              <c:f>Gjeldende!$B$1</c:f>
              <c:strCache>
                <c:ptCount val="1"/>
                <c:pt idx="0">
                  <c:v>Totalt Legemeldt Menn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50800">
                <a:solidFill>
                  <a:schemeClr val="accent1"/>
                </a:solidFill>
              </a:ln>
            </c:spPr>
            <c:trendlineType val="movingAvg"/>
            <c:period val="4"/>
            <c:dispRSqr val="0"/>
            <c:dispEq val="0"/>
          </c:trendline>
          <c:cat>
            <c:strRef>
              <c:f>Gjeldende!$A$2:$A$175</c:f>
              <c:strCache>
                <c:ptCount val="174"/>
                <c:pt idx="0">
                  <c:v>1971-1</c:v>
                </c:pt>
                <c:pt idx="1">
                  <c:v>1971-2</c:v>
                </c:pt>
                <c:pt idx="2">
                  <c:v>1971-3</c:v>
                </c:pt>
                <c:pt idx="3">
                  <c:v>1971-4</c:v>
                </c:pt>
                <c:pt idx="4">
                  <c:v>1972-1</c:v>
                </c:pt>
                <c:pt idx="5">
                  <c:v>1972-2</c:v>
                </c:pt>
                <c:pt idx="6">
                  <c:v>1972-3</c:v>
                </c:pt>
                <c:pt idx="7">
                  <c:v>1972-4</c:v>
                </c:pt>
                <c:pt idx="8">
                  <c:v>1973-1</c:v>
                </c:pt>
                <c:pt idx="9">
                  <c:v>1973-2</c:v>
                </c:pt>
                <c:pt idx="10">
                  <c:v>1973-3</c:v>
                </c:pt>
                <c:pt idx="11">
                  <c:v>1973-4</c:v>
                </c:pt>
                <c:pt idx="12">
                  <c:v>1974-1</c:v>
                </c:pt>
                <c:pt idx="13">
                  <c:v>1974-2</c:v>
                </c:pt>
                <c:pt idx="14">
                  <c:v>1974-3</c:v>
                </c:pt>
                <c:pt idx="15">
                  <c:v>1974-4</c:v>
                </c:pt>
                <c:pt idx="16">
                  <c:v>1975-1</c:v>
                </c:pt>
                <c:pt idx="17">
                  <c:v>1975-2</c:v>
                </c:pt>
                <c:pt idx="18">
                  <c:v>1975-3</c:v>
                </c:pt>
                <c:pt idx="19">
                  <c:v>1975-4</c:v>
                </c:pt>
                <c:pt idx="20">
                  <c:v>1976-1</c:v>
                </c:pt>
                <c:pt idx="21">
                  <c:v>1976-2</c:v>
                </c:pt>
                <c:pt idx="22">
                  <c:v>1976-3</c:v>
                </c:pt>
                <c:pt idx="23">
                  <c:v>1976-4</c:v>
                </c:pt>
                <c:pt idx="24">
                  <c:v>1977-1</c:v>
                </c:pt>
                <c:pt idx="25">
                  <c:v>1977-2</c:v>
                </c:pt>
                <c:pt idx="26">
                  <c:v>1977-3</c:v>
                </c:pt>
                <c:pt idx="27">
                  <c:v>1977-4</c:v>
                </c:pt>
                <c:pt idx="28">
                  <c:v>1978-1</c:v>
                </c:pt>
                <c:pt idx="29">
                  <c:v>1978-2</c:v>
                </c:pt>
                <c:pt idx="30">
                  <c:v>1978-3</c:v>
                </c:pt>
                <c:pt idx="31">
                  <c:v>1978-4</c:v>
                </c:pt>
                <c:pt idx="32">
                  <c:v>1979-1</c:v>
                </c:pt>
                <c:pt idx="33">
                  <c:v>1979-2</c:v>
                </c:pt>
                <c:pt idx="34">
                  <c:v>1979-3</c:v>
                </c:pt>
                <c:pt idx="35">
                  <c:v>1979-4</c:v>
                </c:pt>
                <c:pt idx="36">
                  <c:v>1980-1</c:v>
                </c:pt>
                <c:pt idx="37">
                  <c:v>1980-2</c:v>
                </c:pt>
                <c:pt idx="38">
                  <c:v>1980-3</c:v>
                </c:pt>
                <c:pt idx="39">
                  <c:v>1980-4</c:v>
                </c:pt>
                <c:pt idx="40">
                  <c:v>1981-1</c:v>
                </c:pt>
                <c:pt idx="41">
                  <c:v>1981-2</c:v>
                </c:pt>
                <c:pt idx="42">
                  <c:v>1981-3</c:v>
                </c:pt>
                <c:pt idx="43">
                  <c:v>1981-4</c:v>
                </c:pt>
                <c:pt idx="44">
                  <c:v>1982-1</c:v>
                </c:pt>
                <c:pt idx="45">
                  <c:v>1982-2</c:v>
                </c:pt>
                <c:pt idx="46">
                  <c:v>1982-3</c:v>
                </c:pt>
                <c:pt idx="47">
                  <c:v>1982-4</c:v>
                </c:pt>
                <c:pt idx="48">
                  <c:v>1983-1</c:v>
                </c:pt>
                <c:pt idx="49">
                  <c:v>1983-2</c:v>
                </c:pt>
                <c:pt idx="50">
                  <c:v>1983-3</c:v>
                </c:pt>
                <c:pt idx="51">
                  <c:v>1983-4</c:v>
                </c:pt>
                <c:pt idx="52">
                  <c:v>1984-1</c:v>
                </c:pt>
                <c:pt idx="53">
                  <c:v>1984-2</c:v>
                </c:pt>
                <c:pt idx="54">
                  <c:v>1984-3</c:v>
                </c:pt>
                <c:pt idx="55">
                  <c:v>1984-4</c:v>
                </c:pt>
                <c:pt idx="56">
                  <c:v>1985-1</c:v>
                </c:pt>
                <c:pt idx="57">
                  <c:v>1985-2</c:v>
                </c:pt>
                <c:pt idx="58">
                  <c:v>1985-3</c:v>
                </c:pt>
                <c:pt idx="59">
                  <c:v>1985-4</c:v>
                </c:pt>
                <c:pt idx="60">
                  <c:v>1986-1</c:v>
                </c:pt>
                <c:pt idx="61">
                  <c:v>1986-2</c:v>
                </c:pt>
                <c:pt idx="62">
                  <c:v>1986-3</c:v>
                </c:pt>
                <c:pt idx="63">
                  <c:v>1986-4</c:v>
                </c:pt>
                <c:pt idx="64">
                  <c:v>1987-1</c:v>
                </c:pt>
                <c:pt idx="65">
                  <c:v>1987-2</c:v>
                </c:pt>
                <c:pt idx="66">
                  <c:v>1987-3</c:v>
                </c:pt>
                <c:pt idx="67">
                  <c:v>1987-4</c:v>
                </c:pt>
                <c:pt idx="68">
                  <c:v>1988-1</c:v>
                </c:pt>
                <c:pt idx="69">
                  <c:v>1988-2</c:v>
                </c:pt>
                <c:pt idx="70">
                  <c:v>1988-3</c:v>
                </c:pt>
                <c:pt idx="71">
                  <c:v>1988-4</c:v>
                </c:pt>
                <c:pt idx="72">
                  <c:v>1989-1</c:v>
                </c:pt>
                <c:pt idx="73">
                  <c:v>1989-2</c:v>
                </c:pt>
                <c:pt idx="74">
                  <c:v>1989-3</c:v>
                </c:pt>
                <c:pt idx="75">
                  <c:v>1989-4</c:v>
                </c:pt>
                <c:pt idx="76">
                  <c:v>1990-1</c:v>
                </c:pt>
                <c:pt idx="77">
                  <c:v>1990-2</c:v>
                </c:pt>
                <c:pt idx="78">
                  <c:v>1990-3</c:v>
                </c:pt>
                <c:pt idx="79">
                  <c:v>1990-4</c:v>
                </c:pt>
                <c:pt idx="80">
                  <c:v>1991-1</c:v>
                </c:pt>
                <c:pt idx="81">
                  <c:v>1991-2</c:v>
                </c:pt>
                <c:pt idx="82">
                  <c:v>1991-3</c:v>
                </c:pt>
                <c:pt idx="83">
                  <c:v>1991-4</c:v>
                </c:pt>
                <c:pt idx="84">
                  <c:v>1992-1</c:v>
                </c:pt>
                <c:pt idx="85">
                  <c:v>1992-2</c:v>
                </c:pt>
                <c:pt idx="86">
                  <c:v>1992-3</c:v>
                </c:pt>
                <c:pt idx="87">
                  <c:v>1992-4</c:v>
                </c:pt>
                <c:pt idx="88">
                  <c:v>1993-1</c:v>
                </c:pt>
                <c:pt idx="89">
                  <c:v>1993-2</c:v>
                </c:pt>
                <c:pt idx="90">
                  <c:v>1993-3</c:v>
                </c:pt>
                <c:pt idx="91">
                  <c:v>1993-4</c:v>
                </c:pt>
                <c:pt idx="92">
                  <c:v>1994-1</c:v>
                </c:pt>
                <c:pt idx="93">
                  <c:v>1994-2</c:v>
                </c:pt>
                <c:pt idx="94">
                  <c:v>1994-3</c:v>
                </c:pt>
                <c:pt idx="95">
                  <c:v>1994-4</c:v>
                </c:pt>
                <c:pt idx="96">
                  <c:v>1995-1</c:v>
                </c:pt>
                <c:pt idx="97">
                  <c:v>1995-2</c:v>
                </c:pt>
                <c:pt idx="98">
                  <c:v>1995-3</c:v>
                </c:pt>
                <c:pt idx="99">
                  <c:v>1995-4</c:v>
                </c:pt>
                <c:pt idx="100">
                  <c:v>1996-1</c:v>
                </c:pt>
                <c:pt idx="101">
                  <c:v>1996-2</c:v>
                </c:pt>
                <c:pt idx="102">
                  <c:v>1996-3</c:v>
                </c:pt>
                <c:pt idx="103">
                  <c:v>1996-4</c:v>
                </c:pt>
                <c:pt idx="104">
                  <c:v>1997-1</c:v>
                </c:pt>
                <c:pt idx="105">
                  <c:v>1997-2</c:v>
                </c:pt>
                <c:pt idx="106">
                  <c:v>1997-3</c:v>
                </c:pt>
                <c:pt idx="107">
                  <c:v>1997-4</c:v>
                </c:pt>
                <c:pt idx="108">
                  <c:v>1998-1</c:v>
                </c:pt>
                <c:pt idx="109">
                  <c:v>1998-2</c:v>
                </c:pt>
                <c:pt idx="110">
                  <c:v>1998-3</c:v>
                </c:pt>
                <c:pt idx="111">
                  <c:v>1998-4</c:v>
                </c:pt>
                <c:pt idx="112">
                  <c:v>1999-1</c:v>
                </c:pt>
                <c:pt idx="113">
                  <c:v>1999-2</c:v>
                </c:pt>
                <c:pt idx="114">
                  <c:v>1999-3</c:v>
                </c:pt>
                <c:pt idx="115">
                  <c:v>1999-4</c:v>
                </c:pt>
                <c:pt idx="116">
                  <c:v>2000-1</c:v>
                </c:pt>
                <c:pt idx="117">
                  <c:v>2000-2</c:v>
                </c:pt>
                <c:pt idx="118">
                  <c:v>2000-3</c:v>
                </c:pt>
                <c:pt idx="119">
                  <c:v>2000-4</c:v>
                </c:pt>
                <c:pt idx="120">
                  <c:v>2001-1</c:v>
                </c:pt>
                <c:pt idx="121">
                  <c:v>2001-2</c:v>
                </c:pt>
                <c:pt idx="122">
                  <c:v>2001-3</c:v>
                </c:pt>
                <c:pt idx="123">
                  <c:v>2001-4</c:v>
                </c:pt>
                <c:pt idx="124">
                  <c:v>2002-1</c:v>
                </c:pt>
                <c:pt idx="125">
                  <c:v>2002-2</c:v>
                </c:pt>
                <c:pt idx="126">
                  <c:v>2002-3</c:v>
                </c:pt>
                <c:pt idx="127">
                  <c:v>2002-4</c:v>
                </c:pt>
                <c:pt idx="128">
                  <c:v>2003-1</c:v>
                </c:pt>
                <c:pt idx="129">
                  <c:v>2003-2</c:v>
                </c:pt>
                <c:pt idx="130">
                  <c:v>2003-3</c:v>
                </c:pt>
                <c:pt idx="131">
                  <c:v>2003-4</c:v>
                </c:pt>
                <c:pt idx="132">
                  <c:v>2004-1</c:v>
                </c:pt>
                <c:pt idx="133">
                  <c:v>2004-2</c:v>
                </c:pt>
                <c:pt idx="134">
                  <c:v>2004-3</c:v>
                </c:pt>
                <c:pt idx="135">
                  <c:v>2004-4</c:v>
                </c:pt>
                <c:pt idx="136">
                  <c:v>2005-1</c:v>
                </c:pt>
                <c:pt idx="137">
                  <c:v>2005-2</c:v>
                </c:pt>
                <c:pt idx="138">
                  <c:v>2005-3</c:v>
                </c:pt>
                <c:pt idx="139">
                  <c:v>2005-4</c:v>
                </c:pt>
                <c:pt idx="140">
                  <c:v>2006-1</c:v>
                </c:pt>
                <c:pt idx="141">
                  <c:v>2006-2</c:v>
                </c:pt>
                <c:pt idx="142">
                  <c:v>2006-3</c:v>
                </c:pt>
                <c:pt idx="143">
                  <c:v>2006-4</c:v>
                </c:pt>
                <c:pt idx="144">
                  <c:v>2007-1</c:v>
                </c:pt>
                <c:pt idx="145">
                  <c:v>2007-2</c:v>
                </c:pt>
                <c:pt idx="146">
                  <c:v>2007-3</c:v>
                </c:pt>
                <c:pt idx="147">
                  <c:v>2007-4</c:v>
                </c:pt>
                <c:pt idx="148">
                  <c:v>2008-1</c:v>
                </c:pt>
                <c:pt idx="149">
                  <c:v>2008-2</c:v>
                </c:pt>
                <c:pt idx="150">
                  <c:v>2008-3</c:v>
                </c:pt>
                <c:pt idx="151">
                  <c:v>2008-4</c:v>
                </c:pt>
                <c:pt idx="152">
                  <c:v>2009-1</c:v>
                </c:pt>
                <c:pt idx="153">
                  <c:v>2009-2</c:v>
                </c:pt>
                <c:pt idx="154">
                  <c:v>2009-3</c:v>
                </c:pt>
                <c:pt idx="155">
                  <c:v>2009-4</c:v>
                </c:pt>
                <c:pt idx="156">
                  <c:v>2010-1</c:v>
                </c:pt>
                <c:pt idx="157">
                  <c:v>2010-2</c:v>
                </c:pt>
                <c:pt idx="158">
                  <c:v>2010-3</c:v>
                </c:pt>
                <c:pt idx="159">
                  <c:v>2010-4</c:v>
                </c:pt>
                <c:pt idx="160">
                  <c:v>2011-1</c:v>
                </c:pt>
                <c:pt idx="161">
                  <c:v>2011-2</c:v>
                </c:pt>
                <c:pt idx="162">
                  <c:v>2011-3</c:v>
                </c:pt>
                <c:pt idx="163">
                  <c:v>2011-4</c:v>
                </c:pt>
                <c:pt idx="164">
                  <c:v>2012-1</c:v>
                </c:pt>
                <c:pt idx="165">
                  <c:v>2012-2</c:v>
                </c:pt>
                <c:pt idx="166">
                  <c:v>2012-3</c:v>
                </c:pt>
                <c:pt idx="167">
                  <c:v>2012-4</c:v>
                </c:pt>
                <c:pt idx="168">
                  <c:v>2013-1</c:v>
                </c:pt>
                <c:pt idx="169">
                  <c:v>2013-2</c:v>
                </c:pt>
                <c:pt idx="170">
                  <c:v>2013-3</c:v>
                </c:pt>
                <c:pt idx="171">
                  <c:v>2013-4</c:v>
                </c:pt>
                <c:pt idx="172">
                  <c:v>2014-1</c:v>
                </c:pt>
                <c:pt idx="173">
                  <c:v>2014-2</c:v>
                </c:pt>
              </c:strCache>
            </c:strRef>
          </c:cat>
          <c:val>
            <c:numRef>
              <c:f>Gjeldende!$B$2:$B$175</c:f>
              <c:numCache>
                <c:formatCode>0.0</c:formatCode>
                <c:ptCount val="174"/>
                <c:pt idx="0">
                  <c:v>6.4857142857142867</c:v>
                </c:pt>
                <c:pt idx="1">
                  <c:v>6.4857142857142867</c:v>
                </c:pt>
                <c:pt idx="2">
                  <c:v>6.2857142857142856</c:v>
                </c:pt>
                <c:pt idx="3">
                  <c:v>6.6857142857142859</c:v>
                </c:pt>
                <c:pt idx="4">
                  <c:v>7.3857142857142852</c:v>
                </c:pt>
                <c:pt idx="5">
                  <c:v>5.9857142857142858</c:v>
                </c:pt>
                <c:pt idx="6">
                  <c:v>6.0857142857142863</c:v>
                </c:pt>
                <c:pt idx="7">
                  <c:v>5.8857142857142861</c:v>
                </c:pt>
                <c:pt idx="8">
                  <c:v>6.7857142857142856</c:v>
                </c:pt>
                <c:pt idx="9">
                  <c:v>5.3857142857142861</c:v>
                </c:pt>
                <c:pt idx="10">
                  <c:v>5.4857142857142858</c:v>
                </c:pt>
                <c:pt idx="11">
                  <c:v>5.7857142857142856</c:v>
                </c:pt>
                <c:pt idx="12">
                  <c:v>6.2857142857142856</c:v>
                </c:pt>
                <c:pt idx="13">
                  <c:v>5.5857142857142863</c:v>
                </c:pt>
                <c:pt idx="14">
                  <c:v>5.0857142857142863</c:v>
                </c:pt>
                <c:pt idx="15">
                  <c:v>5.8857142857142861</c:v>
                </c:pt>
                <c:pt idx="16">
                  <c:v>6.1857142857142859</c:v>
                </c:pt>
                <c:pt idx="17">
                  <c:v>5.2857142857142856</c:v>
                </c:pt>
                <c:pt idx="18">
                  <c:v>5.1857142857142859</c:v>
                </c:pt>
                <c:pt idx="19">
                  <c:v>5.6857142857142859</c:v>
                </c:pt>
                <c:pt idx="20">
                  <c:v>5.8857142857142861</c:v>
                </c:pt>
                <c:pt idx="21">
                  <c:v>5.3857142857142861</c:v>
                </c:pt>
                <c:pt idx="22">
                  <c:v>4.5857142857142863</c:v>
                </c:pt>
                <c:pt idx="23">
                  <c:v>5.3857142857142861</c:v>
                </c:pt>
                <c:pt idx="24">
                  <c:v>5.8857142857142861</c:v>
                </c:pt>
                <c:pt idx="25">
                  <c:v>5.2857142857142856</c:v>
                </c:pt>
                <c:pt idx="26">
                  <c:v>4.9857142857142858</c:v>
                </c:pt>
                <c:pt idx="27">
                  <c:v>5.1857142857142859</c:v>
                </c:pt>
                <c:pt idx="28">
                  <c:v>5.6857142857142859</c:v>
                </c:pt>
                <c:pt idx="29">
                  <c:v>4.2857142857142856</c:v>
                </c:pt>
                <c:pt idx="30">
                  <c:v>4.2857142857142856</c:v>
                </c:pt>
                <c:pt idx="31">
                  <c:v>5.4857142857142858</c:v>
                </c:pt>
                <c:pt idx="32">
                  <c:v>6.4857142857142867</c:v>
                </c:pt>
                <c:pt idx="33">
                  <c:v>5.3857142857142861</c:v>
                </c:pt>
                <c:pt idx="34">
                  <c:v>5.3857142857142861</c:v>
                </c:pt>
                <c:pt idx="35">
                  <c:v>6.0857142857142863</c:v>
                </c:pt>
                <c:pt idx="36">
                  <c:v>6.1857142857142859</c:v>
                </c:pt>
                <c:pt idx="37">
                  <c:v>5.3857142857142861</c:v>
                </c:pt>
                <c:pt idx="38">
                  <c:v>4.8857142857142861</c:v>
                </c:pt>
                <c:pt idx="39">
                  <c:v>5.8857142857142861</c:v>
                </c:pt>
                <c:pt idx="40">
                  <c:v>5.8857142857142861</c:v>
                </c:pt>
                <c:pt idx="41">
                  <c:v>5.4857142857142858</c:v>
                </c:pt>
                <c:pt idx="42">
                  <c:v>5.0857142857142863</c:v>
                </c:pt>
                <c:pt idx="43">
                  <c:v>6.0857142857142863</c:v>
                </c:pt>
                <c:pt idx="44">
                  <c:v>6.0857142857142863</c:v>
                </c:pt>
                <c:pt idx="45">
                  <c:v>5.6857142857142859</c:v>
                </c:pt>
                <c:pt idx="46">
                  <c:v>5.1857142857142859</c:v>
                </c:pt>
                <c:pt idx="47">
                  <c:v>5.8857142857142861</c:v>
                </c:pt>
                <c:pt idx="48">
                  <c:v>6.0857142857142863</c:v>
                </c:pt>
                <c:pt idx="49">
                  <c:v>5.1857142857142859</c:v>
                </c:pt>
                <c:pt idx="50">
                  <c:v>5.0857142857142863</c:v>
                </c:pt>
                <c:pt idx="51">
                  <c:v>5.9857142857142858</c:v>
                </c:pt>
                <c:pt idx="52">
                  <c:v>6.2857142857142856</c:v>
                </c:pt>
                <c:pt idx="53">
                  <c:v>5.8857142857142861</c:v>
                </c:pt>
                <c:pt idx="54">
                  <c:v>5.3857142857142861</c:v>
                </c:pt>
                <c:pt idx="55">
                  <c:v>6.0857142857142863</c:v>
                </c:pt>
                <c:pt idx="56">
                  <c:v>6.7857142857142856</c:v>
                </c:pt>
                <c:pt idx="57">
                  <c:v>6.0857142857142863</c:v>
                </c:pt>
                <c:pt idx="58">
                  <c:v>5.6857142857142859</c:v>
                </c:pt>
                <c:pt idx="59">
                  <c:v>6.4857142857142867</c:v>
                </c:pt>
                <c:pt idx="60">
                  <c:v>6.7857142857142856</c:v>
                </c:pt>
                <c:pt idx="61">
                  <c:v>6.3857142857142852</c:v>
                </c:pt>
                <c:pt idx="62">
                  <c:v>5.7857142857142856</c:v>
                </c:pt>
                <c:pt idx="63">
                  <c:v>6.5857142857142863</c:v>
                </c:pt>
                <c:pt idx="64">
                  <c:v>6.2857142857142856</c:v>
                </c:pt>
                <c:pt idx="65">
                  <c:v>5.7857142857142856</c:v>
                </c:pt>
                <c:pt idx="66">
                  <c:v>5.2857142857142856</c:v>
                </c:pt>
                <c:pt idx="67">
                  <c:v>5.8857142857142861</c:v>
                </c:pt>
                <c:pt idx="68">
                  <c:v>5.9857142857142858</c:v>
                </c:pt>
                <c:pt idx="69">
                  <c:v>5.5857142857142863</c:v>
                </c:pt>
                <c:pt idx="70">
                  <c:v>5.2857142857142856</c:v>
                </c:pt>
                <c:pt idx="71">
                  <c:v>5.6857142857142859</c:v>
                </c:pt>
                <c:pt idx="72">
                  <c:v>5.4857142857142858</c:v>
                </c:pt>
                <c:pt idx="73">
                  <c:v>4.6857142857142859</c:v>
                </c:pt>
                <c:pt idx="74">
                  <c:v>4.2857142857142856</c:v>
                </c:pt>
                <c:pt idx="75">
                  <c:v>4.8857142857142861</c:v>
                </c:pt>
                <c:pt idx="76">
                  <c:v>5.1857142857142859</c:v>
                </c:pt>
                <c:pt idx="77">
                  <c:v>4.8857142857142861</c:v>
                </c:pt>
                <c:pt idx="78">
                  <c:v>4.4857142857142858</c:v>
                </c:pt>
                <c:pt idx="79">
                  <c:v>4.9857142857142858</c:v>
                </c:pt>
                <c:pt idx="80">
                  <c:v>4.9857142857142858</c:v>
                </c:pt>
                <c:pt idx="81">
                  <c:v>4.2857142857142856</c:v>
                </c:pt>
                <c:pt idx="82">
                  <c:v>3.8857142857142861</c:v>
                </c:pt>
                <c:pt idx="83">
                  <c:v>4.3857142857142861</c:v>
                </c:pt>
                <c:pt idx="84">
                  <c:v>4.2857142857142856</c:v>
                </c:pt>
                <c:pt idx="85">
                  <c:v>3.7857142857142856</c:v>
                </c:pt>
                <c:pt idx="86">
                  <c:v>3.5857142857142863</c:v>
                </c:pt>
                <c:pt idx="87">
                  <c:v>3.9857142857142858</c:v>
                </c:pt>
                <c:pt idx="88">
                  <c:v>3.8857142857142861</c:v>
                </c:pt>
                <c:pt idx="89">
                  <c:v>3.4857142857142858</c:v>
                </c:pt>
                <c:pt idx="90">
                  <c:v>3.0857142857142863</c:v>
                </c:pt>
                <c:pt idx="91">
                  <c:v>3.7857142857142856</c:v>
                </c:pt>
                <c:pt idx="92">
                  <c:v>3.5857142857142863</c:v>
                </c:pt>
                <c:pt idx="93">
                  <c:v>3.0857142857142863</c:v>
                </c:pt>
                <c:pt idx="94">
                  <c:v>2.8857142857142861</c:v>
                </c:pt>
                <c:pt idx="95">
                  <c:v>3.2857142857142856</c:v>
                </c:pt>
                <c:pt idx="96">
                  <c:v>3.5857142857142863</c:v>
                </c:pt>
                <c:pt idx="97">
                  <c:v>3.2857142857142856</c:v>
                </c:pt>
                <c:pt idx="98">
                  <c:v>3.0857142857142863</c:v>
                </c:pt>
                <c:pt idx="99">
                  <c:v>3.8857142857142861</c:v>
                </c:pt>
                <c:pt idx="100">
                  <c:v>3.8857142857142861</c:v>
                </c:pt>
                <c:pt idx="101">
                  <c:v>3.5857142857142863</c:v>
                </c:pt>
                <c:pt idx="102">
                  <c:v>3.3857142857142861</c:v>
                </c:pt>
                <c:pt idx="103">
                  <c:v>3.9857142857142858</c:v>
                </c:pt>
                <c:pt idx="104">
                  <c:v>4.6857142857142859</c:v>
                </c:pt>
                <c:pt idx="105">
                  <c:v>3.8857142857142861</c:v>
                </c:pt>
                <c:pt idx="106">
                  <c:v>3.8857142857142861</c:v>
                </c:pt>
                <c:pt idx="107">
                  <c:v>4.6857142857142859</c:v>
                </c:pt>
                <c:pt idx="108">
                  <c:v>4.8857142857142861</c:v>
                </c:pt>
                <c:pt idx="109">
                  <c:v>4.4857142857142858</c:v>
                </c:pt>
                <c:pt idx="110">
                  <c:v>4.2857142857142856</c:v>
                </c:pt>
                <c:pt idx="111">
                  <c:v>4.6857142857142859</c:v>
                </c:pt>
                <c:pt idx="112">
                  <c:v>4.9857142857142858</c:v>
                </c:pt>
                <c:pt idx="113">
                  <c:v>4.4857142857142858</c:v>
                </c:pt>
                <c:pt idx="114">
                  <c:v>4.4857142857142858</c:v>
                </c:pt>
                <c:pt idx="115">
                  <c:v>5.3857142857142861</c:v>
                </c:pt>
                <c:pt idx="116">
                  <c:v>5.6857142857142859</c:v>
                </c:pt>
                <c:pt idx="117" formatCode="General">
                  <c:v>5.0999999999999996</c:v>
                </c:pt>
                <c:pt idx="118" formatCode="General">
                  <c:v>5.4</c:v>
                </c:pt>
                <c:pt idx="119" formatCode="General">
                  <c:v>5.0999999999999996</c:v>
                </c:pt>
                <c:pt idx="120" formatCode="General">
                  <c:v>5.3</c:v>
                </c:pt>
                <c:pt idx="121" formatCode="General">
                  <c:v>5.0999999999999996</c:v>
                </c:pt>
                <c:pt idx="122" formatCode="General">
                  <c:v>5.7</c:v>
                </c:pt>
                <c:pt idx="123" formatCode="General">
                  <c:v>5.4</c:v>
                </c:pt>
                <c:pt idx="124" formatCode="General">
                  <c:v>5.7</c:v>
                </c:pt>
                <c:pt idx="125" formatCode="General">
                  <c:v>5.3</c:v>
                </c:pt>
                <c:pt idx="126" formatCode="General">
                  <c:v>5.9</c:v>
                </c:pt>
                <c:pt idx="127" formatCode="General">
                  <c:v>5.8</c:v>
                </c:pt>
                <c:pt idx="128" formatCode="General">
                  <c:v>5.9</c:v>
                </c:pt>
                <c:pt idx="129" formatCode="General">
                  <c:v>5.8</c:v>
                </c:pt>
                <c:pt idx="130" formatCode="General">
                  <c:v>6.3</c:v>
                </c:pt>
                <c:pt idx="131" formatCode="General">
                  <c:v>6</c:v>
                </c:pt>
                <c:pt idx="132" formatCode="General">
                  <c:v>5.9</c:v>
                </c:pt>
                <c:pt idx="133" formatCode="General">
                  <c:v>5.0999999999999996</c:v>
                </c:pt>
                <c:pt idx="134" formatCode="General">
                  <c:v>4.7</c:v>
                </c:pt>
                <c:pt idx="135" formatCode="General">
                  <c:v>4.4000000000000004</c:v>
                </c:pt>
                <c:pt idx="136" formatCode="General">
                  <c:v>4.7</c:v>
                </c:pt>
                <c:pt idx="137" formatCode="General">
                  <c:v>4.3</c:v>
                </c:pt>
                <c:pt idx="138" formatCode="General">
                  <c:v>4.8</c:v>
                </c:pt>
                <c:pt idx="139" formatCode="General">
                  <c:v>4.5</c:v>
                </c:pt>
                <c:pt idx="140" formatCode="General">
                  <c:v>4.8</c:v>
                </c:pt>
                <c:pt idx="141" formatCode="General">
                  <c:v>4.5</c:v>
                </c:pt>
                <c:pt idx="142" formatCode="General">
                  <c:v>4.9000000000000004</c:v>
                </c:pt>
                <c:pt idx="143" formatCode="General">
                  <c:v>4.5</c:v>
                </c:pt>
                <c:pt idx="144" formatCode="General">
                  <c:v>4.7</c:v>
                </c:pt>
                <c:pt idx="145" formatCode="General">
                  <c:v>4.4000000000000004</c:v>
                </c:pt>
                <c:pt idx="146" formatCode="General">
                  <c:v>4.9000000000000004</c:v>
                </c:pt>
                <c:pt idx="147" formatCode="General">
                  <c:v>4.5</c:v>
                </c:pt>
                <c:pt idx="148" formatCode="General">
                  <c:v>4.7</c:v>
                </c:pt>
                <c:pt idx="149" formatCode="General">
                  <c:v>4.5</c:v>
                </c:pt>
                <c:pt idx="150" formatCode="General">
                  <c:v>4.9000000000000004</c:v>
                </c:pt>
                <c:pt idx="151" formatCode="General">
                  <c:v>4.7</c:v>
                </c:pt>
                <c:pt idx="152" formatCode="General">
                  <c:v>5.0999999999999996</c:v>
                </c:pt>
                <c:pt idx="153" formatCode="General">
                  <c:v>5</c:v>
                </c:pt>
                <c:pt idx="154" formatCode="General">
                  <c:v>5.6</c:v>
                </c:pt>
                <c:pt idx="155" formatCode="General">
                  <c:v>5</c:v>
                </c:pt>
                <c:pt idx="156" formatCode="General">
                  <c:v>4.5999999999999996</c:v>
                </c:pt>
                <c:pt idx="157" formatCode="General">
                  <c:v>4.3</c:v>
                </c:pt>
                <c:pt idx="158" formatCode="General">
                  <c:v>4.9000000000000004</c:v>
                </c:pt>
                <c:pt idx="159" formatCode="General">
                  <c:v>4.5999999999999996</c:v>
                </c:pt>
                <c:pt idx="160" formatCode="General">
                  <c:v>4.7</c:v>
                </c:pt>
                <c:pt idx="161" formatCode="General">
                  <c:v>4.3</c:v>
                </c:pt>
                <c:pt idx="162" formatCode="General">
                  <c:v>4.5</c:v>
                </c:pt>
                <c:pt idx="163" formatCode="General">
                  <c:v>4.0999999999999996</c:v>
                </c:pt>
                <c:pt idx="164" formatCode="General">
                  <c:v>4.3</c:v>
                </c:pt>
                <c:pt idx="165" formatCode="General">
                  <c:v>3.9</c:v>
                </c:pt>
                <c:pt idx="166" formatCode="General">
                  <c:v>4.3</c:v>
                </c:pt>
                <c:pt idx="167" formatCode="General">
                  <c:v>4.2</c:v>
                </c:pt>
                <c:pt idx="168" formatCode="General">
                  <c:v>4.5</c:v>
                </c:pt>
                <c:pt idx="169" formatCode="General">
                  <c:v>3.8</c:v>
                </c:pt>
                <c:pt idx="170" formatCode="General">
                  <c:v>4.2</c:v>
                </c:pt>
                <c:pt idx="171" formatCode="General">
                  <c:v>4.0999999999999996</c:v>
                </c:pt>
                <c:pt idx="172" formatCode="General">
                  <c:v>4.2</c:v>
                </c:pt>
                <c:pt idx="173" formatCode="General">
                  <c:v>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Gjeldende!$C$1</c:f>
              <c:strCache>
                <c:ptCount val="1"/>
                <c:pt idx="0">
                  <c:v>Totalt Legemeldt kvinner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50800">
                <a:solidFill>
                  <a:schemeClr val="accent2"/>
                </a:solidFill>
              </a:ln>
            </c:spPr>
            <c:trendlineType val="movingAvg"/>
            <c:period val="4"/>
            <c:dispRSqr val="0"/>
            <c:dispEq val="0"/>
          </c:trendline>
          <c:cat>
            <c:strRef>
              <c:f>Gjeldende!$A$2:$A$175</c:f>
              <c:strCache>
                <c:ptCount val="174"/>
                <c:pt idx="0">
                  <c:v>1971-1</c:v>
                </c:pt>
                <c:pt idx="1">
                  <c:v>1971-2</c:v>
                </c:pt>
                <c:pt idx="2">
                  <c:v>1971-3</c:v>
                </c:pt>
                <c:pt idx="3">
                  <c:v>1971-4</c:v>
                </c:pt>
                <c:pt idx="4">
                  <c:v>1972-1</c:v>
                </c:pt>
                <c:pt idx="5">
                  <c:v>1972-2</c:v>
                </c:pt>
                <c:pt idx="6">
                  <c:v>1972-3</c:v>
                </c:pt>
                <c:pt idx="7">
                  <c:v>1972-4</c:v>
                </c:pt>
                <c:pt idx="8">
                  <c:v>1973-1</c:v>
                </c:pt>
                <c:pt idx="9">
                  <c:v>1973-2</c:v>
                </c:pt>
                <c:pt idx="10">
                  <c:v>1973-3</c:v>
                </c:pt>
                <c:pt idx="11">
                  <c:v>1973-4</c:v>
                </c:pt>
                <c:pt idx="12">
                  <c:v>1974-1</c:v>
                </c:pt>
                <c:pt idx="13">
                  <c:v>1974-2</c:v>
                </c:pt>
                <c:pt idx="14">
                  <c:v>1974-3</c:v>
                </c:pt>
                <c:pt idx="15">
                  <c:v>1974-4</c:v>
                </c:pt>
                <c:pt idx="16">
                  <c:v>1975-1</c:v>
                </c:pt>
                <c:pt idx="17">
                  <c:v>1975-2</c:v>
                </c:pt>
                <c:pt idx="18">
                  <c:v>1975-3</c:v>
                </c:pt>
                <c:pt idx="19">
                  <c:v>1975-4</c:v>
                </c:pt>
                <c:pt idx="20">
                  <c:v>1976-1</c:v>
                </c:pt>
                <c:pt idx="21">
                  <c:v>1976-2</c:v>
                </c:pt>
                <c:pt idx="22">
                  <c:v>1976-3</c:v>
                </c:pt>
                <c:pt idx="23">
                  <c:v>1976-4</c:v>
                </c:pt>
                <c:pt idx="24">
                  <c:v>1977-1</c:v>
                </c:pt>
                <c:pt idx="25">
                  <c:v>1977-2</c:v>
                </c:pt>
                <c:pt idx="26">
                  <c:v>1977-3</c:v>
                </c:pt>
                <c:pt idx="27">
                  <c:v>1977-4</c:v>
                </c:pt>
                <c:pt idx="28">
                  <c:v>1978-1</c:v>
                </c:pt>
                <c:pt idx="29">
                  <c:v>1978-2</c:v>
                </c:pt>
                <c:pt idx="30">
                  <c:v>1978-3</c:v>
                </c:pt>
                <c:pt idx="31">
                  <c:v>1978-4</c:v>
                </c:pt>
                <c:pt idx="32">
                  <c:v>1979-1</c:v>
                </c:pt>
                <c:pt idx="33">
                  <c:v>1979-2</c:v>
                </c:pt>
                <c:pt idx="34">
                  <c:v>1979-3</c:v>
                </c:pt>
                <c:pt idx="35">
                  <c:v>1979-4</c:v>
                </c:pt>
                <c:pt idx="36">
                  <c:v>1980-1</c:v>
                </c:pt>
                <c:pt idx="37">
                  <c:v>1980-2</c:v>
                </c:pt>
                <c:pt idx="38">
                  <c:v>1980-3</c:v>
                </c:pt>
                <c:pt idx="39">
                  <c:v>1980-4</c:v>
                </c:pt>
                <c:pt idx="40">
                  <c:v>1981-1</c:v>
                </c:pt>
                <c:pt idx="41">
                  <c:v>1981-2</c:v>
                </c:pt>
                <c:pt idx="42">
                  <c:v>1981-3</c:v>
                </c:pt>
                <c:pt idx="43">
                  <c:v>1981-4</c:v>
                </c:pt>
                <c:pt idx="44">
                  <c:v>1982-1</c:v>
                </c:pt>
                <c:pt idx="45">
                  <c:v>1982-2</c:v>
                </c:pt>
                <c:pt idx="46">
                  <c:v>1982-3</c:v>
                </c:pt>
                <c:pt idx="47">
                  <c:v>1982-4</c:v>
                </c:pt>
                <c:pt idx="48">
                  <c:v>1983-1</c:v>
                </c:pt>
                <c:pt idx="49">
                  <c:v>1983-2</c:v>
                </c:pt>
                <c:pt idx="50">
                  <c:v>1983-3</c:v>
                </c:pt>
                <c:pt idx="51">
                  <c:v>1983-4</c:v>
                </c:pt>
                <c:pt idx="52">
                  <c:v>1984-1</c:v>
                </c:pt>
                <c:pt idx="53">
                  <c:v>1984-2</c:v>
                </c:pt>
                <c:pt idx="54">
                  <c:v>1984-3</c:v>
                </c:pt>
                <c:pt idx="55">
                  <c:v>1984-4</c:v>
                </c:pt>
                <c:pt idx="56">
                  <c:v>1985-1</c:v>
                </c:pt>
                <c:pt idx="57">
                  <c:v>1985-2</c:v>
                </c:pt>
                <c:pt idx="58">
                  <c:v>1985-3</c:v>
                </c:pt>
                <c:pt idx="59">
                  <c:v>1985-4</c:v>
                </c:pt>
                <c:pt idx="60">
                  <c:v>1986-1</c:v>
                </c:pt>
                <c:pt idx="61">
                  <c:v>1986-2</c:v>
                </c:pt>
                <c:pt idx="62">
                  <c:v>1986-3</c:v>
                </c:pt>
                <c:pt idx="63">
                  <c:v>1986-4</c:v>
                </c:pt>
                <c:pt idx="64">
                  <c:v>1987-1</c:v>
                </c:pt>
                <c:pt idx="65">
                  <c:v>1987-2</c:v>
                </c:pt>
                <c:pt idx="66">
                  <c:v>1987-3</c:v>
                </c:pt>
                <c:pt idx="67">
                  <c:v>1987-4</c:v>
                </c:pt>
                <c:pt idx="68">
                  <c:v>1988-1</c:v>
                </c:pt>
                <c:pt idx="69">
                  <c:v>1988-2</c:v>
                </c:pt>
                <c:pt idx="70">
                  <c:v>1988-3</c:v>
                </c:pt>
                <c:pt idx="71">
                  <c:v>1988-4</c:v>
                </c:pt>
                <c:pt idx="72">
                  <c:v>1989-1</c:v>
                </c:pt>
                <c:pt idx="73">
                  <c:v>1989-2</c:v>
                </c:pt>
                <c:pt idx="74">
                  <c:v>1989-3</c:v>
                </c:pt>
                <c:pt idx="75">
                  <c:v>1989-4</c:v>
                </c:pt>
                <c:pt idx="76">
                  <c:v>1990-1</c:v>
                </c:pt>
                <c:pt idx="77">
                  <c:v>1990-2</c:v>
                </c:pt>
                <c:pt idx="78">
                  <c:v>1990-3</c:v>
                </c:pt>
                <c:pt idx="79">
                  <c:v>1990-4</c:v>
                </c:pt>
                <c:pt idx="80">
                  <c:v>1991-1</c:v>
                </c:pt>
                <c:pt idx="81">
                  <c:v>1991-2</c:v>
                </c:pt>
                <c:pt idx="82">
                  <c:v>1991-3</c:v>
                </c:pt>
                <c:pt idx="83">
                  <c:v>1991-4</c:v>
                </c:pt>
                <c:pt idx="84">
                  <c:v>1992-1</c:v>
                </c:pt>
                <c:pt idx="85">
                  <c:v>1992-2</c:v>
                </c:pt>
                <c:pt idx="86">
                  <c:v>1992-3</c:v>
                </c:pt>
                <c:pt idx="87">
                  <c:v>1992-4</c:v>
                </c:pt>
                <c:pt idx="88">
                  <c:v>1993-1</c:v>
                </c:pt>
                <c:pt idx="89">
                  <c:v>1993-2</c:v>
                </c:pt>
                <c:pt idx="90">
                  <c:v>1993-3</c:v>
                </c:pt>
                <c:pt idx="91">
                  <c:v>1993-4</c:v>
                </c:pt>
                <c:pt idx="92">
                  <c:v>1994-1</c:v>
                </c:pt>
                <c:pt idx="93">
                  <c:v>1994-2</c:v>
                </c:pt>
                <c:pt idx="94">
                  <c:v>1994-3</c:v>
                </c:pt>
                <c:pt idx="95">
                  <c:v>1994-4</c:v>
                </c:pt>
                <c:pt idx="96">
                  <c:v>1995-1</c:v>
                </c:pt>
                <c:pt idx="97">
                  <c:v>1995-2</c:v>
                </c:pt>
                <c:pt idx="98">
                  <c:v>1995-3</c:v>
                </c:pt>
                <c:pt idx="99">
                  <c:v>1995-4</c:v>
                </c:pt>
                <c:pt idx="100">
                  <c:v>1996-1</c:v>
                </c:pt>
                <c:pt idx="101">
                  <c:v>1996-2</c:v>
                </c:pt>
                <c:pt idx="102">
                  <c:v>1996-3</c:v>
                </c:pt>
                <c:pt idx="103">
                  <c:v>1996-4</c:v>
                </c:pt>
                <c:pt idx="104">
                  <c:v>1997-1</c:v>
                </c:pt>
                <c:pt idx="105">
                  <c:v>1997-2</c:v>
                </c:pt>
                <c:pt idx="106">
                  <c:v>1997-3</c:v>
                </c:pt>
                <c:pt idx="107">
                  <c:v>1997-4</c:v>
                </c:pt>
                <c:pt idx="108">
                  <c:v>1998-1</c:v>
                </c:pt>
                <c:pt idx="109">
                  <c:v>1998-2</c:v>
                </c:pt>
                <c:pt idx="110">
                  <c:v>1998-3</c:v>
                </c:pt>
                <c:pt idx="111">
                  <c:v>1998-4</c:v>
                </c:pt>
                <c:pt idx="112">
                  <c:v>1999-1</c:v>
                </c:pt>
                <c:pt idx="113">
                  <c:v>1999-2</c:v>
                </c:pt>
                <c:pt idx="114">
                  <c:v>1999-3</c:v>
                </c:pt>
                <c:pt idx="115">
                  <c:v>1999-4</c:v>
                </c:pt>
                <c:pt idx="116">
                  <c:v>2000-1</c:v>
                </c:pt>
                <c:pt idx="117">
                  <c:v>2000-2</c:v>
                </c:pt>
                <c:pt idx="118">
                  <c:v>2000-3</c:v>
                </c:pt>
                <c:pt idx="119">
                  <c:v>2000-4</c:v>
                </c:pt>
                <c:pt idx="120">
                  <c:v>2001-1</c:v>
                </c:pt>
                <c:pt idx="121">
                  <c:v>2001-2</c:v>
                </c:pt>
                <c:pt idx="122">
                  <c:v>2001-3</c:v>
                </c:pt>
                <c:pt idx="123">
                  <c:v>2001-4</c:v>
                </c:pt>
                <c:pt idx="124">
                  <c:v>2002-1</c:v>
                </c:pt>
                <c:pt idx="125">
                  <c:v>2002-2</c:v>
                </c:pt>
                <c:pt idx="126">
                  <c:v>2002-3</c:v>
                </c:pt>
                <c:pt idx="127">
                  <c:v>2002-4</c:v>
                </c:pt>
                <c:pt idx="128">
                  <c:v>2003-1</c:v>
                </c:pt>
                <c:pt idx="129">
                  <c:v>2003-2</c:v>
                </c:pt>
                <c:pt idx="130">
                  <c:v>2003-3</c:v>
                </c:pt>
                <c:pt idx="131">
                  <c:v>2003-4</c:v>
                </c:pt>
                <c:pt idx="132">
                  <c:v>2004-1</c:v>
                </c:pt>
                <c:pt idx="133">
                  <c:v>2004-2</c:v>
                </c:pt>
                <c:pt idx="134">
                  <c:v>2004-3</c:v>
                </c:pt>
                <c:pt idx="135">
                  <c:v>2004-4</c:v>
                </c:pt>
                <c:pt idx="136">
                  <c:v>2005-1</c:v>
                </c:pt>
                <c:pt idx="137">
                  <c:v>2005-2</c:v>
                </c:pt>
                <c:pt idx="138">
                  <c:v>2005-3</c:v>
                </c:pt>
                <c:pt idx="139">
                  <c:v>2005-4</c:v>
                </c:pt>
                <c:pt idx="140">
                  <c:v>2006-1</c:v>
                </c:pt>
                <c:pt idx="141">
                  <c:v>2006-2</c:v>
                </c:pt>
                <c:pt idx="142">
                  <c:v>2006-3</c:v>
                </c:pt>
                <c:pt idx="143">
                  <c:v>2006-4</c:v>
                </c:pt>
                <c:pt idx="144">
                  <c:v>2007-1</c:v>
                </c:pt>
                <c:pt idx="145">
                  <c:v>2007-2</c:v>
                </c:pt>
                <c:pt idx="146">
                  <c:v>2007-3</c:v>
                </c:pt>
                <c:pt idx="147">
                  <c:v>2007-4</c:v>
                </c:pt>
                <c:pt idx="148">
                  <c:v>2008-1</c:v>
                </c:pt>
                <c:pt idx="149">
                  <c:v>2008-2</c:v>
                </c:pt>
                <c:pt idx="150">
                  <c:v>2008-3</c:v>
                </c:pt>
                <c:pt idx="151">
                  <c:v>2008-4</c:v>
                </c:pt>
                <c:pt idx="152">
                  <c:v>2009-1</c:v>
                </c:pt>
                <c:pt idx="153">
                  <c:v>2009-2</c:v>
                </c:pt>
                <c:pt idx="154">
                  <c:v>2009-3</c:v>
                </c:pt>
                <c:pt idx="155">
                  <c:v>2009-4</c:v>
                </c:pt>
                <c:pt idx="156">
                  <c:v>2010-1</c:v>
                </c:pt>
                <c:pt idx="157">
                  <c:v>2010-2</c:v>
                </c:pt>
                <c:pt idx="158">
                  <c:v>2010-3</c:v>
                </c:pt>
                <c:pt idx="159">
                  <c:v>2010-4</c:v>
                </c:pt>
                <c:pt idx="160">
                  <c:v>2011-1</c:v>
                </c:pt>
                <c:pt idx="161">
                  <c:v>2011-2</c:v>
                </c:pt>
                <c:pt idx="162">
                  <c:v>2011-3</c:v>
                </c:pt>
                <c:pt idx="163">
                  <c:v>2011-4</c:v>
                </c:pt>
                <c:pt idx="164">
                  <c:v>2012-1</c:v>
                </c:pt>
                <c:pt idx="165">
                  <c:v>2012-2</c:v>
                </c:pt>
                <c:pt idx="166">
                  <c:v>2012-3</c:v>
                </c:pt>
                <c:pt idx="167">
                  <c:v>2012-4</c:v>
                </c:pt>
                <c:pt idx="168">
                  <c:v>2013-1</c:v>
                </c:pt>
                <c:pt idx="169">
                  <c:v>2013-2</c:v>
                </c:pt>
                <c:pt idx="170">
                  <c:v>2013-3</c:v>
                </c:pt>
                <c:pt idx="171">
                  <c:v>2013-4</c:v>
                </c:pt>
                <c:pt idx="172">
                  <c:v>2014-1</c:v>
                </c:pt>
                <c:pt idx="173">
                  <c:v>2014-2</c:v>
                </c:pt>
              </c:strCache>
            </c:strRef>
          </c:cat>
          <c:val>
            <c:numRef>
              <c:f>Gjeldende!$C$2:$C$175</c:f>
              <c:numCache>
                <c:formatCode>0.0</c:formatCode>
                <c:ptCount val="174"/>
                <c:pt idx="0">
                  <c:v>8.9428571428571431</c:v>
                </c:pt>
                <c:pt idx="1">
                  <c:v>8.8428571428571434</c:v>
                </c:pt>
                <c:pt idx="2">
                  <c:v>6.9428571428571431</c:v>
                </c:pt>
                <c:pt idx="3">
                  <c:v>7.6428571428571423</c:v>
                </c:pt>
                <c:pt idx="4">
                  <c:v>9.4428571428571431</c:v>
                </c:pt>
                <c:pt idx="5">
                  <c:v>9.4428571428571431</c:v>
                </c:pt>
                <c:pt idx="6">
                  <c:v>7.2428571428571438</c:v>
                </c:pt>
                <c:pt idx="7">
                  <c:v>7.7428571428571438</c:v>
                </c:pt>
                <c:pt idx="8">
                  <c:v>9.3428571428571434</c:v>
                </c:pt>
                <c:pt idx="9">
                  <c:v>8.1428571428571423</c:v>
                </c:pt>
                <c:pt idx="10">
                  <c:v>6.6428571428571423</c:v>
                </c:pt>
                <c:pt idx="11">
                  <c:v>7.7428571428571438</c:v>
                </c:pt>
                <c:pt idx="12">
                  <c:v>8.6428571428571423</c:v>
                </c:pt>
                <c:pt idx="13">
                  <c:v>7.8428571428571434</c:v>
                </c:pt>
                <c:pt idx="14">
                  <c:v>6.3428571428571434</c:v>
                </c:pt>
                <c:pt idx="15">
                  <c:v>7.9428571428571431</c:v>
                </c:pt>
                <c:pt idx="16">
                  <c:v>8.2428571428571438</c:v>
                </c:pt>
                <c:pt idx="17">
                  <c:v>7.1428571428571423</c:v>
                </c:pt>
                <c:pt idx="18">
                  <c:v>6.5428571428571427</c:v>
                </c:pt>
                <c:pt idx="19">
                  <c:v>7.2428571428571438</c:v>
                </c:pt>
                <c:pt idx="20">
                  <c:v>8.0428571428571427</c:v>
                </c:pt>
                <c:pt idx="21">
                  <c:v>7.6428571428571423</c:v>
                </c:pt>
                <c:pt idx="22">
                  <c:v>5.4428571428571431</c:v>
                </c:pt>
                <c:pt idx="23">
                  <c:v>8.0428571428571427</c:v>
                </c:pt>
                <c:pt idx="24">
                  <c:v>7.6428571428571423</c:v>
                </c:pt>
                <c:pt idx="25">
                  <c:v>7.6428571428571423</c:v>
                </c:pt>
                <c:pt idx="26">
                  <c:v>5.6428571428571423</c:v>
                </c:pt>
                <c:pt idx="27">
                  <c:v>7.0428571428571427</c:v>
                </c:pt>
                <c:pt idx="28">
                  <c:v>8.0428571428571427</c:v>
                </c:pt>
                <c:pt idx="29">
                  <c:v>6.3428571428571434</c:v>
                </c:pt>
                <c:pt idx="30">
                  <c:v>4.9428571428571431</c:v>
                </c:pt>
                <c:pt idx="31">
                  <c:v>7.7428571428571438</c:v>
                </c:pt>
                <c:pt idx="32">
                  <c:v>8.7428571428571438</c:v>
                </c:pt>
                <c:pt idx="33">
                  <c:v>7.5428571428571427</c:v>
                </c:pt>
                <c:pt idx="34">
                  <c:v>6.5428571428571427</c:v>
                </c:pt>
                <c:pt idx="35">
                  <c:v>8.2428571428571438</c:v>
                </c:pt>
                <c:pt idx="36">
                  <c:v>8.2428571428571438</c:v>
                </c:pt>
                <c:pt idx="37">
                  <c:v>7.3428571428571434</c:v>
                </c:pt>
                <c:pt idx="38">
                  <c:v>6.3428571428571434</c:v>
                </c:pt>
                <c:pt idx="39">
                  <c:v>8.3428571428571434</c:v>
                </c:pt>
                <c:pt idx="40">
                  <c:v>8.4428571428571431</c:v>
                </c:pt>
                <c:pt idx="41">
                  <c:v>7.7428571428571438</c:v>
                </c:pt>
                <c:pt idx="42">
                  <c:v>6.6428571428571423</c:v>
                </c:pt>
                <c:pt idx="43">
                  <c:v>8.7428571428571438</c:v>
                </c:pt>
                <c:pt idx="44">
                  <c:v>8.8428571428571434</c:v>
                </c:pt>
                <c:pt idx="45">
                  <c:v>8.5428571428571427</c:v>
                </c:pt>
                <c:pt idx="46">
                  <c:v>6.8428571428571434</c:v>
                </c:pt>
                <c:pt idx="47">
                  <c:v>8.5428571428571427</c:v>
                </c:pt>
                <c:pt idx="48">
                  <c:v>8.4428571428571431</c:v>
                </c:pt>
                <c:pt idx="49">
                  <c:v>7.3428571428571434</c:v>
                </c:pt>
                <c:pt idx="50">
                  <c:v>6.5428571428571427</c:v>
                </c:pt>
                <c:pt idx="51">
                  <c:v>8.4428571428571431</c:v>
                </c:pt>
                <c:pt idx="52">
                  <c:v>8.7428571428571438</c:v>
                </c:pt>
                <c:pt idx="53">
                  <c:v>8.2428571428571438</c:v>
                </c:pt>
                <c:pt idx="54">
                  <c:v>7.3428571428571434</c:v>
                </c:pt>
                <c:pt idx="55">
                  <c:v>9.7428571428571438</c:v>
                </c:pt>
                <c:pt idx="56">
                  <c:v>9.8428571428571434</c:v>
                </c:pt>
                <c:pt idx="57">
                  <c:v>8.9428571428571431</c:v>
                </c:pt>
                <c:pt idx="58">
                  <c:v>7.9428571428571431</c:v>
                </c:pt>
                <c:pt idx="59">
                  <c:v>9.9428571428571431</c:v>
                </c:pt>
                <c:pt idx="60">
                  <c:v>10.042857142857143</c:v>
                </c:pt>
                <c:pt idx="61">
                  <c:v>9.3428571428571434</c:v>
                </c:pt>
                <c:pt idx="62">
                  <c:v>8.0428571428571427</c:v>
                </c:pt>
                <c:pt idx="63">
                  <c:v>9.8428571428571434</c:v>
                </c:pt>
                <c:pt idx="64">
                  <c:v>9.7428571428571438</c:v>
                </c:pt>
                <c:pt idx="65">
                  <c:v>9.6428571428571423</c:v>
                </c:pt>
                <c:pt idx="66">
                  <c:v>7.3428571428571434</c:v>
                </c:pt>
                <c:pt idx="67">
                  <c:v>9.9428571428571431</c:v>
                </c:pt>
                <c:pt idx="68">
                  <c:v>9.8428571428571434</c:v>
                </c:pt>
                <c:pt idx="69">
                  <c:v>9.2428571428571438</c:v>
                </c:pt>
                <c:pt idx="70">
                  <c:v>7.8428571428571434</c:v>
                </c:pt>
                <c:pt idx="71">
                  <c:v>9.1428571428571423</c:v>
                </c:pt>
                <c:pt idx="72">
                  <c:v>9.6428571428571423</c:v>
                </c:pt>
                <c:pt idx="73">
                  <c:v>7.9428571428571431</c:v>
                </c:pt>
                <c:pt idx="74">
                  <c:v>6.5428571428571427</c:v>
                </c:pt>
                <c:pt idx="75">
                  <c:v>8.3428571428571434</c:v>
                </c:pt>
                <c:pt idx="76">
                  <c:v>8.8428571428571434</c:v>
                </c:pt>
                <c:pt idx="77">
                  <c:v>8.0428571428571427</c:v>
                </c:pt>
                <c:pt idx="78">
                  <c:v>6.5428571428571427</c:v>
                </c:pt>
                <c:pt idx="79">
                  <c:v>8.2428571428571438</c:v>
                </c:pt>
                <c:pt idx="80">
                  <c:v>8.2428571428571438</c:v>
                </c:pt>
                <c:pt idx="81">
                  <c:v>7.2428571428571438</c:v>
                </c:pt>
                <c:pt idx="82">
                  <c:v>5.8428571428571434</c:v>
                </c:pt>
                <c:pt idx="83">
                  <c:v>7.3428571428571434</c:v>
                </c:pt>
                <c:pt idx="84">
                  <c:v>7.2428571428571438</c:v>
                </c:pt>
                <c:pt idx="85">
                  <c:v>6.4428571428571431</c:v>
                </c:pt>
                <c:pt idx="86">
                  <c:v>5.5428571428571427</c:v>
                </c:pt>
                <c:pt idx="87">
                  <c:v>6.8428571428571434</c:v>
                </c:pt>
                <c:pt idx="88">
                  <c:v>6.9428571428571431</c:v>
                </c:pt>
                <c:pt idx="89">
                  <c:v>5.7428571428571438</c:v>
                </c:pt>
                <c:pt idx="90">
                  <c:v>4.8428571428571434</c:v>
                </c:pt>
                <c:pt idx="91">
                  <c:v>6.4428571428571431</c:v>
                </c:pt>
                <c:pt idx="92">
                  <c:v>5.8428571428571434</c:v>
                </c:pt>
                <c:pt idx="93">
                  <c:v>5.3428571428571434</c:v>
                </c:pt>
                <c:pt idx="94">
                  <c:v>4.8428571428571434</c:v>
                </c:pt>
                <c:pt idx="95">
                  <c:v>6.4428571428571431</c:v>
                </c:pt>
                <c:pt idx="96">
                  <c:v>6.6428571428571423</c:v>
                </c:pt>
                <c:pt idx="97">
                  <c:v>6.2428571428571438</c:v>
                </c:pt>
                <c:pt idx="98">
                  <c:v>5.1428571428571432</c:v>
                </c:pt>
                <c:pt idx="99">
                  <c:v>7.0428571428571427</c:v>
                </c:pt>
                <c:pt idx="100">
                  <c:v>7.0428571428571427</c:v>
                </c:pt>
                <c:pt idx="101">
                  <c:v>6.4428571428571431</c:v>
                </c:pt>
                <c:pt idx="102">
                  <c:v>5.5428571428571427</c:v>
                </c:pt>
                <c:pt idx="103">
                  <c:v>7.3428571428571434</c:v>
                </c:pt>
                <c:pt idx="104">
                  <c:v>8.1428571428571423</c:v>
                </c:pt>
                <c:pt idx="105">
                  <c:v>6.7428571428571438</c:v>
                </c:pt>
                <c:pt idx="106">
                  <c:v>6.0428571428571427</c:v>
                </c:pt>
                <c:pt idx="107">
                  <c:v>7.8428571428571434</c:v>
                </c:pt>
                <c:pt idx="108">
                  <c:v>8.1428571428571423</c:v>
                </c:pt>
                <c:pt idx="109">
                  <c:v>7.8428571428571434</c:v>
                </c:pt>
                <c:pt idx="110">
                  <c:v>7.0428571428571427</c:v>
                </c:pt>
                <c:pt idx="111">
                  <c:v>8.1428571428571423</c:v>
                </c:pt>
                <c:pt idx="112">
                  <c:v>8.3428571428571434</c:v>
                </c:pt>
                <c:pt idx="113">
                  <c:v>7.4428571428571431</c:v>
                </c:pt>
                <c:pt idx="114">
                  <c:v>6.6428571428571423</c:v>
                </c:pt>
                <c:pt idx="115">
                  <c:v>8.4428571428571431</c:v>
                </c:pt>
                <c:pt idx="116">
                  <c:v>8.7428571428571438</c:v>
                </c:pt>
                <c:pt idx="117">
                  <c:v>7.7</c:v>
                </c:pt>
                <c:pt idx="118">
                  <c:v>7.8</c:v>
                </c:pt>
                <c:pt idx="119">
                  <c:v>7.9</c:v>
                </c:pt>
                <c:pt idx="120">
                  <c:v>8.1999999999999993</c:v>
                </c:pt>
                <c:pt idx="121">
                  <c:v>7.9</c:v>
                </c:pt>
                <c:pt idx="122">
                  <c:v>8.1999999999999993</c:v>
                </c:pt>
                <c:pt idx="123">
                  <c:v>8.4</c:v>
                </c:pt>
                <c:pt idx="124">
                  <c:v>8.8000000000000007</c:v>
                </c:pt>
                <c:pt idx="125">
                  <c:v>8.1999999999999993</c:v>
                </c:pt>
                <c:pt idx="126">
                  <c:v>8.5</c:v>
                </c:pt>
                <c:pt idx="127">
                  <c:v>8.6999999999999993</c:v>
                </c:pt>
                <c:pt idx="128">
                  <c:v>9</c:v>
                </c:pt>
                <c:pt idx="129">
                  <c:v>9</c:v>
                </c:pt>
                <c:pt idx="130">
                  <c:v>8.9</c:v>
                </c:pt>
                <c:pt idx="131">
                  <c:v>9.1999999999999993</c:v>
                </c:pt>
                <c:pt idx="132">
                  <c:v>9</c:v>
                </c:pt>
                <c:pt idx="133">
                  <c:v>8.1</c:v>
                </c:pt>
                <c:pt idx="134">
                  <c:v>7</c:v>
                </c:pt>
                <c:pt idx="135">
                  <c:v>6.8</c:v>
                </c:pt>
                <c:pt idx="136">
                  <c:v>7.3</c:v>
                </c:pt>
                <c:pt idx="137">
                  <c:v>7</c:v>
                </c:pt>
                <c:pt idx="138">
                  <c:v>7.2</c:v>
                </c:pt>
                <c:pt idx="139">
                  <c:v>7.4</c:v>
                </c:pt>
                <c:pt idx="140">
                  <c:v>7.9</c:v>
                </c:pt>
                <c:pt idx="141">
                  <c:v>7.5</c:v>
                </c:pt>
                <c:pt idx="142">
                  <c:v>7.5</c:v>
                </c:pt>
                <c:pt idx="143">
                  <c:v>7.4</c:v>
                </c:pt>
                <c:pt idx="144">
                  <c:v>7.8</c:v>
                </c:pt>
                <c:pt idx="145">
                  <c:v>7.4</c:v>
                </c:pt>
                <c:pt idx="146">
                  <c:v>7.5</c:v>
                </c:pt>
                <c:pt idx="147">
                  <c:v>7.5</c:v>
                </c:pt>
                <c:pt idx="148">
                  <c:v>8</c:v>
                </c:pt>
                <c:pt idx="149">
                  <c:v>7.8</c:v>
                </c:pt>
                <c:pt idx="150">
                  <c:v>7.6</c:v>
                </c:pt>
                <c:pt idx="151">
                  <c:v>7.5</c:v>
                </c:pt>
                <c:pt idx="152">
                  <c:v>8.1</c:v>
                </c:pt>
                <c:pt idx="153">
                  <c:v>7.9</c:v>
                </c:pt>
                <c:pt idx="154">
                  <c:v>8.4</c:v>
                </c:pt>
                <c:pt idx="155">
                  <c:v>8.1</c:v>
                </c:pt>
                <c:pt idx="156" formatCode="General">
                  <c:v>7.3</c:v>
                </c:pt>
                <c:pt idx="157" formatCode="General">
                  <c:v>7.1</c:v>
                </c:pt>
                <c:pt idx="158" formatCode="General">
                  <c:v>7.7</c:v>
                </c:pt>
                <c:pt idx="159" formatCode="General">
                  <c:v>7.6</c:v>
                </c:pt>
                <c:pt idx="160" formatCode="General">
                  <c:v>7.9</c:v>
                </c:pt>
                <c:pt idx="161" formatCode="General">
                  <c:v>7.4</c:v>
                </c:pt>
                <c:pt idx="162" formatCode="General">
                  <c:v>7.4</c:v>
                </c:pt>
                <c:pt idx="163" formatCode="General">
                  <c:v>7.1</c:v>
                </c:pt>
                <c:pt idx="164" formatCode="General">
                  <c:v>7.4</c:v>
                </c:pt>
                <c:pt idx="165" formatCode="General">
                  <c:v>6.9</c:v>
                </c:pt>
                <c:pt idx="166" formatCode="General">
                  <c:v>7.2</c:v>
                </c:pt>
                <c:pt idx="167" formatCode="General">
                  <c:v>7.3</c:v>
                </c:pt>
                <c:pt idx="168" formatCode="General">
                  <c:v>7.7</c:v>
                </c:pt>
                <c:pt idx="169" formatCode="General">
                  <c:v>6.8</c:v>
                </c:pt>
                <c:pt idx="170" formatCode="General">
                  <c:v>7</c:v>
                </c:pt>
                <c:pt idx="171" formatCode="General">
                  <c:v>7</c:v>
                </c:pt>
                <c:pt idx="172" formatCode="General">
                  <c:v>7.3</c:v>
                </c:pt>
                <c:pt idx="173" formatCode="General">
                  <c:v>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Gjeldende!$D$1</c:f>
              <c:strCache>
                <c:ptCount val="1"/>
                <c:pt idx="0">
                  <c:v>Totalt Egenmeldt Menn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50800">
                <a:solidFill>
                  <a:schemeClr val="accent6"/>
                </a:solidFill>
              </a:ln>
            </c:spPr>
            <c:trendlineType val="movingAvg"/>
            <c:period val="4"/>
            <c:dispRSqr val="0"/>
            <c:dispEq val="0"/>
          </c:trendline>
          <c:cat>
            <c:strRef>
              <c:f>Gjeldende!$A$2:$A$175</c:f>
              <c:strCache>
                <c:ptCount val="174"/>
                <c:pt idx="0">
                  <c:v>1971-1</c:v>
                </c:pt>
                <c:pt idx="1">
                  <c:v>1971-2</c:v>
                </c:pt>
                <c:pt idx="2">
                  <c:v>1971-3</c:v>
                </c:pt>
                <c:pt idx="3">
                  <c:v>1971-4</c:v>
                </c:pt>
                <c:pt idx="4">
                  <c:v>1972-1</c:v>
                </c:pt>
                <c:pt idx="5">
                  <c:v>1972-2</c:v>
                </c:pt>
                <c:pt idx="6">
                  <c:v>1972-3</c:v>
                </c:pt>
                <c:pt idx="7">
                  <c:v>1972-4</c:v>
                </c:pt>
                <c:pt idx="8">
                  <c:v>1973-1</c:v>
                </c:pt>
                <c:pt idx="9">
                  <c:v>1973-2</c:v>
                </c:pt>
                <c:pt idx="10">
                  <c:v>1973-3</c:v>
                </c:pt>
                <c:pt idx="11">
                  <c:v>1973-4</c:v>
                </c:pt>
                <c:pt idx="12">
                  <c:v>1974-1</c:v>
                </c:pt>
                <c:pt idx="13">
                  <c:v>1974-2</c:v>
                </c:pt>
                <c:pt idx="14">
                  <c:v>1974-3</c:v>
                </c:pt>
                <c:pt idx="15">
                  <c:v>1974-4</c:v>
                </c:pt>
                <c:pt idx="16">
                  <c:v>1975-1</c:v>
                </c:pt>
                <c:pt idx="17">
                  <c:v>1975-2</c:v>
                </c:pt>
                <c:pt idx="18">
                  <c:v>1975-3</c:v>
                </c:pt>
                <c:pt idx="19">
                  <c:v>1975-4</c:v>
                </c:pt>
                <c:pt idx="20">
                  <c:v>1976-1</c:v>
                </c:pt>
                <c:pt idx="21">
                  <c:v>1976-2</c:v>
                </c:pt>
                <c:pt idx="22">
                  <c:v>1976-3</c:v>
                </c:pt>
                <c:pt idx="23">
                  <c:v>1976-4</c:v>
                </c:pt>
                <c:pt idx="24">
                  <c:v>1977-1</c:v>
                </c:pt>
                <c:pt idx="25">
                  <c:v>1977-2</c:v>
                </c:pt>
                <c:pt idx="26">
                  <c:v>1977-3</c:v>
                </c:pt>
                <c:pt idx="27">
                  <c:v>1977-4</c:v>
                </c:pt>
                <c:pt idx="28">
                  <c:v>1978-1</c:v>
                </c:pt>
                <c:pt idx="29">
                  <c:v>1978-2</c:v>
                </c:pt>
                <c:pt idx="30">
                  <c:v>1978-3</c:v>
                </c:pt>
                <c:pt idx="31">
                  <c:v>1978-4</c:v>
                </c:pt>
                <c:pt idx="32">
                  <c:v>1979-1</c:v>
                </c:pt>
                <c:pt idx="33">
                  <c:v>1979-2</c:v>
                </c:pt>
                <c:pt idx="34">
                  <c:v>1979-3</c:v>
                </c:pt>
                <c:pt idx="35">
                  <c:v>1979-4</c:v>
                </c:pt>
                <c:pt idx="36">
                  <c:v>1980-1</c:v>
                </c:pt>
                <c:pt idx="37">
                  <c:v>1980-2</c:v>
                </c:pt>
                <c:pt idx="38">
                  <c:v>1980-3</c:v>
                </c:pt>
                <c:pt idx="39">
                  <c:v>1980-4</c:v>
                </c:pt>
                <c:pt idx="40">
                  <c:v>1981-1</c:v>
                </c:pt>
                <c:pt idx="41">
                  <c:v>1981-2</c:v>
                </c:pt>
                <c:pt idx="42">
                  <c:v>1981-3</c:v>
                </c:pt>
                <c:pt idx="43">
                  <c:v>1981-4</c:v>
                </c:pt>
                <c:pt idx="44">
                  <c:v>1982-1</c:v>
                </c:pt>
                <c:pt idx="45">
                  <c:v>1982-2</c:v>
                </c:pt>
                <c:pt idx="46">
                  <c:v>1982-3</c:v>
                </c:pt>
                <c:pt idx="47">
                  <c:v>1982-4</c:v>
                </c:pt>
                <c:pt idx="48">
                  <c:v>1983-1</c:v>
                </c:pt>
                <c:pt idx="49">
                  <c:v>1983-2</c:v>
                </c:pt>
                <c:pt idx="50">
                  <c:v>1983-3</c:v>
                </c:pt>
                <c:pt idx="51">
                  <c:v>1983-4</c:v>
                </c:pt>
                <c:pt idx="52">
                  <c:v>1984-1</c:v>
                </c:pt>
                <c:pt idx="53">
                  <c:v>1984-2</c:v>
                </c:pt>
                <c:pt idx="54">
                  <c:v>1984-3</c:v>
                </c:pt>
                <c:pt idx="55">
                  <c:v>1984-4</c:v>
                </c:pt>
                <c:pt idx="56">
                  <c:v>1985-1</c:v>
                </c:pt>
                <c:pt idx="57">
                  <c:v>1985-2</c:v>
                </c:pt>
                <c:pt idx="58">
                  <c:v>1985-3</c:v>
                </c:pt>
                <c:pt idx="59">
                  <c:v>1985-4</c:v>
                </c:pt>
                <c:pt idx="60">
                  <c:v>1986-1</c:v>
                </c:pt>
                <c:pt idx="61">
                  <c:v>1986-2</c:v>
                </c:pt>
                <c:pt idx="62">
                  <c:v>1986-3</c:v>
                </c:pt>
                <c:pt idx="63">
                  <c:v>1986-4</c:v>
                </c:pt>
                <c:pt idx="64">
                  <c:v>1987-1</c:v>
                </c:pt>
                <c:pt idx="65">
                  <c:v>1987-2</c:v>
                </c:pt>
                <c:pt idx="66">
                  <c:v>1987-3</c:v>
                </c:pt>
                <c:pt idx="67">
                  <c:v>1987-4</c:v>
                </c:pt>
                <c:pt idx="68">
                  <c:v>1988-1</c:v>
                </c:pt>
                <c:pt idx="69">
                  <c:v>1988-2</c:v>
                </c:pt>
                <c:pt idx="70">
                  <c:v>1988-3</c:v>
                </c:pt>
                <c:pt idx="71">
                  <c:v>1988-4</c:v>
                </c:pt>
                <c:pt idx="72">
                  <c:v>1989-1</c:v>
                </c:pt>
                <c:pt idx="73">
                  <c:v>1989-2</c:v>
                </c:pt>
                <c:pt idx="74">
                  <c:v>1989-3</c:v>
                </c:pt>
                <c:pt idx="75">
                  <c:v>1989-4</c:v>
                </c:pt>
                <c:pt idx="76">
                  <c:v>1990-1</c:v>
                </c:pt>
                <c:pt idx="77">
                  <c:v>1990-2</c:v>
                </c:pt>
                <c:pt idx="78">
                  <c:v>1990-3</c:v>
                </c:pt>
                <c:pt idx="79">
                  <c:v>1990-4</c:v>
                </c:pt>
                <c:pt idx="80">
                  <c:v>1991-1</c:v>
                </c:pt>
                <c:pt idx="81">
                  <c:v>1991-2</c:v>
                </c:pt>
                <c:pt idx="82">
                  <c:v>1991-3</c:v>
                </c:pt>
                <c:pt idx="83">
                  <c:v>1991-4</c:v>
                </c:pt>
                <c:pt idx="84">
                  <c:v>1992-1</c:v>
                </c:pt>
                <c:pt idx="85">
                  <c:v>1992-2</c:v>
                </c:pt>
                <c:pt idx="86">
                  <c:v>1992-3</c:v>
                </c:pt>
                <c:pt idx="87">
                  <c:v>1992-4</c:v>
                </c:pt>
                <c:pt idx="88">
                  <c:v>1993-1</c:v>
                </c:pt>
                <c:pt idx="89">
                  <c:v>1993-2</c:v>
                </c:pt>
                <c:pt idx="90">
                  <c:v>1993-3</c:v>
                </c:pt>
                <c:pt idx="91">
                  <c:v>1993-4</c:v>
                </c:pt>
                <c:pt idx="92">
                  <c:v>1994-1</c:v>
                </c:pt>
                <c:pt idx="93">
                  <c:v>1994-2</c:v>
                </c:pt>
                <c:pt idx="94">
                  <c:v>1994-3</c:v>
                </c:pt>
                <c:pt idx="95">
                  <c:v>1994-4</c:v>
                </c:pt>
                <c:pt idx="96">
                  <c:v>1995-1</c:v>
                </c:pt>
                <c:pt idx="97">
                  <c:v>1995-2</c:v>
                </c:pt>
                <c:pt idx="98">
                  <c:v>1995-3</c:v>
                </c:pt>
                <c:pt idx="99">
                  <c:v>1995-4</c:v>
                </c:pt>
                <c:pt idx="100">
                  <c:v>1996-1</c:v>
                </c:pt>
                <c:pt idx="101">
                  <c:v>1996-2</c:v>
                </c:pt>
                <c:pt idx="102">
                  <c:v>1996-3</c:v>
                </c:pt>
                <c:pt idx="103">
                  <c:v>1996-4</c:v>
                </c:pt>
                <c:pt idx="104">
                  <c:v>1997-1</c:v>
                </c:pt>
                <c:pt idx="105">
                  <c:v>1997-2</c:v>
                </c:pt>
                <c:pt idx="106">
                  <c:v>1997-3</c:v>
                </c:pt>
                <c:pt idx="107">
                  <c:v>1997-4</c:v>
                </c:pt>
                <c:pt idx="108">
                  <c:v>1998-1</c:v>
                </c:pt>
                <c:pt idx="109">
                  <c:v>1998-2</c:v>
                </c:pt>
                <c:pt idx="110">
                  <c:v>1998-3</c:v>
                </c:pt>
                <c:pt idx="111">
                  <c:v>1998-4</c:v>
                </c:pt>
                <c:pt idx="112">
                  <c:v>1999-1</c:v>
                </c:pt>
                <c:pt idx="113">
                  <c:v>1999-2</c:v>
                </c:pt>
                <c:pt idx="114">
                  <c:v>1999-3</c:v>
                </c:pt>
                <c:pt idx="115">
                  <c:v>1999-4</c:v>
                </c:pt>
                <c:pt idx="116">
                  <c:v>2000-1</c:v>
                </c:pt>
                <c:pt idx="117">
                  <c:v>2000-2</c:v>
                </c:pt>
                <c:pt idx="118">
                  <c:v>2000-3</c:v>
                </c:pt>
                <c:pt idx="119">
                  <c:v>2000-4</c:v>
                </c:pt>
                <c:pt idx="120">
                  <c:v>2001-1</c:v>
                </c:pt>
                <c:pt idx="121">
                  <c:v>2001-2</c:v>
                </c:pt>
                <c:pt idx="122">
                  <c:v>2001-3</c:v>
                </c:pt>
                <c:pt idx="123">
                  <c:v>2001-4</c:v>
                </c:pt>
                <c:pt idx="124">
                  <c:v>2002-1</c:v>
                </c:pt>
                <c:pt idx="125">
                  <c:v>2002-2</c:v>
                </c:pt>
                <c:pt idx="126">
                  <c:v>2002-3</c:v>
                </c:pt>
                <c:pt idx="127">
                  <c:v>2002-4</c:v>
                </c:pt>
                <c:pt idx="128">
                  <c:v>2003-1</c:v>
                </c:pt>
                <c:pt idx="129">
                  <c:v>2003-2</c:v>
                </c:pt>
                <c:pt idx="130">
                  <c:v>2003-3</c:v>
                </c:pt>
                <c:pt idx="131">
                  <c:v>2003-4</c:v>
                </c:pt>
                <c:pt idx="132">
                  <c:v>2004-1</c:v>
                </c:pt>
                <c:pt idx="133">
                  <c:v>2004-2</c:v>
                </c:pt>
                <c:pt idx="134">
                  <c:v>2004-3</c:v>
                </c:pt>
                <c:pt idx="135">
                  <c:v>2004-4</c:v>
                </c:pt>
                <c:pt idx="136">
                  <c:v>2005-1</c:v>
                </c:pt>
                <c:pt idx="137">
                  <c:v>2005-2</c:v>
                </c:pt>
                <c:pt idx="138">
                  <c:v>2005-3</c:v>
                </c:pt>
                <c:pt idx="139">
                  <c:v>2005-4</c:v>
                </c:pt>
                <c:pt idx="140">
                  <c:v>2006-1</c:v>
                </c:pt>
                <c:pt idx="141">
                  <c:v>2006-2</c:v>
                </c:pt>
                <c:pt idx="142">
                  <c:v>2006-3</c:v>
                </c:pt>
                <c:pt idx="143">
                  <c:v>2006-4</c:v>
                </c:pt>
                <c:pt idx="144">
                  <c:v>2007-1</c:v>
                </c:pt>
                <c:pt idx="145">
                  <c:v>2007-2</c:v>
                </c:pt>
                <c:pt idx="146">
                  <c:v>2007-3</c:v>
                </c:pt>
                <c:pt idx="147">
                  <c:v>2007-4</c:v>
                </c:pt>
                <c:pt idx="148">
                  <c:v>2008-1</c:v>
                </c:pt>
                <c:pt idx="149">
                  <c:v>2008-2</c:v>
                </c:pt>
                <c:pt idx="150">
                  <c:v>2008-3</c:v>
                </c:pt>
                <c:pt idx="151">
                  <c:v>2008-4</c:v>
                </c:pt>
                <c:pt idx="152">
                  <c:v>2009-1</c:v>
                </c:pt>
                <c:pt idx="153">
                  <c:v>2009-2</c:v>
                </c:pt>
                <c:pt idx="154">
                  <c:v>2009-3</c:v>
                </c:pt>
                <c:pt idx="155">
                  <c:v>2009-4</c:v>
                </c:pt>
                <c:pt idx="156">
                  <c:v>2010-1</c:v>
                </c:pt>
                <c:pt idx="157">
                  <c:v>2010-2</c:v>
                </c:pt>
                <c:pt idx="158">
                  <c:v>2010-3</c:v>
                </c:pt>
                <c:pt idx="159">
                  <c:v>2010-4</c:v>
                </c:pt>
                <c:pt idx="160">
                  <c:v>2011-1</c:v>
                </c:pt>
                <c:pt idx="161">
                  <c:v>2011-2</c:v>
                </c:pt>
                <c:pt idx="162">
                  <c:v>2011-3</c:v>
                </c:pt>
                <c:pt idx="163">
                  <c:v>2011-4</c:v>
                </c:pt>
                <c:pt idx="164">
                  <c:v>2012-1</c:v>
                </c:pt>
                <c:pt idx="165">
                  <c:v>2012-2</c:v>
                </c:pt>
                <c:pt idx="166">
                  <c:v>2012-3</c:v>
                </c:pt>
                <c:pt idx="167">
                  <c:v>2012-4</c:v>
                </c:pt>
                <c:pt idx="168">
                  <c:v>2013-1</c:v>
                </c:pt>
                <c:pt idx="169">
                  <c:v>2013-2</c:v>
                </c:pt>
                <c:pt idx="170">
                  <c:v>2013-3</c:v>
                </c:pt>
                <c:pt idx="171">
                  <c:v>2013-4</c:v>
                </c:pt>
                <c:pt idx="172">
                  <c:v>2014-1</c:v>
                </c:pt>
                <c:pt idx="173">
                  <c:v>2014-2</c:v>
                </c:pt>
              </c:strCache>
            </c:strRef>
          </c:cat>
          <c:val>
            <c:numRef>
              <c:f>Gjeldende!$D$2:$D$175</c:f>
              <c:numCache>
                <c:formatCode>General</c:formatCode>
                <c:ptCount val="174"/>
                <c:pt idx="0">
                  <c:v>0.29999999999999982</c:v>
                </c:pt>
                <c:pt idx="1">
                  <c:v>0.19999999999999984</c:v>
                </c:pt>
                <c:pt idx="2">
                  <c:v>0.19999999999999984</c:v>
                </c:pt>
                <c:pt idx="3">
                  <c:v>0.29999999999999982</c:v>
                </c:pt>
                <c:pt idx="4">
                  <c:v>0.39999999999999991</c:v>
                </c:pt>
                <c:pt idx="5">
                  <c:v>0.19999999999999984</c:v>
                </c:pt>
                <c:pt idx="6">
                  <c:v>0.29999999999999982</c:v>
                </c:pt>
                <c:pt idx="7">
                  <c:v>0.29999999999999982</c:v>
                </c:pt>
                <c:pt idx="8">
                  <c:v>0.39999999999999991</c:v>
                </c:pt>
                <c:pt idx="9">
                  <c:v>0.19999999999999984</c:v>
                </c:pt>
                <c:pt idx="10">
                  <c:v>0.29999999999999982</c:v>
                </c:pt>
                <c:pt idx="11">
                  <c:v>0.29999999999999982</c:v>
                </c:pt>
                <c:pt idx="12">
                  <c:v>0.49999999999999989</c:v>
                </c:pt>
                <c:pt idx="13">
                  <c:v>0.39999999999999991</c:v>
                </c:pt>
                <c:pt idx="14">
                  <c:v>0.39999999999999991</c:v>
                </c:pt>
                <c:pt idx="15">
                  <c:v>0.59999999999999987</c:v>
                </c:pt>
                <c:pt idx="16">
                  <c:v>0.7</c:v>
                </c:pt>
                <c:pt idx="17">
                  <c:v>0.49999999999999989</c:v>
                </c:pt>
                <c:pt idx="18">
                  <c:v>0.49999999999999989</c:v>
                </c:pt>
                <c:pt idx="19">
                  <c:v>0.49999999999999989</c:v>
                </c:pt>
                <c:pt idx="20">
                  <c:v>0.7</c:v>
                </c:pt>
                <c:pt idx="21">
                  <c:v>0.49999999999999989</c:v>
                </c:pt>
                <c:pt idx="22">
                  <c:v>0.49999999999999989</c:v>
                </c:pt>
                <c:pt idx="23">
                  <c:v>0.7</c:v>
                </c:pt>
                <c:pt idx="24">
                  <c:v>0.59999999999999987</c:v>
                </c:pt>
                <c:pt idx="25">
                  <c:v>0.59999999999999987</c:v>
                </c:pt>
                <c:pt idx="26">
                  <c:v>0.59999999999999987</c:v>
                </c:pt>
                <c:pt idx="27">
                  <c:v>0.59999999999999987</c:v>
                </c:pt>
                <c:pt idx="28">
                  <c:v>0.79999999999999982</c:v>
                </c:pt>
                <c:pt idx="29">
                  <c:v>0.49999999999999989</c:v>
                </c:pt>
                <c:pt idx="30">
                  <c:v>0.59999999999999987</c:v>
                </c:pt>
                <c:pt idx="31">
                  <c:v>0.89999999999999991</c:v>
                </c:pt>
                <c:pt idx="32">
                  <c:v>1.0999999999999999</c:v>
                </c:pt>
                <c:pt idx="33">
                  <c:v>0.7</c:v>
                </c:pt>
                <c:pt idx="34">
                  <c:v>0.7</c:v>
                </c:pt>
                <c:pt idx="35">
                  <c:v>0.89999999999999991</c:v>
                </c:pt>
                <c:pt idx="36">
                  <c:v>1.0999999999999999</c:v>
                </c:pt>
                <c:pt idx="37">
                  <c:v>0.79999999999999982</c:v>
                </c:pt>
                <c:pt idx="38">
                  <c:v>0.79999999999999982</c:v>
                </c:pt>
                <c:pt idx="39">
                  <c:v>0.99999999999999978</c:v>
                </c:pt>
                <c:pt idx="40">
                  <c:v>1.2999999999999998</c:v>
                </c:pt>
                <c:pt idx="41">
                  <c:v>0.89999999999999991</c:v>
                </c:pt>
                <c:pt idx="42">
                  <c:v>0.79999999999999982</c:v>
                </c:pt>
                <c:pt idx="43">
                  <c:v>1.0999999999999999</c:v>
                </c:pt>
                <c:pt idx="44">
                  <c:v>0.99999999999999978</c:v>
                </c:pt>
                <c:pt idx="45">
                  <c:v>0.79999999999999982</c:v>
                </c:pt>
                <c:pt idx="46">
                  <c:v>0.79999999999999982</c:v>
                </c:pt>
                <c:pt idx="47">
                  <c:v>0.89999999999999991</c:v>
                </c:pt>
                <c:pt idx="48">
                  <c:v>0.99999999999999978</c:v>
                </c:pt>
                <c:pt idx="49">
                  <c:v>0.7</c:v>
                </c:pt>
                <c:pt idx="50">
                  <c:v>0.59999999999999987</c:v>
                </c:pt>
                <c:pt idx="51">
                  <c:v>0.89999999999999991</c:v>
                </c:pt>
                <c:pt idx="52">
                  <c:v>0.89999999999999991</c:v>
                </c:pt>
                <c:pt idx="53">
                  <c:v>0.49999999999999989</c:v>
                </c:pt>
                <c:pt idx="54">
                  <c:v>0.49999999999999989</c:v>
                </c:pt>
                <c:pt idx="55">
                  <c:v>0.7</c:v>
                </c:pt>
                <c:pt idx="56">
                  <c:v>0.99999999999999978</c:v>
                </c:pt>
                <c:pt idx="57">
                  <c:v>0.59999999999999987</c:v>
                </c:pt>
                <c:pt idx="58">
                  <c:v>0.59999999999999987</c:v>
                </c:pt>
                <c:pt idx="59">
                  <c:v>0.79999999999999982</c:v>
                </c:pt>
                <c:pt idx="60">
                  <c:v>0.99999999999999978</c:v>
                </c:pt>
                <c:pt idx="61">
                  <c:v>0.7</c:v>
                </c:pt>
                <c:pt idx="62">
                  <c:v>0.7</c:v>
                </c:pt>
                <c:pt idx="63">
                  <c:v>0.89999999999999991</c:v>
                </c:pt>
                <c:pt idx="64">
                  <c:v>0.89999999999999991</c:v>
                </c:pt>
                <c:pt idx="65">
                  <c:v>0.7</c:v>
                </c:pt>
                <c:pt idx="66">
                  <c:v>0.59999999999999987</c:v>
                </c:pt>
                <c:pt idx="67">
                  <c:v>0.79999999999999982</c:v>
                </c:pt>
                <c:pt idx="68">
                  <c:v>0.79999999999999982</c:v>
                </c:pt>
                <c:pt idx="69">
                  <c:v>0.7</c:v>
                </c:pt>
                <c:pt idx="70">
                  <c:v>0.59999999999999987</c:v>
                </c:pt>
                <c:pt idx="71">
                  <c:v>0.79999999999999982</c:v>
                </c:pt>
                <c:pt idx="72">
                  <c:v>0.79999999999999982</c:v>
                </c:pt>
                <c:pt idx="73">
                  <c:v>0.59999999999999987</c:v>
                </c:pt>
                <c:pt idx="74">
                  <c:v>0.49999999999999989</c:v>
                </c:pt>
                <c:pt idx="75">
                  <c:v>0.7</c:v>
                </c:pt>
                <c:pt idx="76">
                  <c:v>0.79999999999999982</c:v>
                </c:pt>
                <c:pt idx="77">
                  <c:v>0.49999999999999989</c:v>
                </c:pt>
                <c:pt idx="78">
                  <c:v>0.49999999999999989</c:v>
                </c:pt>
                <c:pt idx="79">
                  <c:v>0.79999999999999982</c:v>
                </c:pt>
                <c:pt idx="80">
                  <c:v>0.99999999999999978</c:v>
                </c:pt>
                <c:pt idx="81">
                  <c:v>0.49999999999999989</c:v>
                </c:pt>
                <c:pt idx="82">
                  <c:v>0.49999999999999989</c:v>
                </c:pt>
                <c:pt idx="83">
                  <c:v>0.7</c:v>
                </c:pt>
                <c:pt idx="84">
                  <c:v>0.89999999999999991</c:v>
                </c:pt>
                <c:pt idx="85">
                  <c:v>0.49999999999999989</c:v>
                </c:pt>
                <c:pt idx="86">
                  <c:v>0.49999999999999989</c:v>
                </c:pt>
                <c:pt idx="87">
                  <c:v>0.7</c:v>
                </c:pt>
                <c:pt idx="88">
                  <c:v>0.79999999999999982</c:v>
                </c:pt>
                <c:pt idx="89">
                  <c:v>0.49999999999999989</c:v>
                </c:pt>
                <c:pt idx="90">
                  <c:v>0.49999999999999989</c:v>
                </c:pt>
                <c:pt idx="91">
                  <c:v>0.99999999999999978</c:v>
                </c:pt>
                <c:pt idx="92">
                  <c:v>0.79999999999999982</c:v>
                </c:pt>
                <c:pt idx="93">
                  <c:v>0.49999999999999989</c:v>
                </c:pt>
                <c:pt idx="94">
                  <c:v>0.49999999999999989</c:v>
                </c:pt>
                <c:pt idx="95">
                  <c:v>0.79999999999999982</c:v>
                </c:pt>
                <c:pt idx="96">
                  <c:v>0.89999999999999991</c:v>
                </c:pt>
                <c:pt idx="97">
                  <c:v>0.59999999999999987</c:v>
                </c:pt>
                <c:pt idx="98">
                  <c:v>0.49999999999999989</c:v>
                </c:pt>
                <c:pt idx="99">
                  <c:v>0.89999999999999991</c:v>
                </c:pt>
                <c:pt idx="100">
                  <c:v>0.89999999999999991</c:v>
                </c:pt>
                <c:pt idx="101">
                  <c:v>0.59999999999999987</c:v>
                </c:pt>
                <c:pt idx="102">
                  <c:v>0.49999999999999989</c:v>
                </c:pt>
                <c:pt idx="103">
                  <c:v>0.79999999999999982</c:v>
                </c:pt>
                <c:pt idx="104">
                  <c:v>1.0999999999999999</c:v>
                </c:pt>
                <c:pt idx="105">
                  <c:v>0.59999999999999987</c:v>
                </c:pt>
                <c:pt idx="106">
                  <c:v>0.59999999999999987</c:v>
                </c:pt>
                <c:pt idx="107">
                  <c:v>0.89999999999999991</c:v>
                </c:pt>
                <c:pt idx="108">
                  <c:v>0.99999999999999978</c:v>
                </c:pt>
                <c:pt idx="109">
                  <c:v>0.59999999999999987</c:v>
                </c:pt>
                <c:pt idx="110">
                  <c:v>0.59999999999999987</c:v>
                </c:pt>
                <c:pt idx="111">
                  <c:v>0.79999999999999982</c:v>
                </c:pt>
                <c:pt idx="112">
                  <c:v>1.2</c:v>
                </c:pt>
                <c:pt idx="113">
                  <c:v>0.7</c:v>
                </c:pt>
                <c:pt idx="114">
                  <c:v>0.59999999999999987</c:v>
                </c:pt>
                <c:pt idx="115">
                  <c:v>0.89999999999999991</c:v>
                </c:pt>
                <c:pt idx="116">
                  <c:v>1.0999999999999999</c:v>
                </c:pt>
                <c:pt idx="117">
                  <c:v>0.6</c:v>
                </c:pt>
                <c:pt idx="118">
                  <c:v>0.6</c:v>
                </c:pt>
                <c:pt idx="119">
                  <c:v>0.8</c:v>
                </c:pt>
                <c:pt idx="120">
                  <c:v>0.9</c:v>
                </c:pt>
                <c:pt idx="121">
                  <c:v>0.6</c:v>
                </c:pt>
                <c:pt idx="122">
                  <c:v>0.6</c:v>
                </c:pt>
                <c:pt idx="123">
                  <c:v>0.7</c:v>
                </c:pt>
                <c:pt idx="124">
                  <c:v>1</c:v>
                </c:pt>
                <c:pt idx="125">
                  <c:v>0.6</c:v>
                </c:pt>
                <c:pt idx="126">
                  <c:v>0.6</c:v>
                </c:pt>
                <c:pt idx="127">
                  <c:v>0.9</c:v>
                </c:pt>
                <c:pt idx="128">
                  <c:v>0.9</c:v>
                </c:pt>
                <c:pt idx="129">
                  <c:v>0.6</c:v>
                </c:pt>
                <c:pt idx="130">
                  <c:v>0.6</c:v>
                </c:pt>
                <c:pt idx="131">
                  <c:v>0.9</c:v>
                </c:pt>
                <c:pt idx="132">
                  <c:v>0.9</c:v>
                </c:pt>
                <c:pt idx="133">
                  <c:v>0.6</c:v>
                </c:pt>
                <c:pt idx="134">
                  <c:v>0.7</c:v>
                </c:pt>
                <c:pt idx="135">
                  <c:v>0.8</c:v>
                </c:pt>
                <c:pt idx="136">
                  <c:v>1.1000000000000001</c:v>
                </c:pt>
                <c:pt idx="137">
                  <c:v>0.7</c:v>
                </c:pt>
                <c:pt idx="138">
                  <c:v>0.7</c:v>
                </c:pt>
                <c:pt idx="139">
                  <c:v>0.8</c:v>
                </c:pt>
                <c:pt idx="140">
                  <c:v>1.1000000000000001</c:v>
                </c:pt>
                <c:pt idx="141">
                  <c:v>0.7</c:v>
                </c:pt>
                <c:pt idx="142">
                  <c:v>0.7</c:v>
                </c:pt>
                <c:pt idx="143">
                  <c:v>0.9</c:v>
                </c:pt>
                <c:pt idx="144">
                  <c:v>1.2</c:v>
                </c:pt>
                <c:pt idx="145">
                  <c:v>0.7</c:v>
                </c:pt>
                <c:pt idx="146">
                  <c:v>0.7</c:v>
                </c:pt>
                <c:pt idx="147">
                  <c:v>0.9</c:v>
                </c:pt>
                <c:pt idx="148">
                  <c:v>1.1000000000000001</c:v>
                </c:pt>
                <c:pt idx="149">
                  <c:v>0.7</c:v>
                </c:pt>
                <c:pt idx="150">
                  <c:v>0.7</c:v>
                </c:pt>
                <c:pt idx="151">
                  <c:v>0.9</c:v>
                </c:pt>
                <c:pt idx="152">
                  <c:v>1.1000000000000001</c:v>
                </c:pt>
                <c:pt idx="153">
                  <c:v>0.7</c:v>
                </c:pt>
                <c:pt idx="154">
                  <c:v>0.8</c:v>
                </c:pt>
                <c:pt idx="155">
                  <c:v>1.1000000000000001</c:v>
                </c:pt>
                <c:pt idx="156">
                  <c:v>1</c:v>
                </c:pt>
                <c:pt idx="157">
                  <c:v>0.7</c:v>
                </c:pt>
                <c:pt idx="158">
                  <c:v>0.7</c:v>
                </c:pt>
                <c:pt idx="159">
                  <c:v>0.9</c:v>
                </c:pt>
                <c:pt idx="160">
                  <c:v>1.1000000000000001</c:v>
                </c:pt>
                <c:pt idx="161">
                  <c:v>0.7</c:v>
                </c:pt>
                <c:pt idx="162">
                  <c:v>0.7</c:v>
                </c:pt>
                <c:pt idx="163">
                  <c:v>0.9</c:v>
                </c:pt>
                <c:pt idx="164">
                  <c:v>1.1000000000000001</c:v>
                </c:pt>
                <c:pt idx="165">
                  <c:v>0.7</c:v>
                </c:pt>
                <c:pt idx="166">
                  <c:v>0.6</c:v>
                </c:pt>
                <c:pt idx="167">
                  <c:v>1</c:v>
                </c:pt>
                <c:pt idx="168">
                  <c:v>1.2</c:v>
                </c:pt>
                <c:pt idx="169">
                  <c:v>0.7</c:v>
                </c:pt>
                <c:pt idx="170">
                  <c:v>0.7</c:v>
                </c:pt>
                <c:pt idx="171">
                  <c:v>0.9</c:v>
                </c:pt>
                <c:pt idx="172">
                  <c:v>1.1000000000000001</c:v>
                </c:pt>
                <c:pt idx="173">
                  <c:v>0.7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Gjeldende!$E$1</c:f>
              <c:strCache>
                <c:ptCount val="1"/>
                <c:pt idx="0">
                  <c:v>Totalt Egenmeldt Kvinner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50800">
                <a:solidFill>
                  <a:schemeClr val="accent3"/>
                </a:solidFill>
              </a:ln>
            </c:spPr>
            <c:trendlineType val="movingAvg"/>
            <c:period val="4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Gjeldende!$A$2:$A$175</c:f>
              <c:strCache>
                <c:ptCount val="174"/>
                <c:pt idx="0">
                  <c:v>1971-1</c:v>
                </c:pt>
                <c:pt idx="1">
                  <c:v>1971-2</c:v>
                </c:pt>
                <c:pt idx="2">
                  <c:v>1971-3</c:v>
                </c:pt>
                <c:pt idx="3">
                  <c:v>1971-4</c:v>
                </c:pt>
                <c:pt idx="4">
                  <c:v>1972-1</c:v>
                </c:pt>
                <c:pt idx="5">
                  <c:v>1972-2</c:v>
                </c:pt>
                <c:pt idx="6">
                  <c:v>1972-3</c:v>
                </c:pt>
                <c:pt idx="7">
                  <c:v>1972-4</c:v>
                </c:pt>
                <c:pt idx="8">
                  <c:v>1973-1</c:v>
                </c:pt>
                <c:pt idx="9">
                  <c:v>1973-2</c:v>
                </c:pt>
                <c:pt idx="10">
                  <c:v>1973-3</c:v>
                </c:pt>
                <c:pt idx="11">
                  <c:v>1973-4</c:v>
                </c:pt>
                <c:pt idx="12">
                  <c:v>1974-1</c:v>
                </c:pt>
                <c:pt idx="13">
                  <c:v>1974-2</c:v>
                </c:pt>
                <c:pt idx="14">
                  <c:v>1974-3</c:v>
                </c:pt>
                <c:pt idx="15">
                  <c:v>1974-4</c:v>
                </c:pt>
                <c:pt idx="16">
                  <c:v>1975-1</c:v>
                </c:pt>
                <c:pt idx="17">
                  <c:v>1975-2</c:v>
                </c:pt>
                <c:pt idx="18">
                  <c:v>1975-3</c:v>
                </c:pt>
                <c:pt idx="19">
                  <c:v>1975-4</c:v>
                </c:pt>
                <c:pt idx="20">
                  <c:v>1976-1</c:v>
                </c:pt>
                <c:pt idx="21">
                  <c:v>1976-2</c:v>
                </c:pt>
                <c:pt idx="22">
                  <c:v>1976-3</c:v>
                </c:pt>
                <c:pt idx="23">
                  <c:v>1976-4</c:v>
                </c:pt>
                <c:pt idx="24">
                  <c:v>1977-1</c:v>
                </c:pt>
                <c:pt idx="25">
                  <c:v>1977-2</c:v>
                </c:pt>
                <c:pt idx="26">
                  <c:v>1977-3</c:v>
                </c:pt>
                <c:pt idx="27">
                  <c:v>1977-4</c:v>
                </c:pt>
                <c:pt idx="28">
                  <c:v>1978-1</c:v>
                </c:pt>
                <c:pt idx="29">
                  <c:v>1978-2</c:v>
                </c:pt>
                <c:pt idx="30">
                  <c:v>1978-3</c:v>
                </c:pt>
                <c:pt idx="31">
                  <c:v>1978-4</c:v>
                </c:pt>
                <c:pt idx="32">
                  <c:v>1979-1</c:v>
                </c:pt>
                <c:pt idx="33">
                  <c:v>1979-2</c:v>
                </c:pt>
                <c:pt idx="34">
                  <c:v>1979-3</c:v>
                </c:pt>
                <c:pt idx="35">
                  <c:v>1979-4</c:v>
                </c:pt>
                <c:pt idx="36">
                  <c:v>1980-1</c:v>
                </c:pt>
                <c:pt idx="37">
                  <c:v>1980-2</c:v>
                </c:pt>
                <c:pt idx="38">
                  <c:v>1980-3</c:v>
                </c:pt>
                <c:pt idx="39">
                  <c:v>1980-4</c:v>
                </c:pt>
                <c:pt idx="40">
                  <c:v>1981-1</c:v>
                </c:pt>
                <c:pt idx="41">
                  <c:v>1981-2</c:v>
                </c:pt>
                <c:pt idx="42">
                  <c:v>1981-3</c:v>
                </c:pt>
                <c:pt idx="43">
                  <c:v>1981-4</c:v>
                </c:pt>
                <c:pt idx="44">
                  <c:v>1982-1</c:v>
                </c:pt>
                <c:pt idx="45">
                  <c:v>1982-2</c:v>
                </c:pt>
                <c:pt idx="46">
                  <c:v>1982-3</c:v>
                </c:pt>
                <c:pt idx="47">
                  <c:v>1982-4</c:v>
                </c:pt>
                <c:pt idx="48">
                  <c:v>1983-1</c:v>
                </c:pt>
                <c:pt idx="49">
                  <c:v>1983-2</c:v>
                </c:pt>
                <c:pt idx="50">
                  <c:v>1983-3</c:v>
                </c:pt>
                <c:pt idx="51">
                  <c:v>1983-4</c:v>
                </c:pt>
                <c:pt idx="52">
                  <c:v>1984-1</c:v>
                </c:pt>
                <c:pt idx="53">
                  <c:v>1984-2</c:v>
                </c:pt>
                <c:pt idx="54">
                  <c:v>1984-3</c:v>
                </c:pt>
                <c:pt idx="55">
                  <c:v>1984-4</c:v>
                </c:pt>
                <c:pt idx="56">
                  <c:v>1985-1</c:v>
                </c:pt>
                <c:pt idx="57">
                  <c:v>1985-2</c:v>
                </c:pt>
                <c:pt idx="58">
                  <c:v>1985-3</c:v>
                </c:pt>
                <c:pt idx="59">
                  <c:v>1985-4</c:v>
                </c:pt>
                <c:pt idx="60">
                  <c:v>1986-1</c:v>
                </c:pt>
                <c:pt idx="61">
                  <c:v>1986-2</c:v>
                </c:pt>
                <c:pt idx="62">
                  <c:v>1986-3</c:v>
                </c:pt>
                <c:pt idx="63">
                  <c:v>1986-4</c:v>
                </c:pt>
                <c:pt idx="64">
                  <c:v>1987-1</c:v>
                </c:pt>
                <c:pt idx="65">
                  <c:v>1987-2</c:v>
                </c:pt>
                <c:pt idx="66">
                  <c:v>1987-3</c:v>
                </c:pt>
                <c:pt idx="67">
                  <c:v>1987-4</c:v>
                </c:pt>
                <c:pt idx="68">
                  <c:v>1988-1</c:v>
                </c:pt>
                <c:pt idx="69">
                  <c:v>1988-2</c:v>
                </c:pt>
                <c:pt idx="70">
                  <c:v>1988-3</c:v>
                </c:pt>
                <c:pt idx="71">
                  <c:v>1988-4</c:v>
                </c:pt>
                <c:pt idx="72">
                  <c:v>1989-1</c:v>
                </c:pt>
                <c:pt idx="73">
                  <c:v>1989-2</c:v>
                </c:pt>
                <c:pt idx="74">
                  <c:v>1989-3</c:v>
                </c:pt>
                <c:pt idx="75">
                  <c:v>1989-4</c:v>
                </c:pt>
                <c:pt idx="76">
                  <c:v>1990-1</c:v>
                </c:pt>
                <c:pt idx="77">
                  <c:v>1990-2</c:v>
                </c:pt>
                <c:pt idx="78">
                  <c:v>1990-3</c:v>
                </c:pt>
                <c:pt idx="79">
                  <c:v>1990-4</c:v>
                </c:pt>
                <c:pt idx="80">
                  <c:v>1991-1</c:v>
                </c:pt>
                <c:pt idx="81">
                  <c:v>1991-2</c:v>
                </c:pt>
                <c:pt idx="82">
                  <c:v>1991-3</c:v>
                </c:pt>
                <c:pt idx="83">
                  <c:v>1991-4</c:v>
                </c:pt>
                <c:pt idx="84">
                  <c:v>1992-1</c:v>
                </c:pt>
                <c:pt idx="85">
                  <c:v>1992-2</c:v>
                </c:pt>
                <c:pt idx="86">
                  <c:v>1992-3</c:v>
                </c:pt>
                <c:pt idx="87">
                  <c:v>1992-4</c:v>
                </c:pt>
                <c:pt idx="88">
                  <c:v>1993-1</c:v>
                </c:pt>
                <c:pt idx="89">
                  <c:v>1993-2</c:v>
                </c:pt>
                <c:pt idx="90">
                  <c:v>1993-3</c:v>
                </c:pt>
                <c:pt idx="91">
                  <c:v>1993-4</c:v>
                </c:pt>
                <c:pt idx="92">
                  <c:v>1994-1</c:v>
                </c:pt>
                <c:pt idx="93">
                  <c:v>1994-2</c:v>
                </c:pt>
                <c:pt idx="94">
                  <c:v>1994-3</c:v>
                </c:pt>
                <c:pt idx="95">
                  <c:v>1994-4</c:v>
                </c:pt>
                <c:pt idx="96">
                  <c:v>1995-1</c:v>
                </c:pt>
                <c:pt idx="97">
                  <c:v>1995-2</c:v>
                </c:pt>
                <c:pt idx="98">
                  <c:v>1995-3</c:v>
                </c:pt>
                <c:pt idx="99">
                  <c:v>1995-4</c:v>
                </c:pt>
                <c:pt idx="100">
                  <c:v>1996-1</c:v>
                </c:pt>
                <c:pt idx="101">
                  <c:v>1996-2</c:v>
                </c:pt>
                <c:pt idx="102">
                  <c:v>1996-3</c:v>
                </c:pt>
                <c:pt idx="103">
                  <c:v>1996-4</c:v>
                </c:pt>
                <c:pt idx="104">
                  <c:v>1997-1</c:v>
                </c:pt>
                <c:pt idx="105">
                  <c:v>1997-2</c:v>
                </c:pt>
                <c:pt idx="106">
                  <c:v>1997-3</c:v>
                </c:pt>
                <c:pt idx="107">
                  <c:v>1997-4</c:v>
                </c:pt>
                <c:pt idx="108">
                  <c:v>1998-1</c:v>
                </c:pt>
                <c:pt idx="109">
                  <c:v>1998-2</c:v>
                </c:pt>
                <c:pt idx="110">
                  <c:v>1998-3</c:v>
                </c:pt>
                <c:pt idx="111">
                  <c:v>1998-4</c:v>
                </c:pt>
                <c:pt idx="112">
                  <c:v>1999-1</c:v>
                </c:pt>
                <c:pt idx="113">
                  <c:v>1999-2</c:v>
                </c:pt>
                <c:pt idx="114">
                  <c:v>1999-3</c:v>
                </c:pt>
                <c:pt idx="115">
                  <c:v>1999-4</c:v>
                </c:pt>
                <c:pt idx="116">
                  <c:v>2000-1</c:v>
                </c:pt>
                <c:pt idx="117">
                  <c:v>2000-2</c:v>
                </c:pt>
                <c:pt idx="118">
                  <c:v>2000-3</c:v>
                </c:pt>
                <c:pt idx="119">
                  <c:v>2000-4</c:v>
                </c:pt>
                <c:pt idx="120">
                  <c:v>2001-1</c:v>
                </c:pt>
                <c:pt idx="121">
                  <c:v>2001-2</c:v>
                </c:pt>
                <c:pt idx="122">
                  <c:v>2001-3</c:v>
                </c:pt>
                <c:pt idx="123">
                  <c:v>2001-4</c:v>
                </c:pt>
                <c:pt idx="124">
                  <c:v>2002-1</c:v>
                </c:pt>
                <c:pt idx="125">
                  <c:v>2002-2</c:v>
                </c:pt>
                <c:pt idx="126">
                  <c:v>2002-3</c:v>
                </c:pt>
                <c:pt idx="127">
                  <c:v>2002-4</c:v>
                </c:pt>
                <c:pt idx="128">
                  <c:v>2003-1</c:v>
                </c:pt>
                <c:pt idx="129">
                  <c:v>2003-2</c:v>
                </c:pt>
                <c:pt idx="130">
                  <c:v>2003-3</c:v>
                </c:pt>
                <c:pt idx="131">
                  <c:v>2003-4</c:v>
                </c:pt>
                <c:pt idx="132">
                  <c:v>2004-1</c:v>
                </c:pt>
                <c:pt idx="133">
                  <c:v>2004-2</c:v>
                </c:pt>
                <c:pt idx="134">
                  <c:v>2004-3</c:v>
                </c:pt>
                <c:pt idx="135">
                  <c:v>2004-4</c:v>
                </c:pt>
                <c:pt idx="136">
                  <c:v>2005-1</c:v>
                </c:pt>
                <c:pt idx="137">
                  <c:v>2005-2</c:v>
                </c:pt>
                <c:pt idx="138">
                  <c:v>2005-3</c:v>
                </c:pt>
                <c:pt idx="139">
                  <c:v>2005-4</c:v>
                </c:pt>
                <c:pt idx="140">
                  <c:v>2006-1</c:v>
                </c:pt>
                <c:pt idx="141">
                  <c:v>2006-2</c:v>
                </c:pt>
                <c:pt idx="142">
                  <c:v>2006-3</c:v>
                </c:pt>
                <c:pt idx="143">
                  <c:v>2006-4</c:v>
                </c:pt>
                <c:pt idx="144">
                  <c:v>2007-1</c:v>
                </c:pt>
                <c:pt idx="145">
                  <c:v>2007-2</c:v>
                </c:pt>
                <c:pt idx="146">
                  <c:v>2007-3</c:v>
                </c:pt>
                <c:pt idx="147">
                  <c:v>2007-4</c:v>
                </c:pt>
                <c:pt idx="148">
                  <c:v>2008-1</c:v>
                </c:pt>
                <c:pt idx="149">
                  <c:v>2008-2</c:v>
                </c:pt>
                <c:pt idx="150">
                  <c:v>2008-3</c:v>
                </c:pt>
                <c:pt idx="151">
                  <c:v>2008-4</c:v>
                </c:pt>
                <c:pt idx="152">
                  <c:v>2009-1</c:v>
                </c:pt>
                <c:pt idx="153">
                  <c:v>2009-2</c:v>
                </c:pt>
                <c:pt idx="154">
                  <c:v>2009-3</c:v>
                </c:pt>
                <c:pt idx="155">
                  <c:v>2009-4</c:v>
                </c:pt>
                <c:pt idx="156">
                  <c:v>2010-1</c:v>
                </c:pt>
                <c:pt idx="157">
                  <c:v>2010-2</c:v>
                </c:pt>
                <c:pt idx="158">
                  <c:v>2010-3</c:v>
                </c:pt>
                <c:pt idx="159">
                  <c:v>2010-4</c:v>
                </c:pt>
                <c:pt idx="160">
                  <c:v>2011-1</c:v>
                </c:pt>
                <c:pt idx="161">
                  <c:v>2011-2</c:v>
                </c:pt>
                <c:pt idx="162">
                  <c:v>2011-3</c:v>
                </c:pt>
                <c:pt idx="163">
                  <c:v>2011-4</c:v>
                </c:pt>
                <c:pt idx="164">
                  <c:v>2012-1</c:v>
                </c:pt>
                <c:pt idx="165">
                  <c:v>2012-2</c:v>
                </c:pt>
                <c:pt idx="166">
                  <c:v>2012-3</c:v>
                </c:pt>
                <c:pt idx="167">
                  <c:v>2012-4</c:v>
                </c:pt>
                <c:pt idx="168">
                  <c:v>2013-1</c:v>
                </c:pt>
                <c:pt idx="169">
                  <c:v>2013-2</c:v>
                </c:pt>
                <c:pt idx="170">
                  <c:v>2013-3</c:v>
                </c:pt>
                <c:pt idx="171">
                  <c:v>2013-4</c:v>
                </c:pt>
                <c:pt idx="172">
                  <c:v>2014-1</c:v>
                </c:pt>
                <c:pt idx="173">
                  <c:v>2014-2</c:v>
                </c:pt>
              </c:strCache>
            </c:strRef>
          </c:cat>
          <c:val>
            <c:numRef>
              <c:f>Gjeldende!$E$2:$E$175</c:f>
              <c:numCache>
                <c:formatCode>0.0</c:formatCode>
                <c:ptCount val="174"/>
                <c:pt idx="0">
                  <c:v>0.74285714285714277</c:v>
                </c:pt>
                <c:pt idx="1">
                  <c:v>0.6428571428571429</c:v>
                </c:pt>
                <c:pt idx="2">
                  <c:v>0.6428571428571429</c:v>
                </c:pt>
                <c:pt idx="3">
                  <c:v>0.74285714285714277</c:v>
                </c:pt>
                <c:pt idx="4">
                  <c:v>0.84285714285714286</c:v>
                </c:pt>
                <c:pt idx="5">
                  <c:v>0.74285714285714277</c:v>
                </c:pt>
                <c:pt idx="6">
                  <c:v>0.74285714285714277</c:v>
                </c:pt>
                <c:pt idx="7">
                  <c:v>0.6428571428571429</c:v>
                </c:pt>
                <c:pt idx="8">
                  <c:v>0.94285714285714273</c:v>
                </c:pt>
                <c:pt idx="9">
                  <c:v>0.6428571428571429</c:v>
                </c:pt>
                <c:pt idx="10">
                  <c:v>0.6428571428571429</c:v>
                </c:pt>
                <c:pt idx="11">
                  <c:v>0.6428571428571429</c:v>
                </c:pt>
                <c:pt idx="12">
                  <c:v>0.94285714285714273</c:v>
                </c:pt>
                <c:pt idx="13">
                  <c:v>0.74285714285714277</c:v>
                </c:pt>
                <c:pt idx="14">
                  <c:v>0.74285714285714277</c:v>
                </c:pt>
                <c:pt idx="15">
                  <c:v>0.94285714285714273</c:v>
                </c:pt>
                <c:pt idx="16">
                  <c:v>1.0428571428571427</c:v>
                </c:pt>
                <c:pt idx="17">
                  <c:v>1.0428571428571427</c:v>
                </c:pt>
                <c:pt idx="18">
                  <c:v>0.94285714285714273</c:v>
                </c:pt>
                <c:pt idx="19">
                  <c:v>1.0428571428571427</c:v>
                </c:pt>
                <c:pt idx="20">
                  <c:v>1.2428571428571429</c:v>
                </c:pt>
                <c:pt idx="21">
                  <c:v>1.0428571428571427</c:v>
                </c:pt>
                <c:pt idx="22">
                  <c:v>0.94285714285714273</c:v>
                </c:pt>
                <c:pt idx="23">
                  <c:v>1.2428571428571429</c:v>
                </c:pt>
                <c:pt idx="24">
                  <c:v>1.1428571428571428</c:v>
                </c:pt>
                <c:pt idx="25">
                  <c:v>1.1428571428571428</c:v>
                </c:pt>
                <c:pt idx="26">
                  <c:v>1.0428571428571427</c:v>
                </c:pt>
                <c:pt idx="27">
                  <c:v>1.1428571428571428</c:v>
                </c:pt>
                <c:pt idx="28">
                  <c:v>1.342857142857143</c:v>
                </c:pt>
                <c:pt idx="29">
                  <c:v>0.94285714285714273</c:v>
                </c:pt>
                <c:pt idx="30">
                  <c:v>0.94285714285714273</c:v>
                </c:pt>
                <c:pt idx="31">
                  <c:v>1.342857142857143</c:v>
                </c:pt>
                <c:pt idx="32">
                  <c:v>1.4428571428571426</c:v>
                </c:pt>
                <c:pt idx="33">
                  <c:v>1.0428571428571427</c:v>
                </c:pt>
                <c:pt idx="34">
                  <c:v>1.0428571428571427</c:v>
                </c:pt>
                <c:pt idx="35">
                  <c:v>1.2428571428571429</c:v>
                </c:pt>
                <c:pt idx="36">
                  <c:v>1.4428571428571426</c:v>
                </c:pt>
                <c:pt idx="37">
                  <c:v>1.1428571428571428</c:v>
                </c:pt>
                <c:pt idx="38">
                  <c:v>1.1428571428571428</c:v>
                </c:pt>
                <c:pt idx="39">
                  <c:v>1.342857142857143</c:v>
                </c:pt>
                <c:pt idx="40">
                  <c:v>1.6428571428571428</c:v>
                </c:pt>
                <c:pt idx="41">
                  <c:v>1.1428571428571428</c:v>
                </c:pt>
                <c:pt idx="42">
                  <c:v>1.1428571428571428</c:v>
                </c:pt>
                <c:pt idx="43">
                  <c:v>1.342857142857143</c:v>
                </c:pt>
                <c:pt idx="44">
                  <c:v>1.342857142857143</c:v>
                </c:pt>
                <c:pt idx="45">
                  <c:v>1.0428571428571427</c:v>
                </c:pt>
                <c:pt idx="46">
                  <c:v>1.1428571428571428</c:v>
                </c:pt>
                <c:pt idx="47">
                  <c:v>1.2428571428571429</c:v>
                </c:pt>
                <c:pt idx="48">
                  <c:v>1.2428571428571429</c:v>
                </c:pt>
                <c:pt idx="49">
                  <c:v>0.94285714285714273</c:v>
                </c:pt>
                <c:pt idx="50">
                  <c:v>0.94285714285714273</c:v>
                </c:pt>
                <c:pt idx="51">
                  <c:v>1.1428571428571428</c:v>
                </c:pt>
                <c:pt idx="52">
                  <c:v>1.1428571428571428</c:v>
                </c:pt>
                <c:pt idx="53">
                  <c:v>0.6428571428571429</c:v>
                </c:pt>
                <c:pt idx="54">
                  <c:v>0.6428571428571429</c:v>
                </c:pt>
                <c:pt idx="55">
                  <c:v>0.94285714285714273</c:v>
                </c:pt>
                <c:pt idx="56">
                  <c:v>1.1428571428571428</c:v>
                </c:pt>
                <c:pt idx="57">
                  <c:v>0.84285714285714286</c:v>
                </c:pt>
                <c:pt idx="58">
                  <c:v>0.84285714285714286</c:v>
                </c:pt>
                <c:pt idx="59">
                  <c:v>1.0428571428571427</c:v>
                </c:pt>
                <c:pt idx="60">
                  <c:v>1.2428571428571429</c:v>
                </c:pt>
                <c:pt idx="61">
                  <c:v>1.1428571428571428</c:v>
                </c:pt>
                <c:pt idx="62">
                  <c:v>0.84285714285714286</c:v>
                </c:pt>
                <c:pt idx="63">
                  <c:v>1.1428571428571428</c:v>
                </c:pt>
                <c:pt idx="64">
                  <c:v>1.1428571428571428</c:v>
                </c:pt>
                <c:pt idx="65">
                  <c:v>0.94285714285714273</c:v>
                </c:pt>
                <c:pt idx="66">
                  <c:v>0.84285714285714286</c:v>
                </c:pt>
                <c:pt idx="67">
                  <c:v>1.0428571428571427</c:v>
                </c:pt>
                <c:pt idx="68">
                  <c:v>1.0428571428571427</c:v>
                </c:pt>
                <c:pt idx="69">
                  <c:v>0.94285714285714273</c:v>
                </c:pt>
                <c:pt idx="70">
                  <c:v>0.84285714285714286</c:v>
                </c:pt>
                <c:pt idx="71">
                  <c:v>1.1428571428571428</c:v>
                </c:pt>
                <c:pt idx="72">
                  <c:v>1.0428571428571427</c:v>
                </c:pt>
                <c:pt idx="73">
                  <c:v>0.84285714285714286</c:v>
                </c:pt>
                <c:pt idx="74">
                  <c:v>0.74285714285714277</c:v>
                </c:pt>
                <c:pt idx="75">
                  <c:v>0.94285714285714273</c:v>
                </c:pt>
                <c:pt idx="76">
                  <c:v>1.0428571428571427</c:v>
                </c:pt>
                <c:pt idx="77">
                  <c:v>0.6428571428571429</c:v>
                </c:pt>
                <c:pt idx="78">
                  <c:v>0.74285714285714277</c:v>
                </c:pt>
                <c:pt idx="79">
                  <c:v>1.0428571428571427</c:v>
                </c:pt>
                <c:pt idx="80">
                  <c:v>1.1428571428571428</c:v>
                </c:pt>
                <c:pt idx="81">
                  <c:v>0.6428571428571429</c:v>
                </c:pt>
                <c:pt idx="82">
                  <c:v>0.54285714285714282</c:v>
                </c:pt>
                <c:pt idx="83">
                  <c:v>0.84285714285714286</c:v>
                </c:pt>
                <c:pt idx="84">
                  <c:v>1.1428571428571428</c:v>
                </c:pt>
                <c:pt idx="85">
                  <c:v>0.54285714285714282</c:v>
                </c:pt>
                <c:pt idx="86">
                  <c:v>0.6428571428571429</c:v>
                </c:pt>
                <c:pt idx="87">
                  <c:v>0.84285714285714286</c:v>
                </c:pt>
                <c:pt idx="88">
                  <c:v>1.0428571428571427</c:v>
                </c:pt>
                <c:pt idx="89">
                  <c:v>0.74285714285714277</c:v>
                </c:pt>
                <c:pt idx="90">
                  <c:v>0.74285714285714277</c:v>
                </c:pt>
                <c:pt idx="91">
                  <c:v>1.2428571428571429</c:v>
                </c:pt>
                <c:pt idx="92">
                  <c:v>0.94285714285714273</c:v>
                </c:pt>
                <c:pt idx="93">
                  <c:v>0.74285714285714277</c:v>
                </c:pt>
                <c:pt idx="94">
                  <c:v>0.74285714285714277</c:v>
                </c:pt>
                <c:pt idx="95">
                  <c:v>0.94285714285714273</c:v>
                </c:pt>
                <c:pt idx="96">
                  <c:v>1.2428571428571429</c:v>
                </c:pt>
                <c:pt idx="97">
                  <c:v>0.74285714285714277</c:v>
                </c:pt>
                <c:pt idx="98">
                  <c:v>0.74285714285714277</c:v>
                </c:pt>
                <c:pt idx="99">
                  <c:v>1.0428571428571427</c:v>
                </c:pt>
                <c:pt idx="100">
                  <c:v>1.0428571428571427</c:v>
                </c:pt>
                <c:pt idx="101">
                  <c:v>0.74285714285714277</c:v>
                </c:pt>
                <c:pt idx="102">
                  <c:v>0.6428571428571429</c:v>
                </c:pt>
                <c:pt idx="103">
                  <c:v>0.94285714285714273</c:v>
                </c:pt>
                <c:pt idx="104">
                  <c:v>1.1428571428571428</c:v>
                </c:pt>
                <c:pt idx="105">
                  <c:v>0.74285714285714277</c:v>
                </c:pt>
                <c:pt idx="106">
                  <c:v>0.6428571428571429</c:v>
                </c:pt>
                <c:pt idx="107">
                  <c:v>0.94285714285714273</c:v>
                </c:pt>
                <c:pt idx="108">
                  <c:v>1.0428571428571427</c:v>
                </c:pt>
                <c:pt idx="109">
                  <c:v>0.74285714285714277</c:v>
                </c:pt>
                <c:pt idx="110">
                  <c:v>0.6428571428571429</c:v>
                </c:pt>
                <c:pt idx="111">
                  <c:v>0.94285714285714273</c:v>
                </c:pt>
                <c:pt idx="112">
                  <c:v>1.1428571428571428</c:v>
                </c:pt>
                <c:pt idx="113">
                  <c:v>0.74285714285714277</c:v>
                </c:pt>
                <c:pt idx="114">
                  <c:v>0.74285714285714277</c:v>
                </c:pt>
                <c:pt idx="115">
                  <c:v>0.94285714285714273</c:v>
                </c:pt>
                <c:pt idx="116">
                  <c:v>1.1428571428571428</c:v>
                </c:pt>
                <c:pt idx="117">
                  <c:v>0.7</c:v>
                </c:pt>
                <c:pt idx="118">
                  <c:v>0.7</c:v>
                </c:pt>
                <c:pt idx="119">
                  <c:v>0.9</c:v>
                </c:pt>
                <c:pt idx="120">
                  <c:v>1.1000000000000001</c:v>
                </c:pt>
                <c:pt idx="121">
                  <c:v>0.8</c:v>
                </c:pt>
                <c:pt idx="122">
                  <c:v>0.7</c:v>
                </c:pt>
                <c:pt idx="123">
                  <c:v>0.9</c:v>
                </c:pt>
                <c:pt idx="124">
                  <c:v>1.2</c:v>
                </c:pt>
                <c:pt idx="125">
                  <c:v>0.8</c:v>
                </c:pt>
                <c:pt idx="126">
                  <c:v>0.7</c:v>
                </c:pt>
                <c:pt idx="127">
                  <c:v>1.1000000000000001</c:v>
                </c:pt>
                <c:pt idx="128">
                  <c:v>1.1000000000000001</c:v>
                </c:pt>
                <c:pt idx="129">
                  <c:v>0.8</c:v>
                </c:pt>
                <c:pt idx="130">
                  <c:v>0.8</c:v>
                </c:pt>
                <c:pt idx="131">
                  <c:v>1.2</c:v>
                </c:pt>
                <c:pt idx="132">
                  <c:v>1.2</c:v>
                </c:pt>
                <c:pt idx="133">
                  <c:v>0.8</c:v>
                </c:pt>
                <c:pt idx="134">
                  <c:v>0.8</c:v>
                </c:pt>
                <c:pt idx="135">
                  <c:v>1.1000000000000001</c:v>
                </c:pt>
                <c:pt idx="136">
                  <c:v>1.4</c:v>
                </c:pt>
                <c:pt idx="137">
                  <c:v>0.9</c:v>
                </c:pt>
                <c:pt idx="138">
                  <c:v>0.8</c:v>
                </c:pt>
                <c:pt idx="139">
                  <c:v>1.1000000000000001</c:v>
                </c:pt>
                <c:pt idx="140">
                  <c:v>1.4</c:v>
                </c:pt>
                <c:pt idx="141">
                  <c:v>0.9</c:v>
                </c:pt>
                <c:pt idx="142">
                  <c:v>0.8</c:v>
                </c:pt>
                <c:pt idx="143">
                  <c:v>1.1000000000000001</c:v>
                </c:pt>
                <c:pt idx="144">
                  <c:v>1.5</c:v>
                </c:pt>
                <c:pt idx="145">
                  <c:v>0.9</c:v>
                </c:pt>
                <c:pt idx="146">
                  <c:v>0.9</c:v>
                </c:pt>
                <c:pt idx="147">
                  <c:v>1.2</c:v>
                </c:pt>
                <c:pt idx="148">
                  <c:v>1.4</c:v>
                </c:pt>
                <c:pt idx="149">
                  <c:v>0.9</c:v>
                </c:pt>
                <c:pt idx="150">
                  <c:v>0.9</c:v>
                </c:pt>
                <c:pt idx="151">
                  <c:v>1.2</c:v>
                </c:pt>
                <c:pt idx="152">
                  <c:v>1.4</c:v>
                </c:pt>
                <c:pt idx="153">
                  <c:v>0.9</c:v>
                </c:pt>
                <c:pt idx="154" formatCode="General">
                  <c:v>1</c:v>
                </c:pt>
                <c:pt idx="155" formatCode="General">
                  <c:v>1.4</c:v>
                </c:pt>
                <c:pt idx="156" formatCode="General">
                  <c:v>1.4</c:v>
                </c:pt>
                <c:pt idx="157" formatCode="General">
                  <c:v>0.9</c:v>
                </c:pt>
                <c:pt idx="158" formatCode="General">
                  <c:v>0.9</c:v>
                </c:pt>
                <c:pt idx="159" formatCode="General">
                  <c:v>1.2</c:v>
                </c:pt>
                <c:pt idx="160" formatCode="General">
                  <c:v>1.4</c:v>
                </c:pt>
                <c:pt idx="161" formatCode="General">
                  <c:v>0.9</c:v>
                </c:pt>
                <c:pt idx="162" formatCode="General">
                  <c:v>1</c:v>
                </c:pt>
                <c:pt idx="163" formatCode="General">
                  <c:v>1.2</c:v>
                </c:pt>
                <c:pt idx="164" formatCode="General">
                  <c:v>1.4</c:v>
                </c:pt>
                <c:pt idx="165" formatCode="General">
                  <c:v>0.9</c:v>
                </c:pt>
                <c:pt idx="166" formatCode="General">
                  <c:v>0.8</c:v>
                </c:pt>
                <c:pt idx="167" formatCode="General">
                  <c:v>1.3</c:v>
                </c:pt>
                <c:pt idx="168" formatCode="General">
                  <c:v>1.5</c:v>
                </c:pt>
                <c:pt idx="169" formatCode="General">
                  <c:v>1</c:v>
                </c:pt>
                <c:pt idx="170" formatCode="General">
                  <c:v>0.9</c:v>
                </c:pt>
                <c:pt idx="171" formatCode="General">
                  <c:v>1.2</c:v>
                </c:pt>
                <c:pt idx="172" formatCode="General">
                  <c:v>1.4</c:v>
                </c:pt>
                <c:pt idx="173" formatCode="General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05440"/>
        <c:axId val="174606976"/>
      </c:lineChart>
      <c:catAx>
        <c:axId val="17460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fi-FI"/>
          </a:p>
        </c:txPr>
        <c:crossAx val="174606976"/>
        <c:crosses val="autoZero"/>
        <c:auto val="1"/>
        <c:lblAlgn val="ctr"/>
        <c:lblOffset val="100"/>
        <c:tickLblSkip val="10"/>
        <c:noMultiLvlLbl val="0"/>
      </c:catAx>
      <c:valAx>
        <c:axId val="1746069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4605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B4847-0011-41C1-9031-DC1645536F8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155FBAF-BEC6-4E12-B248-04E1D2A434D1}">
      <dgm:prSet phldrT="[Text]"/>
      <dgm:spPr/>
      <dgm:t>
        <a:bodyPr/>
        <a:lstStyle/>
        <a:p>
          <a:r>
            <a:rPr lang="nb-NO" b="1" noProof="0" dirty="0" smtClean="0"/>
            <a:t>Forhold på individnivå</a:t>
          </a:r>
          <a:endParaRPr lang="nb-NO" b="1" noProof="0" dirty="0"/>
        </a:p>
      </dgm:t>
    </dgm:pt>
    <dgm:pt modelId="{1322C53A-62C7-47B3-B3DB-458B5D6911BD}" type="parTrans" cxnId="{3F9C31BD-C132-43DE-8D4B-7F89A1EAEAD4}">
      <dgm:prSet/>
      <dgm:spPr/>
      <dgm:t>
        <a:bodyPr/>
        <a:lstStyle/>
        <a:p>
          <a:endParaRPr lang="en-GB"/>
        </a:p>
      </dgm:t>
    </dgm:pt>
    <dgm:pt modelId="{F227B8AD-8458-4C71-84E1-8A2F34BBD941}" type="sibTrans" cxnId="{3F9C31BD-C132-43DE-8D4B-7F89A1EAEAD4}">
      <dgm:prSet/>
      <dgm:spPr/>
      <dgm:t>
        <a:bodyPr/>
        <a:lstStyle/>
        <a:p>
          <a:endParaRPr lang="en-GB"/>
        </a:p>
      </dgm:t>
    </dgm:pt>
    <dgm:pt modelId="{43456C9B-5540-4C01-BF8C-4867F6AFC27E}">
      <dgm:prSet phldrT="[Text]" custT="1"/>
      <dgm:spPr/>
      <dgm:t>
        <a:bodyPr/>
        <a:lstStyle/>
        <a:p>
          <a:r>
            <a:rPr lang="nb-NO" sz="1200" b="0" dirty="0" smtClean="0">
              <a:solidFill>
                <a:schemeClr val="tx2"/>
              </a:solidFill>
            </a:rPr>
            <a:t>Biologiske og fysiologiske forskjeller mellom kvinner og menn</a:t>
          </a:r>
          <a:endParaRPr lang="en-GB" sz="1200" b="0" dirty="0">
            <a:solidFill>
              <a:schemeClr val="tx2"/>
            </a:solidFill>
          </a:endParaRPr>
        </a:p>
      </dgm:t>
    </dgm:pt>
    <dgm:pt modelId="{8C94C5BE-A79F-4C6F-826E-04B9D8B41112}" type="parTrans" cxnId="{247AE33F-80C3-449F-BC53-AA8C4D80A5BE}">
      <dgm:prSet/>
      <dgm:spPr/>
      <dgm:t>
        <a:bodyPr/>
        <a:lstStyle/>
        <a:p>
          <a:endParaRPr lang="en-GB"/>
        </a:p>
      </dgm:t>
    </dgm:pt>
    <dgm:pt modelId="{6255E763-3DF8-4808-AB90-0B2FE80D5207}" type="sibTrans" cxnId="{247AE33F-80C3-449F-BC53-AA8C4D80A5BE}">
      <dgm:prSet/>
      <dgm:spPr/>
      <dgm:t>
        <a:bodyPr/>
        <a:lstStyle/>
        <a:p>
          <a:endParaRPr lang="en-GB"/>
        </a:p>
      </dgm:t>
    </dgm:pt>
    <dgm:pt modelId="{08B77931-A48A-43C1-B451-E084448ADE00}">
      <dgm:prSet phldrT="[Text]"/>
      <dgm:spPr/>
      <dgm:t>
        <a:bodyPr/>
        <a:lstStyle/>
        <a:p>
          <a:r>
            <a:rPr lang="nb-NO" b="1" dirty="0" smtClean="0"/>
            <a:t>Forhold i familien</a:t>
          </a:r>
          <a:endParaRPr lang="en-GB" dirty="0"/>
        </a:p>
      </dgm:t>
    </dgm:pt>
    <dgm:pt modelId="{8FC4F0B1-706C-4523-9333-19C9BAEA783E}" type="parTrans" cxnId="{26CE6C60-03E2-4CBE-AD2D-ECC16CE2F967}">
      <dgm:prSet/>
      <dgm:spPr/>
      <dgm:t>
        <a:bodyPr/>
        <a:lstStyle/>
        <a:p>
          <a:endParaRPr lang="en-GB"/>
        </a:p>
      </dgm:t>
    </dgm:pt>
    <dgm:pt modelId="{18AEE559-25E7-4D9A-A5BF-CAB52E609F07}" type="sibTrans" cxnId="{26CE6C60-03E2-4CBE-AD2D-ECC16CE2F967}">
      <dgm:prSet/>
      <dgm:spPr/>
      <dgm:t>
        <a:bodyPr/>
        <a:lstStyle/>
        <a:p>
          <a:endParaRPr lang="en-GB"/>
        </a:p>
      </dgm:t>
    </dgm:pt>
    <dgm:pt modelId="{B4D842D7-C12F-4612-AB0F-53392957725B}">
      <dgm:prSet phldrT="[Text]"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Arbeidsdeling mellom menn og kvinner</a:t>
          </a:r>
          <a:endParaRPr lang="en-GB" sz="1200" dirty="0">
            <a:solidFill>
              <a:schemeClr val="tx2"/>
            </a:solidFill>
          </a:endParaRPr>
        </a:p>
      </dgm:t>
    </dgm:pt>
    <dgm:pt modelId="{8D246B09-77EF-4D64-AA6B-CF2F2805A6EE}" type="parTrans" cxnId="{D087FE65-CC78-4EF4-B4AA-6D645FCE0235}">
      <dgm:prSet/>
      <dgm:spPr/>
      <dgm:t>
        <a:bodyPr/>
        <a:lstStyle/>
        <a:p>
          <a:endParaRPr lang="en-GB"/>
        </a:p>
      </dgm:t>
    </dgm:pt>
    <dgm:pt modelId="{72640405-55B4-43BD-8F35-88E771A010B1}" type="sibTrans" cxnId="{D087FE65-CC78-4EF4-B4AA-6D645FCE0235}">
      <dgm:prSet/>
      <dgm:spPr/>
      <dgm:t>
        <a:bodyPr/>
        <a:lstStyle/>
        <a:p>
          <a:endParaRPr lang="en-GB"/>
        </a:p>
      </dgm:t>
    </dgm:pt>
    <dgm:pt modelId="{F2CD70BC-350F-4923-B940-90275A323529}">
      <dgm:prSet phldrT="[Text]"/>
      <dgm:spPr/>
      <dgm:t>
        <a:bodyPr/>
        <a:lstStyle/>
        <a:p>
          <a:r>
            <a:rPr lang="nb-NO" b="1" dirty="0" smtClean="0"/>
            <a:t>Forhold på arbeidsplassen</a:t>
          </a:r>
          <a:endParaRPr lang="en-GB" dirty="0"/>
        </a:p>
      </dgm:t>
    </dgm:pt>
    <dgm:pt modelId="{46606297-61BD-4B3B-ACE1-3A87D1831C24}" type="parTrans" cxnId="{05C38CE3-F468-4ADD-A729-14EB3A563DBA}">
      <dgm:prSet/>
      <dgm:spPr/>
      <dgm:t>
        <a:bodyPr/>
        <a:lstStyle/>
        <a:p>
          <a:endParaRPr lang="en-GB"/>
        </a:p>
      </dgm:t>
    </dgm:pt>
    <dgm:pt modelId="{0E9D821C-193D-42D9-9402-D35F096F75C3}" type="sibTrans" cxnId="{05C38CE3-F468-4ADD-A729-14EB3A563DBA}">
      <dgm:prSet/>
      <dgm:spPr/>
      <dgm:t>
        <a:bodyPr/>
        <a:lstStyle/>
        <a:p>
          <a:endParaRPr lang="en-GB"/>
        </a:p>
      </dgm:t>
    </dgm:pt>
    <dgm:pt modelId="{947DACFA-608C-489D-AFE0-B19E5DF7042E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Sykdommer</a:t>
          </a:r>
          <a:endParaRPr lang="nb-NO" sz="1200" dirty="0">
            <a:solidFill>
              <a:schemeClr val="tx2"/>
            </a:solidFill>
          </a:endParaRPr>
        </a:p>
      </dgm:t>
    </dgm:pt>
    <dgm:pt modelId="{50D490C7-FD9D-4B63-93B9-30FF7D740023}" type="parTrans" cxnId="{758703D3-8742-4FDE-81B3-8F9C6CF6E12E}">
      <dgm:prSet/>
      <dgm:spPr/>
      <dgm:t>
        <a:bodyPr/>
        <a:lstStyle/>
        <a:p>
          <a:endParaRPr lang="en-GB"/>
        </a:p>
      </dgm:t>
    </dgm:pt>
    <dgm:pt modelId="{AEE9EDA5-5099-4C86-A109-93A92FED6ED7}" type="sibTrans" cxnId="{758703D3-8742-4FDE-81B3-8F9C6CF6E12E}">
      <dgm:prSet/>
      <dgm:spPr/>
      <dgm:t>
        <a:bodyPr/>
        <a:lstStyle/>
        <a:p>
          <a:endParaRPr lang="en-GB"/>
        </a:p>
      </dgm:t>
    </dgm:pt>
    <dgm:pt modelId="{827F8299-FBAD-4B16-91BD-CE40E092E188}">
      <dgm:prSet custT="1"/>
      <dgm:spPr/>
      <dgm:t>
        <a:bodyPr/>
        <a:lstStyle/>
        <a:p>
          <a:r>
            <a:rPr lang="nb-NO" sz="1200" b="0" dirty="0" smtClean="0">
              <a:solidFill>
                <a:schemeClr val="tx2"/>
              </a:solidFill>
            </a:rPr>
            <a:t>Diagnosesystem og diffuse lidelser</a:t>
          </a:r>
          <a:endParaRPr lang="nb-NO" sz="1200" b="0" dirty="0">
            <a:solidFill>
              <a:schemeClr val="tx2"/>
            </a:solidFill>
          </a:endParaRPr>
        </a:p>
      </dgm:t>
    </dgm:pt>
    <dgm:pt modelId="{835D4A2D-80BD-48E4-B800-E4DB340EEBE0}" type="parTrans" cxnId="{D4BC37CE-DD1A-4EA6-8D1A-7436BF66BE6B}">
      <dgm:prSet/>
      <dgm:spPr/>
      <dgm:t>
        <a:bodyPr/>
        <a:lstStyle/>
        <a:p>
          <a:endParaRPr lang="en-GB"/>
        </a:p>
      </dgm:t>
    </dgm:pt>
    <dgm:pt modelId="{F7ADBE93-D9A5-48C0-9E25-4E4810567648}" type="sibTrans" cxnId="{D4BC37CE-DD1A-4EA6-8D1A-7436BF66BE6B}">
      <dgm:prSet/>
      <dgm:spPr/>
      <dgm:t>
        <a:bodyPr/>
        <a:lstStyle/>
        <a:p>
          <a:endParaRPr lang="en-GB"/>
        </a:p>
      </dgm:t>
    </dgm:pt>
    <dgm:pt modelId="{7D0E11E7-A6F3-408F-8ABE-D48B1C0AEE98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Mestringsstrategier (smerte, sykdom, dårlig arbeidsmiljø)</a:t>
          </a:r>
          <a:endParaRPr lang="nb-NO" sz="1200" dirty="0">
            <a:solidFill>
              <a:schemeClr val="tx2"/>
            </a:solidFill>
          </a:endParaRPr>
        </a:p>
      </dgm:t>
    </dgm:pt>
    <dgm:pt modelId="{7C18F153-21DD-46DC-AE1B-58AD222B8BE7}" type="parTrans" cxnId="{5D812EAC-523D-40A8-99F2-90DCEC9E4DA8}">
      <dgm:prSet/>
      <dgm:spPr/>
      <dgm:t>
        <a:bodyPr/>
        <a:lstStyle/>
        <a:p>
          <a:endParaRPr lang="en-GB"/>
        </a:p>
      </dgm:t>
    </dgm:pt>
    <dgm:pt modelId="{A2B26416-AB96-4ADA-B408-52C7EDF1D9CD}" type="sibTrans" cxnId="{5D812EAC-523D-40A8-99F2-90DCEC9E4DA8}">
      <dgm:prSet/>
      <dgm:spPr/>
      <dgm:t>
        <a:bodyPr/>
        <a:lstStyle/>
        <a:p>
          <a:endParaRPr lang="en-GB"/>
        </a:p>
      </dgm:t>
    </dgm:pt>
    <dgm:pt modelId="{C14EA0D5-6D5F-4D95-97DA-1E2C45160C8B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Foreldrerollen</a:t>
          </a:r>
          <a:endParaRPr lang="nb-NO" sz="1200" dirty="0">
            <a:solidFill>
              <a:schemeClr val="tx2"/>
            </a:solidFill>
          </a:endParaRPr>
        </a:p>
      </dgm:t>
    </dgm:pt>
    <dgm:pt modelId="{C85D0DF6-3226-4F2F-8F4D-368B890EE963}" type="parTrans" cxnId="{B7451266-E791-4DED-B698-6BD18F34B2AF}">
      <dgm:prSet/>
      <dgm:spPr/>
      <dgm:t>
        <a:bodyPr/>
        <a:lstStyle/>
        <a:p>
          <a:endParaRPr lang="en-GB"/>
        </a:p>
      </dgm:t>
    </dgm:pt>
    <dgm:pt modelId="{D9CD14EA-A4B1-4409-A485-867C67D876F3}" type="sibTrans" cxnId="{B7451266-E791-4DED-B698-6BD18F34B2AF}">
      <dgm:prSet/>
      <dgm:spPr/>
      <dgm:t>
        <a:bodyPr/>
        <a:lstStyle/>
        <a:p>
          <a:endParaRPr lang="en-GB"/>
        </a:p>
      </dgm:t>
    </dgm:pt>
    <dgm:pt modelId="{EB5CAF61-540E-4506-816F-55C0C8870963}">
      <dgm:prSet custT="1"/>
      <dgm:spPr/>
      <dgm:t>
        <a:bodyPr/>
        <a:lstStyle/>
        <a:p>
          <a:r>
            <a:rPr lang="nb-NO" sz="1200" b="0" dirty="0" smtClean="0">
              <a:solidFill>
                <a:schemeClr val="tx2"/>
              </a:solidFill>
            </a:rPr>
            <a:t>Dobbeltrollehypotesen</a:t>
          </a:r>
          <a:endParaRPr lang="nb-NO" sz="1600" b="0" dirty="0">
            <a:solidFill>
              <a:schemeClr val="tx2"/>
            </a:solidFill>
          </a:endParaRPr>
        </a:p>
      </dgm:t>
    </dgm:pt>
    <dgm:pt modelId="{7CAE7A25-6771-4FA6-88B9-3D1F300EE969}" type="parTrans" cxnId="{E344E103-1D23-48FA-A29E-AA1391C976BF}">
      <dgm:prSet/>
      <dgm:spPr/>
      <dgm:t>
        <a:bodyPr/>
        <a:lstStyle/>
        <a:p>
          <a:endParaRPr lang="en-GB"/>
        </a:p>
      </dgm:t>
    </dgm:pt>
    <dgm:pt modelId="{E3962319-91F5-4941-965D-345750C2F241}" type="sibTrans" cxnId="{E344E103-1D23-48FA-A29E-AA1391C976BF}">
      <dgm:prSet/>
      <dgm:spPr/>
      <dgm:t>
        <a:bodyPr/>
        <a:lstStyle/>
        <a:p>
          <a:endParaRPr lang="en-GB"/>
        </a:p>
      </dgm:t>
    </dgm:pt>
    <dgm:pt modelId="{36379B55-8AE2-46C8-8C52-249344415F71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Vold i nære relasjoner</a:t>
          </a:r>
          <a:endParaRPr lang="nb-NO" sz="1200" dirty="0">
            <a:solidFill>
              <a:schemeClr val="tx2"/>
            </a:solidFill>
          </a:endParaRPr>
        </a:p>
      </dgm:t>
    </dgm:pt>
    <dgm:pt modelId="{E8865FE2-C836-4B53-A0E6-B6A0B08A60BA}" type="parTrans" cxnId="{A07E3215-466D-4F03-A062-913BBB1323CA}">
      <dgm:prSet/>
      <dgm:spPr/>
      <dgm:t>
        <a:bodyPr/>
        <a:lstStyle/>
        <a:p>
          <a:endParaRPr lang="en-GB"/>
        </a:p>
      </dgm:t>
    </dgm:pt>
    <dgm:pt modelId="{2AB4A00F-8C37-4B41-890C-0FA90F603863}" type="sibTrans" cxnId="{A07E3215-466D-4F03-A062-913BBB1323CA}">
      <dgm:prSet/>
      <dgm:spPr/>
      <dgm:t>
        <a:bodyPr/>
        <a:lstStyle/>
        <a:p>
          <a:endParaRPr lang="en-GB"/>
        </a:p>
      </dgm:t>
    </dgm:pt>
    <dgm:pt modelId="{AC8E910E-DEB3-460B-9020-7DBEC9CDC98D}">
      <dgm:prSet/>
      <dgm:spPr/>
      <dgm:t>
        <a:bodyPr/>
        <a:lstStyle/>
        <a:p>
          <a:r>
            <a:rPr lang="nb-NO" b="1" dirty="0" smtClean="0"/>
            <a:t>Forhold i arbeidsmarkedet</a:t>
          </a:r>
          <a:endParaRPr lang="nb-NO" dirty="0">
            <a:solidFill>
              <a:schemeClr val="tx2"/>
            </a:solidFill>
          </a:endParaRPr>
        </a:p>
      </dgm:t>
    </dgm:pt>
    <dgm:pt modelId="{11A4B2C7-45B7-4A0A-8251-CBF1C41DF656}" type="parTrans" cxnId="{1BD18F21-BA23-449C-BF14-FE14F6ED3064}">
      <dgm:prSet/>
      <dgm:spPr/>
      <dgm:t>
        <a:bodyPr/>
        <a:lstStyle/>
        <a:p>
          <a:endParaRPr lang="en-GB"/>
        </a:p>
      </dgm:t>
    </dgm:pt>
    <dgm:pt modelId="{C2787708-3CD6-4154-93E8-48D1AB434088}" type="sibTrans" cxnId="{1BD18F21-BA23-449C-BF14-FE14F6ED3064}">
      <dgm:prSet/>
      <dgm:spPr/>
      <dgm:t>
        <a:bodyPr/>
        <a:lstStyle/>
        <a:p>
          <a:endParaRPr lang="en-GB"/>
        </a:p>
      </dgm:t>
    </dgm:pt>
    <dgm:pt modelId="{90C47169-F9CF-44F8-BEC8-E2F9341C8E88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Kvinners yrkesdeltakelse</a:t>
          </a:r>
          <a:endParaRPr lang="en-GB" sz="1200" dirty="0">
            <a:solidFill>
              <a:schemeClr val="tx2"/>
            </a:solidFill>
          </a:endParaRPr>
        </a:p>
      </dgm:t>
    </dgm:pt>
    <dgm:pt modelId="{5848E5E9-4FD8-4694-AC71-09593F83A6CB}" type="parTrans" cxnId="{CB95359F-9E85-4CDA-BF94-35CC5C0E27D4}">
      <dgm:prSet/>
      <dgm:spPr/>
      <dgm:t>
        <a:bodyPr/>
        <a:lstStyle/>
        <a:p>
          <a:endParaRPr lang="en-GB"/>
        </a:p>
      </dgm:t>
    </dgm:pt>
    <dgm:pt modelId="{3CF8C5B1-0638-4B58-B395-CCCE50EF41E8}" type="sibTrans" cxnId="{CB95359F-9E85-4CDA-BF94-35CC5C0E27D4}">
      <dgm:prSet/>
      <dgm:spPr/>
      <dgm:t>
        <a:bodyPr/>
        <a:lstStyle/>
        <a:p>
          <a:endParaRPr lang="en-GB"/>
        </a:p>
      </dgm:t>
    </dgm:pt>
    <dgm:pt modelId="{87CE9E3A-63D6-4486-8B9B-A37A20C35ABC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Arbeidsmiljø og helse</a:t>
          </a:r>
          <a:endParaRPr lang="en-GB" sz="1200" dirty="0"/>
        </a:p>
      </dgm:t>
    </dgm:pt>
    <dgm:pt modelId="{6DB20CDA-E80F-4900-93AB-5DABF9517DDE}" type="parTrans" cxnId="{B773FAE4-7B91-421B-9CC5-5E11A514E3C6}">
      <dgm:prSet/>
      <dgm:spPr/>
      <dgm:t>
        <a:bodyPr/>
        <a:lstStyle/>
        <a:p>
          <a:endParaRPr lang="en-GB"/>
        </a:p>
      </dgm:t>
    </dgm:pt>
    <dgm:pt modelId="{5363E441-706F-415C-B0EE-FB5E21B6160E}" type="sibTrans" cxnId="{B773FAE4-7B91-421B-9CC5-5E11A514E3C6}">
      <dgm:prSet/>
      <dgm:spPr/>
      <dgm:t>
        <a:bodyPr/>
        <a:lstStyle/>
        <a:p>
          <a:endParaRPr lang="en-GB"/>
        </a:p>
      </dgm:t>
    </dgm:pt>
    <dgm:pt modelId="{CC50047D-6D28-48BE-9E98-80D1CED0F878}">
      <dgm:prSet/>
      <dgm:spPr/>
      <dgm:t>
        <a:bodyPr/>
        <a:lstStyle/>
        <a:p>
          <a:r>
            <a:rPr lang="nb-NO" b="1" dirty="0" smtClean="0"/>
            <a:t>Samfunnets strukturer og rammer</a:t>
          </a:r>
          <a:endParaRPr lang="nb-NO" dirty="0"/>
        </a:p>
      </dgm:t>
    </dgm:pt>
    <dgm:pt modelId="{095B6788-B276-473B-A09F-28370F56A127}" type="parTrans" cxnId="{8FB83FC1-52B2-473C-8764-FE6D3551AE76}">
      <dgm:prSet/>
      <dgm:spPr/>
      <dgm:t>
        <a:bodyPr/>
        <a:lstStyle/>
        <a:p>
          <a:endParaRPr lang="en-GB"/>
        </a:p>
      </dgm:t>
    </dgm:pt>
    <dgm:pt modelId="{85E2D340-EE6B-4983-9D60-CE90A7DB0BEF}" type="sibTrans" cxnId="{8FB83FC1-52B2-473C-8764-FE6D3551AE76}">
      <dgm:prSet/>
      <dgm:spPr/>
      <dgm:t>
        <a:bodyPr/>
        <a:lstStyle/>
        <a:p>
          <a:endParaRPr lang="en-GB"/>
        </a:p>
      </dgm:t>
    </dgm:pt>
    <dgm:pt modelId="{4F0ACC75-8813-4D44-B1A8-467223CE7F04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Lovgivning (likestillingslovverk, fedrekvote og kvotering i styrer)</a:t>
          </a:r>
          <a:endParaRPr lang="en-GB" sz="1200" dirty="0"/>
        </a:p>
      </dgm:t>
    </dgm:pt>
    <dgm:pt modelId="{EFF27BA3-E1AB-49B7-BF68-D7823368AF7E}" type="parTrans" cxnId="{6085FD41-24E9-44C1-8C99-66FDDA51D4A6}">
      <dgm:prSet/>
      <dgm:spPr/>
      <dgm:t>
        <a:bodyPr/>
        <a:lstStyle/>
        <a:p>
          <a:endParaRPr lang="en-GB"/>
        </a:p>
      </dgm:t>
    </dgm:pt>
    <dgm:pt modelId="{8CC59761-5475-462A-89D8-A749ABA3F4EF}" type="sibTrans" cxnId="{6085FD41-24E9-44C1-8C99-66FDDA51D4A6}">
      <dgm:prSet/>
      <dgm:spPr/>
      <dgm:t>
        <a:bodyPr/>
        <a:lstStyle/>
        <a:p>
          <a:endParaRPr lang="en-GB"/>
        </a:p>
      </dgm:t>
    </dgm:pt>
    <dgm:pt modelId="{B97F2CE5-81D1-44A6-AB7D-FA42916EA648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Kvinneyrker og kvinner i mannsdominerte yrker</a:t>
          </a:r>
          <a:endParaRPr lang="nb-NO" sz="1200" dirty="0">
            <a:solidFill>
              <a:schemeClr val="tx2"/>
            </a:solidFill>
          </a:endParaRPr>
        </a:p>
      </dgm:t>
    </dgm:pt>
    <dgm:pt modelId="{06D00112-B713-43AF-B882-792B30105BAB}" type="parTrans" cxnId="{C79DF29D-29CE-417D-8A4D-EE6C499FE2D1}">
      <dgm:prSet/>
      <dgm:spPr/>
      <dgm:t>
        <a:bodyPr/>
        <a:lstStyle/>
        <a:p>
          <a:endParaRPr lang="en-GB"/>
        </a:p>
      </dgm:t>
    </dgm:pt>
    <dgm:pt modelId="{82376B8F-E306-476A-A1DA-456B224EBDE7}" type="sibTrans" cxnId="{C79DF29D-29CE-417D-8A4D-EE6C499FE2D1}">
      <dgm:prSet/>
      <dgm:spPr/>
      <dgm:t>
        <a:bodyPr/>
        <a:lstStyle/>
        <a:p>
          <a:endParaRPr lang="en-GB"/>
        </a:p>
      </dgm:t>
    </dgm:pt>
    <dgm:pt modelId="{3C5DB0CF-0035-4C6E-BD3E-A03B4DFEA394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Mobbing og utilbørlig sosial dominans</a:t>
          </a:r>
          <a:endParaRPr lang="nb-NO" sz="1200" dirty="0">
            <a:solidFill>
              <a:schemeClr val="tx2"/>
            </a:solidFill>
          </a:endParaRPr>
        </a:p>
      </dgm:t>
    </dgm:pt>
    <dgm:pt modelId="{47E9C3A3-FB15-4544-B9FE-FF8BE338D3BF}" type="parTrans" cxnId="{D0E5B266-4BB2-450B-9FC9-119436E09973}">
      <dgm:prSet/>
      <dgm:spPr/>
      <dgm:t>
        <a:bodyPr/>
        <a:lstStyle/>
        <a:p>
          <a:endParaRPr lang="en-GB"/>
        </a:p>
      </dgm:t>
    </dgm:pt>
    <dgm:pt modelId="{529BDF3D-A078-41E1-B0A2-F2BEE5D5316B}" type="sibTrans" cxnId="{D0E5B266-4BB2-450B-9FC9-119436E09973}">
      <dgm:prSet/>
      <dgm:spPr/>
      <dgm:t>
        <a:bodyPr/>
        <a:lstStyle/>
        <a:p>
          <a:endParaRPr lang="en-GB"/>
        </a:p>
      </dgm:t>
    </dgm:pt>
    <dgm:pt modelId="{97831145-A560-4AC3-9331-9F970CDCA0C8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Forebygging</a:t>
          </a:r>
          <a:endParaRPr lang="nb-NO" sz="1200" dirty="0">
            <a:solidFill>
              <a:schemeClr val="tx2"/>
            </a:solidFill>
          </a:endParaRPr>
        </a:p>
      </dgm:t>
    </dgm:pt>
    <dgm:pt modelId="{28913A85-7D92-4F92-AB52-1F2953D6BA44}" type="parTrans" cxnId="{254477AC-DA8B-4735-9618-9C25C2C68D41}">
      <dgm:prSet/>
      <dgm:spPr/>
      <dgm:t>
        <a:bodyPr/>
        <a:lstStyle/>
        <a:p>
          <a:endParaRPr lang="en-GB"/>
        </a:p>
      </dgm:t>
    </dgm:pt>
    <dgm:pt modelId="{A6B99906-D1A0-4B27-97A0-F4A8A16E900A}" type="sibTrans" cxnId="{254477AC-DA8B-4735-9618-9C25C2C68D41}">
      <dgm:prSet/>
      <dgm:spPr/>
      <dgm:t>
        <a:bodyPr/>
        <a:lstStyle/>
        <a:p>
          <a:endParaRPr lang="en-GB"/>
        </a:p>
      </dgm:t>
    </dgm:pt>
    <dgm:pt modelId="{3E85E7F6-1AC0-4CBD-A626-0E6D492AF05D}">
      <dgm:prSet custT="1"/>
      <dgm:spPr/>
      <dgm:t>
        <a:bodyPr/>
        <a:lstStyle/>
        <a:p>
          <a:r>
            <a:rPr lang="nb-NO" sz="1200" b="0" dirty="0" smtClean="0">
              <a:solidFill>
                <a:schemeClr val="tx2"/>
              </a:solidFill>
            </a:rPr>
            <a:t>Horisontal og vertikal segregering</a:t>
          </a:r>
          <a:endParaRPr lang="nb-NO" sz="1200" b="0" dirty="0">
            <a:solidFill>
              <a:schemeClr val="tx2"/>
            </a:solidFill>
          </a:endParaRPr>
        </a:p>
      </dgm:t>
    </dgm:pt>
    <dgm:pt modelId="{7EF4EE73-15CB-4CF7-AE99-A64754207078}" type="parTrans" cxnId="{AF77B941-FF6E-4A90-862B-B707C52B2C8C}">
      <dgm:prSet/>
      <dgm:spPr/>
      <dgm:t>
        <a:bodyPr/>
        <a:lstStyle/>
        <a:p>
          <a:endParaRPr lang="en-GB"/>
        </a:p>
      </dgm:t>
    </dgm:pt>
    <dgm:pt modelId="{A861A234-E009-4182-A77B-3F3E0154CA74}" type="sibTrans" cxnId="{AF77B941-FF6E-4A90-862B-B707C52B2C8C}">
      <dgm:prSet/>
      <dgm:spPr/>
      <dgm:t>
        <a:bodyPr/>
        <a:lstStyle/>
        <a:p>
          <a:endParaRPr lang="en-GB"/>
        </a:p>
      </dgm:t>
    </dgm:pt>
    <dgm:pt modelId="{69FF5987-7D0D-4046-8898-9FEB443467F4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Arbeidstilbud og arbeidstid</a:t>
          </a:r>
          <a:endParaRPr lang="nb-NO" sz="1200" dirty="0">
            <a:solidFill>
              <a:schemeClr val="tx2"/>
            </a:solidFill>
          </a:endParaRPr>
        </a:p>
      </dgm:t>
    </dgm:pt>
    <dgm:pt modelId="{F6B3D282-4AEB-487F-8C5A-75B4251EFA4D}" type="parTrans" cxnId="{73018BCA-1972-4408-A058-2E2DD3FCC0AC}">
      <dgm:prSet/>
      <dgm:spPr/>
      <dgm:t>
        <a:bodyPr/>
        <a:lstStyle/>
        <a:p>
          <a:endParaRPr lang="en-GB"/>
        </a:p>
      </dgm:t>
    </dgm:pt>
    <dgm:pt modelId="{5F5AE073-6D9E-4DCD-87AF-C074593C17BD}" type="sibTrans" cxnId="{73018BCA-1972-4408-A058-2E2DD3FCC0AC}">
      <dgm:prSet/>
      <dgm:spPr/>
      <dgm:t>
        <a:bodyPr/>
        <a:lstStyle/>
        <a:p>
          <a:endParaRPr lang="en-GB"/>
        </a:p>
      </dgm:t>
    </dgm:pt>
    <dgm:pt modelId="{308CD602-61DC-47DC-902C-9ECDD823829F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Lønnsforskjeller</a:t>
          </a:r>
          <a:endParaRPr lang="nb-NO" sz="1200" dirty="0">
            <a:solidFill>
              <a:schemeClr val="tx2"/>
            </a:solidFill>
          </a:endParaRPr>
        </a:p>
      </dgm:t>
    </dgm:pt>
    <dgm:pt modelId="{9E905A9B-8FE1-4587-A581-64AA6D5698B5}" type="parTrans" cxnId="{EF0886C0-B347-46BA-AAEC-4476D6672390}">
      <dgm:prSet/>
      <dgm:spPr/>
      <dgm:t>
        <a:bodyPr/>
        <a:lstStyle/>
        <a:p>
          <a:endParaRPr lang="en-GB"/>
        </a:p>
      </dgm:t>
    </dgm:pt>
    <dgm:pt modelId="{5D3B203E-CCF0-450D-A16D-EDDAA521A889}" type="sibTrans" cxnId="{EF0886C0-B347-46BA-AAEC-4476D6672390}">
      <dgm:prSet/>
      <dgm:spPr/>
      <dgm:t>
        <a:bodyPr/>
        <a:lstStyle/>
        <a:p>
          <a:endParaRPr lang="en-GB"/>
        </a:p>
      </dgm:t>
    </dgm:pt>
    <dgm:pt modelId="{0EEC0084-3AAA-4A07-81A5-041ECE035782}">
      <dgm:prSet custT="1"/>
      <dgm:spPr/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Velferdsstaten og kjønnssegregering</a:t>
          </a:r>
          <a:endParaRPr lang="nb-NO" sz="1200" dirty="0">
            <a:solidFill>
              <a:schemeClr val="tx2"/>
            </a:solidFill>
          </a:endParaRPr>
        </a:p>
      </dgm:t>
    </dgm:pt>
    <dgm:pt modelId="{4EFD06C5-3478-49EE-BABC-ADAA2FB14A88}" type="parTrans" cxnId="{1095BB28-0CCA-43DC-9125-C84E17C0E660}">
      <dgm:prSet/>
      <dgm:spPr/>
      <dgm:t>
        <a:bodyPr/>
        <a:lstStyle/>
        <a:p>
          <a:endParaRPr lang="en-GB"/>
        </a:p>
      </dgm:t>
    </dgm:pt>
    <dgm:pt modelId="{8DFC7D76-C123-458C-9CBF-40689EA18403}" type="sibTrans" cxnId="{1095BB28-0CCA-43DC-9125-C84E17C0E660}">
      <dgm:prSet/>
      <dgm:spPr/>
      <dgm:t>
        <a:bodyPr/>
        <a:lstStyle/>
        <a:p>
          <a:endParaRPr lang="en-GB"/>
        </a:p>
      </dgm:t>
    </dgm:pt>
    <dgm:pt modelId="{4F49197D-6E84-4147-875F-DC18180306F0}">
      <dgm:prSet custT="1"/>
      <dgm:spPr/>
      <dgm:t>
        <a:bodyPr/>
        <a:lstStyle/>
        <a:p>
          <a:r>
            <a:rPr lang="nb-NO" sz="1200" b="0" dirty="0" smtClean="0">
              <a:solidFill>
                <a:schemeClr val="tx2"/>
              </a:solidFill>
            </a:rPr>
            <a:t>Menns dominans over kvinner?</a:t>
          </a:r>
          <a:endParaRPr lang="nb-NO" sz="1200" b="0" dirty="0">
            <a:solidFill>
              <a:schemeClr val="tx2"/>
            </a:solidFill>
          </a:endParaRPr>
        </a:p>
      </dgm:t>
    </dgm:pt>
    <dgm:pt modelId="{DA7BC9E0-DA22-447C-8D32-FBA5EC9593DB}" type="parTrans" cxnId="{53D09BCA-9469-4717-95E5-5AD5DB3A4675}">
      <dgm:prSet/>
      <dgm:spPr/>
      <dgm:t>
        <a:bodyPr/>
        <a:lstStyle/>
        <a:p>
          <a:endParaRPr lang="en-GB"/>
        </a:p>
      </dgm:t>
    </dgm:pt>
    <dgm:pt modelId="{0C33290E-1AC8-4F26-A5DF-209FC79EA2E1}" type="sibTrans" cxnId="{53D09BCA-9469-4717-95E5-5AD5DB3A4675}">
      <dgm:prSet/>
      <dgm:spPr/>
      <dgm:t>
        <a:bodyPr/>
        <a:lstStyle/>
        <a:p>
          <a:endParaRPr lang="en-GB"/>
        </a:p>
      </dgm:t>
    </dgm:pt>
    <dgm:pt modelId="{2A348FF8-70C3-49A2-8F48-5FDF6DEF4A08}">
      <dgm:prSet custT="1"/>
      <dgm:spPr/>
      <dgm:t>
        <a:bodyPr/>
        <a:lstStyle/>
        <a:p>
          <a:r>
            <a:rPr lang="nb-NO" sz="1200" b="0" dirty="0" smtClean="0">
              <a:solidFill>
                <a:schemeClr val="tx2"/>
              </a:solidFill>
            </a:rPr>
            <a:t>Hva sier neste generasjon?</a:t>
          </a:r>
          <a:endParaRPr lang="en-GB" sz="1200" b="0" dirty="0">
            <a:solidFill>
              <a:schemeClr val="tx2"/>
            </a:solidFill>
          </a:endParaRPr>
        </a:p>
      </dgm:t>
    </dgm:pt>
    <dgm:pt modelId="{BD3CCAF2-CC56-49A0-B0F6-72101D62ADFB}" type="parTrans" cxnId="{525B2CA7-B402-4291-8555-E3F72A853473}">
      <dgm:prSet/>
      <dgm:spPr/>
      <dgm:t>
        <a:bodyPr/>
        <a:lstStyle/>
        <a:p>
          <a:endParaRPr lang="en-GB"/>
        </a:p>
      </dgm:t>
    </dgm:pt>
    <dgm:pt modelId="{592E5D50-DE36-4EDB-B70D-F06776FE94F1}" type="sibTrans" cxnId="{525B2CA7-B402-4291-8555-E3F72A853473}">
      <dgm:prSet/>
      <dgm:spPr/>
      <dgm:t>
        <a:bodyPr/>
        <a:lstStyle/>
        <a:p>
          <a:endParaRPr lang="en-GB"/>
        </a:p>
      </dgm:t>
    </dgm:pt>
    <dgm:pt modelId="{B9448F66-DC50-47F9-8DC9-F935635AA034}" type="pres">
      <dgm:prSet presAssocID="{597B4847-0011-41C1-9031-DC1645536F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1B61B90-2141-4559-9122-56C9EAC329FD}" type="pres">
      <dgm:prSet presAssocID="{8155FBAF-BEC6-4E12-B248-04E1D2A434D1}" presName="linNode" presStyleCnt="0"/>
      <dgm:spPr/>
    </dgm:pt>
    <dgm:pt modelId="{18D95A0F-81C8-4420-99FF-49E3D657A208}" type="pres">
      <dgm:prSet presAssocID="{8155FBAF-BEC6-4E12-B248-04E1D2A434D1}" presName="parentText" presStyleLbl="node1" presStyleIdx="0" presStyleCnt="5" custLinFactNeighborX="-1959" custLinFactNeighborY="-26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124BA3-72DE-4DCE-B6A2-88F5DE5A6BF8}" type="pres">
      <dgm:prSet presAssocID="{8155FBAF-BEC6-4E12-B248-04E1D2A434D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13EB74-4C4F-4A3F-9837-A3CF4A0C1D86}" type="pres">
      <dgm:prSet presAssocID="{F227B8AD-8458-4C71-84E1-8A2F34BBD941}" presName="sp" presStyleCnt="0"/>
      <dgm:spPr/>
    </dgm:pt>
    <dgm:pt modelId="{0FE49867-0565-4554-A8B4-551BFDBF216B}" type="pres">
      <dgm:prSet presAssocID="{08B77931-A48A-43C1-B451-E084448ADE00}" presName="linNode" presStyleCnt="0"/>
      <dgm:spPr/>
    </dgm:pt>
    <dgm:pt modelId="{A4DE3443-14E0-4772-A92B-1BAC455F85A3}" type="pres">
      <dgm:prSet presAssocID="{08B77931-A48A-43C1-B451-E084448ADE0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6CD1A-105A-4D2D-A4F5-7D000A296C47}" type="pres">
      <dgm:prSet presAssocID="{08B77931-A48A-43C1-B451-E084448ADE00}" presName="descendantText" presStyleLbl="alignAccFollowNode1" presStyleIdx="1" presStyleCnt="5" custLinFactNeighborX="923" custLinFactNeighborY="46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397E4C-6EC2-4FB8-837E-8B25F3C8A08E}" type="pres">
      <dgm:prSet presAssocID="{18AEE559-25E7-4D9A-A5BF-CAB52E609F07}" presName="sp" presStyleCnt="0"/>
      <dgm:spPr/>
    </dgm:pt>
    <dgm:pt modelId="{2210F8D7-9DF2-49FE-95D3-28A119DBA233}" type="pres">
      <dgm:prSet presAssocID="{F2CD70BC-350F-4923-B940-90275A323529}" presName="linNode" presStyleCnt="0"/>
      <dgm:spPr/>
    </dgm:pt>
    <dgm:pt modelId="{07D611C3-AAAF-43DC-9406-95BCCC3C38F2}" type="pres">
      <dgm:prSet presAssocID="{F2CD70BC-350F-4923-B940-90275A32352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566431-D5E2-4DFF-9473-C2FEC3E1DE69}" type="pres">
      <dgm:prSet presAssocID="{F2CD70BC-350F-4923-B940-90275A323529}" presName="descendantText" presStyleLbl="alignAccFollowNode1" presStyleIdx="2" presStyleCnt="5" custLinFactNeighborX="923" custLinFactNeighborY="10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408394-DC86-4A6B-8EC7-03FC10874E0D}" type="pres">
      <dgm:prSet presAssocID="{0E9D821C-193D-42D9-9402-D35F096F75C3}" presName="sp" presStyleCnt="0"/>
      <dgm:spPr/>
    </dgm:pt>
    <dgm:pt modelId="{06A7CE57-867F-4221-9F9B-D36337F318B9}" type="pres">
      <dgm:prSet presAssocID="{AC8E910E-DEB3-460B-9020-7DBEC9CDC98D}" presName="linNode" presStyleCnt="0"/>
      <dgm:spPr/>
    </dgm:pt>
    <dgm:pt modelId="{60487A7D-0291-414D-A22A-A4963AC618FC}" type="pres">
      <dgm:prSet presAssocID="{AC8E910E-DEB3-460B-9020-7DBEC9CDC98D}" presName="parentText" presStyleLbl="node1" presStyleIdx="3" presStyleCnt="5" custLinFactNeighborY="11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4EDD68-3EF8-4EBB-A0EA-CDF5542F3A3F}" type="pres">
      <dgm:prSet presAssocID="{AC8E910E-DEB3-460B-9020-7DBEC9CDC98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8E3916-3A81-4139-B1D0-16BA2E227BFC}" type="pres">
      <dgm:prSet presAssocID="{C2787708-3CD6-4154-93E8-48D1AB434088}" presName="sp" presStyleCnt="0"/>
      <dgm:spPr/>
    </dgm:pt>
    <dgm:pt modelId="{1BEC028D-039C-4A23-B28B-2BF2980F3631}" type="pres">
      <dgm:prSet presAssocID="{CC50047D-6D28-48BE-9E98-80D1CED0F878}" presName="linNode" presStyleCnt="0"/>
      <dgm:spPr/>
    </dgm:pt>
    <dgm:pt modelId="{362D3843-437D-4F84-A891-810E2ED2A069}" type="pres">
      <dgm:prSet presAssocID="{CC50047D-6D28-48BE-9E98-80D1CED0F87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4BA54CD-49ED-41A7-9887-AB1031A63216}" type="pres">
      <dgm:prSet presAssocID="{CC50047D-6D28-48BE-9E98-80D1CED0F87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E4541B-04F1-49E6-8B86-E8B1998001D5}" type="presOf" srcId="{90C47169-F9CF-44F8-BEC8-E2F9341C8E88}" destId="{704EDD68-3EF8-4EBB-A0EA-CDF5542F3A3F}" srcOrd="0" destOrd="0" presId="urn:microsoft.com/office/officeart/2005/8/layout/vList5"/>
    <dgm:cxn modelId="{AF77B941-FF6E-4A90-862B-B707C52B2C8C}" srcId="{AC8E910E-DEB3-460B-9020-7DBEC9CDC98D}" destId="{3E85E7F6-1AC0-4CBD-A626-0E6D492AF05D}" srcOrd="1" destOrd="0" parTransId="{7EF4EE73-15CB-4CF7-AE99-A64754207078}" sibTransId="{A861A234-E009-4182-A77B-3F3E0154CA74}"/>
    <dgm:cxn modelId="{216AE284-F451-4D51-AC32-EDD9F223B05D}" type="presOf" srcId="{0EEC0084-3AAA-4A07-81A5-041ECE035782}" destId="{E4BA54CD-49ED-41A7-9887-AB1031A63216}" srcOrd="0" destOrd="1" presId="urn:microsoft.com/office/officeart/2005/8/layout/vList5"/>
    <dgm:cxn modelId="{26CE6C60-03E2-4CBE-AD2D-ECC16CE2F967}" srcId="{597B4847-0011-41C1-9031-DC1645536F81}" destId="{08B77931-A48A-43C1-B451-E084448ADE00}" srcOrd="1" destOrd="0" parTransId="{8FC4F0B1-706C-4523-9333-19C9BAEA783E}" sibTransId="{18AEE559-25E7-4D9A-A5BF-CAB52E609F07}"/>
    <dgm:cxn modelId="{6085FD41-24E9-44C1-8C99-66FDDA51D4A6}" srcId="{CC50047D-6D28-48BE-9E98-80D1CED0F878}" destId="{4F0ACC75-8813-4D44-B1A8-467223CE7F04}" srcOrd="0" destOrd="0" parTransId="{EFF27BA3-E1AB-49B7-BF68-D7823368AF7E}" sibTransId="{8CC59761-5475-462A-89D8-A749ABA3F4EF}"/>
    <dgm:cxn modelId="{D4BC37CE-DD1A-4EA6-8D1A-7436BF66BE6B}" srcId="{8155FBAF-BEC6-4E12-B248-04E1D2A434D1}" destId="{827F8299-FBAD-4B16-91BD-CE40E092E188}" srcOrd="2" destOrd="0" parTransId="{835D4A2D-80BD-48E4-B800-E4DB340EEBE0}" sibTransId="{F7ADBE93-D9A5-48C0-9E25-4E4810567648}"/>
    <dgm:cxn modelId="{1BD18F21-BA23-449C-BF14-FE14F6ED3064}" srcId="{597B4847-0011-41C1-9031-DC1645536F81}" destId="{AC8E910E-DEB3-460B-9020-7DBEC9CDC98D}" srcOrd="3" destOrd="0" parTransId="{11A4B2C7-45B7-4A0A-8251-CBF1C41DF656}" sibTransId="{C2787708-3CD6-4154-93E8-48D1AB434088}"/>
    <dgm:cxn modelId="{CB95359F-9E85-4CDA-BF94-35CC5C0E27D4}" srcId="{AC8E910E-DEB3-460B-9020-7DBEC9CDC98D}" destId="{90C47169-F9CF-44F8-BEC8-E2F9341C8E88}" srcOrd="0" destOrd="0" parTransId="{5848E5E9-4FD8-4694-AC71-09593F83A6CB}" sibTransId="{3CF8C5B1-0638-4B58-B395-CCCE50EF41E8}"/>
    <dgm:cxn modelId="{EE42FAE5-9A90-4954-9FFB-54499BD0C086}" type="presOf" srcId="{947DACFA-608C-489D-AFE0-B19E5DF7042E}" destId="{2E124BA3-72DE-4DCE-B6A2-88F5DE5A6BF8}" srcOrd="0" destOrd="1" presId="urn:microsoft.com/office/officeart/2005/8/layout/vList5"/>
    <dgm:cxn modelId="{73018BCA-1972-4408-A058-2E2DD3FCC0AC}" srcId="{AC8E910E-DEB3-460B-9020-7DBEC9CDC98D}" destId="{69FF5987-7D0D-4046-8898-9FEB443467F4}" srcOrd="2" destOrd="0" parTransId="{F6B3D282-4AEB-487F-8C5A-75B4251EFA4D}" sibTransId="{5F5AE073-6D9E-4DCD-87AF-C074593C17BD}"/>
    <dgm:cxn modelId="{40F7FF55-E325-4F82-B474-BDD2F1382A51}" type="presOf" srcId="{3E85E7F6-1AC0-4CBD-A626-0E6D492AF05D}" destId="{704EDD68-3EF8-4EBB-A0EA-CDF5542F3A3F}" srcOrd="0" destOrd="1" presId="urn:microsoft.com/office/officeart/2005/8/layout/vList5"/>
    <dgm:cxn modelId="{528191CF-BB60-49AD-90FC-DE21F0DFA0C6}" type="presOf" srcId="{87CE9E3A-63D6-4486-8B9B-A37A20C35ABC}" destId="{68566431-D5E2-4DFF-9473-C2FEC3E1DE69}" srcOrd="0" destOrd="0" presId="urn:microsoft.com/office/officeart/2005/8/layout/vList5"/>
    <dgm:cxn modelId="{633D44ED-CA0D-48EE-911C-530ABE275635}" type="presOf" srcId="{AC8E910E-DEB3-460B-9020-7DBEC9CDC98D}" destId="{60487A7D-0291-414D-A22A-A4963AC618FC}" srcOrd="0" destOrd="0" presId="urn:microsoft.com/office/officeart/2005/8/layout/vList5"/>
    <dgm:cxn modelId="{ECEE3ABF-FDB4-4FF0-9907-B81FE88DDC67}" type="presOf" srcId="{4F49197D-6E84-4147-875F-DC18180306F0}" destId="{E4BA54CD-49ED-41A7-9887-AB1031A63216}" srcOrd="0" destOrd="2" presId="urn:microsoft.com/office/officeart/2005/8/layout/vList5"/>
    <dgm:cxn modelId="{D82E8635-55FE-4E87-9ABA-576131AF0A79}" type="presOf" srcId="{4F0ACC75-8813-4D44-B1A8-467223CE7F04}" destId="{E4BA54CD-49ED-41A7-9887-AB1031A63216}" srcOrd="0" destOrd="0" presId="urn:microsoft.com/office/officeart/2005/8/layout/vList5"/>
    <dgm:cxn modelId="{B85AD308-339B-4AF2-95AD-11ED2C824D9D}" type="presOf" srcId="{F2CD70BC-350F-4923-B940-90275A323529}" destId="{07D611C3-AAAF-43DC-9406-95BCCC3C38F2}" srcOrd="0" destOrd="0" presId="urn:microsoft.com/office/officeart/2005/8/layout/vList5"/>
    <dgm:cxn modelId="{8DEF0F8A-FD5E-4F2B-B2A9-58EFC0E79465}" type="presOf" srcId="{7D0E11E7-A6F3-408F-8ABE-D48B1C0AEE98}" destId="{2E124BA3-72DE-4DCE-B6A2-88F5DE5A6BF8}" srcOrd="0" destOrd="3" presId="urn:microsoft.com/office/officeart/2005/8/layout/vList5"/>
    <dgm:cxn modelId="{7811F67D-AF5A-453F-8019-01FC1625620E}" type="presOf" srcId="{08B77931-A48A-43C1-B451-E084448ADE00}" destId="{A4DE3443-14E0-4772-A92B-1BAC455F85A3}" srcOrd="0" destOrd="0" presId="urn:microsoft.com/office/officeart/2005/8/layout/vList5"/>
    <dgm:cxn modelId="{7F4CBB54-D42D-4F23-A040-499BADB85471}" type="presOf" srcId="{B4D842D7-C12F-4612-AB0F-53392957725B}" destId="{33A6CD1A-105A-4D2D-A4F5-7D000A296C47}" srcOrd="0" destOrd="0" presId="urn:microsoft.com/office/officeart/2005/8/layout/vList5"/>
    <dgm:cxn modelId="{B773FAE4-7B91-421B-9CC5-5E11A514E3C6}" srcId="{F2CD70BC-350F-4923-B940-90275A323529}" destId="{87CE9E3A-63D6-4486-8B9B-A37A20C35ABC}" srcOrd="0" destOrd="0" parTransId="{6DB20CDA-E80F-4900-93AB-5DABF9517DDE}" sibTransId="{5363E441-706F-415C-B0EE-FB5E21B6160E}"/>
    <dgm:cxn modelId="{548DA54B-2A00-4CDE-AED4-C0D85CB24F4F}" type="presOf" srcId="{597B4847-0011-41C1-9031-DC1645536F81}" destId="{B9448F66-DC50-47F9-8DC9-F935635AA034}" srcOrd="0" destOrd="0" presId="urn:microsoft.com/office/officeart/2005/8/layout/vList5"/>
    <dgm:cxn modelId="{5E7530EA-9F54-4B7F-9923-844470CF5AB7}" type="presOf" srcId="{C14EA0D5-6D5F-4D95-97DA-1E2C45160C8B}" destId="{33A6CD1A-105A-4D2D-A4F5-7D000A296C47}" srcOrd="0" destOrd="1" presId="urn:microsoft.com/office/officeart/2005/8/layout/vList5"/>
    <dgm:cxn modelId="{D1FAD7B8-AF61-4DF0-B522-73AE40858723}" type="presOf" srcId="{97831145-A560-4AC3-9331-9F970CDCA0C8}" destId="{68566431-D5E2-4DFF-9473-C2FEC3E1DE69}" srcOrd="0" destOrd="3" presId="urn:microsoft.com/office/officeart/2005/8/layout/vList5"/>
    <dgm:cxn modelId="{EF0886C0-B347-46BA-AAEC-4476D6672390}" srcId="{AC8E910E-DEB3-460B-9020-7DBEC9CDC98D}" destId="{308CD602-61DC-47DC-902C-9ECDD823829F}" srcOrd="3" destOrd="0" parTransId="{9E905A9B-8FE1-4587-A581-64AA6D5698B5}" sibTransId="{5D3B203E-CCF0-450D-A16D-EDDAA521A889}"/>
    <dgm:cxn modelId="{C0BE4010-DE69-49E1-8D90-4DEF35CC9C69}" type="presOf" srcId="{827F8299-FBAD-4B16-91BD-CE40E092E188}" destId="{2E124BA3-72DE-4DCE-B6A2-88F5DE5A6BF8}" srcOrd="0" destOrd="2" presId="urn:microsoft.com/office/officeart/2005/8/layout/vList5"/>
    <dgm:cxn modelId="{254477AC-DA8B-4735-9618-9C25C2C68D41}" srcId="{F2CD70BC-350F-4923-B940-90275A323529}" destId="{97831145-A560-4AC3-9331-9F970CDCA0C8}" srcOrd="3" destOrd="0" parTransId="{28913A85-7D92-4F92-AB52-1F2953D6BA44}" sibTransId="{A6B99906-D1A0-4B27-97A0-F4A8A16E900A}"/>
    <dgm:cxn modelId="{E4E45A4B-DFE3-466D-BBA2-08787F674CB3}" type="presOf" srcId="{69FF5987-7D0D-4046-8898-9FEB443467F4}" destId="{704EDD68-3EF8-4EBB-A0EA-CDF5542F3A3F}" srcOrd="0" destOrd="2" presId="urn:microsoft.com/office/officeart/2005/8/layout/vList5"/>
    <dgm:cxn modelId="{C79DF29D-29CE-417D-8A4D-EE6C499FE2D1}" srcId="{F2CD70BC-350F-4923-B940-90275A323529}" destId="{B97F2CE5-81D1-44A6-AB7D-FA42916EA648}" srcOrd="1" destOrd="0" parTransId="{06D00112-B713-43AF-B882-792B30105BAB}" sibTransId="{82376B8F-E306-476A-A1DA-456B224EBDE7}"/>
    <dgm:cxn modelId="{5D812EAC-523D-40A8-99F2-90DCEC9E4DA8}" srcId="{8155FBAF-BEC6-4E12-B248-04E1D2A434D1}" destId="{7D0E11E7-A6F3-408F-8ABE-D48B1C0AEE98}" srcOrd="3" destOrd="0" parTransId="{7C18F153-21DD-46DC-AE1B-58AD222B8BE7}" sibTransId="{A2B26416-AB96-4ADA-B408-52C7EDF1D9CD}"/>
    <dgm:cxn modelId="{F3A07FDF-226A-4421-9DE1-D7FE08450E83}" type="presOf" srcId="{36379B55-8AE2-46C8-8C52-249344415F71}" destId="{33A6CD1A-105A-4D2D-A4F5-7D000A296C47}" srcOrd="0" destOrd="3" presId="urn:microsoft.com/office/officeart/2005/8/layout/vList5"/>
    <dgm:cxn modelId="{D0E5B266-4BB2-450B-9FC9-119436E09973}" srcId="{F2CD70BC-350F-4923-B940-90275A323529}" destId="{3C5DB0CF-0035-4C6E-BD3E-A03B4DFEA394}" srcOrd="2" destOrd="0" parTransId="{47E9C3A3-FB15-4544-B9FE-FF8BE338D3BF}" sibTransId="{529BDF3D-A078-41E1-B0A2-F2BEE5D5316B}"/>
    <dgm:cxn modelId="{C1EA0E75-4540-4BD6-99BC-3D212CB88ED5}" type="presOf" srcId="{2A348FF8-70C3-49A2-8F48-5FDF6DEF4A08}" destId="{E4BA54CD-49ED-41A7-9887-AB1031A63216}" srcOrd="0" destOrd="3" presId="urn:microsoft.com/office/officeart/2005/8/layout/vList5"/>
    <dgm:cxn modelId="{3F9C31BD-C132-43DE-8D4B-7F89A1EAEAD4}" srcId="{597B4847-0011-41C1-9031-DC1645536F81}" destId="{8155FBAF-BEC6-4E12-B248-04E1D2A434D1}" srcOrd="0" destOrd="0" parTransId="{1322C53A-62C7-47B3-B3DB-458B5D6911BD}" sibTransId="{F227B8AD-8458-4C71-84E1-8A2F34BBD941}"/>
    <dgm:cxn modelId="{E344E103-1D23-48FA-A29E-AA1391C976BF}" srcId="{08B77931-A48A-43C1-B451-E084448ADE00}" destId="{EB5CAF61-540E-4506-816F-55C0C8870963}" srcOrd="2" destOrd="0" parTransId="{7CAE7A25-6771-4FA6-88B9-3D1F300EE969}" sibTransId="{E3962319-91F5-4941-965D-345750C2F241}"/>
    <dgm:cxn modelId="{6105C2F5-06EB-433E-988E-4BFF796A16D6}" type="presOf" srcId="{B97F2CE5-81D1-44A6-AB7D-FA42916EA648}" destId="{68566431-D5E2-4DFF-9473-C2FEC3E1DE69}" srcOrd="0" destOrd="1" presId="urn:microsoft.com/office/officeart/2005/8/layout/vList5"/>
    <dgm:cxn modelId="{8FB83FC1-52B2-473C-8764-FE6D3551AE76}" srcId="{597B4847-0011-41C1-9031-DC1645536F81}" destId="{CC50047D-6D28-48BE-9E98-80D1CED0F878}" srcOrd="4" destOrd="0" parTransId="{095B6788-B276-473B-A09F-28370F56A127}" sibTransId="{85E2D340-EE6B-4983-9D60-CE90A7DB0BEF}"/>
    <dgm:cxn modelId="{1095BB28-0CCA-43DC-9125-C84E17C0E660}" srcId="{CC50047D-6D28-48BE-9E98-80D1CED0F878}" destId="{0EEC0084-3AAA-4A07-81A5-041ECE035782}" srcOrd="1" destOrd="0" parTransId="{4EFD06C5-3478-49EE-BABC-ADAA2FB14A88}" sibTransId="{8DFC7D76-C123-458C-9CBF-40689EA18403}"/>
    <dgm:cxn modelId="{EE8AA9A0-3578-4585-BDFC-8AFA76525A08}" type="presOf" srcId="{8155FBAF-BEC6-4E12-B248-04E1D2A434D1}" destId="{18D95A0F-81C8-4420-99FF-49E3D657A208}" srcOrd="0" destOrd="0" presId="urn:microsoft.com/office/officeart/2005/8/layout/vList5"/>
    <dgm:cxn modelId="{525B2CA7-B402-4291-8555-E3F72A853473}" srcId="{CC50047D-6D28-48BE-9E98-80D1CED0F878}" destId="{2A348FF8-70C3-49A2-8F48-5FDF6DEF4A08}" srcOrd="3" destOrd="0" parTransId="{BD3CCAF2-CC56-49A0-B0F6-72101D62ADFB}" sibTransId="{592E5D50-DE36-4EDB-B70D-F06776FE94F1}"/>
    <dgm:cxn modelId="{D087FE65-CC78-4EF4-B4AA-6D645FCE0235}" srcId="{08B77931-A48A-43C1-B451-E084448ADE00}" destId="{B4D842D7-C12F-4612-AB0F-53392957725B}" srcOrd="0" destOrd="0" parTransId="{8D246B09-77EF-4D64-AA6B-CF2F2805A6EE}" sibTransId="{72640405-55B4-43BD-8F35-88E771A010B1}"/>
    <dgm:cxn modelId="{247AE33F-80C3-449F-BC53-AA8C4D80A5BE}" srcId="{8155FBAF-BEC6-4E12-B248-04E1D2A434D1}" destId="{43456C9B-5540-4C01-BF8C-4867F6AFC27E}" srcOrd="0" destOrd="0" parTransId="{8C94C5BE-A79F-4C6F-826E-04B9D8B41112}" sibTransId="{6255E763-3DF8-4808-AB90-0B2FE80D5207}"/>
    <dgm:cxn modelId="{6BD8447A-27E8-41DE-A842-E52D1AB2C408}" type="presOf" srcId="{308CD602-61DC-47DC-902C-9ECDD823829F}" destId="{704EDD68-3EF8-4EBB-A0EA-CDF5542F3A3F}" srcOrd="0" destOrd="3" presId="urn:microsoft.com/office/officeart/2005/8/layout/vList5"/>
    <dgm:cxn modelId="{B7451266-E791-4DED-B698-6BD18F34B2AF}" srcId="{08B77931-A48A-43C1-B451-E084448ADE00}" destId="{C14EA0D5-6D5F-4D95-97DA-1E2C45160C8B}" srcOrd="1" destOrd="0" parTransId="{C85D0DF6-3226-4F2F-8F4D-368B890EE963}" sibTransId="{D9CD14EA-A4B1-4409-A485-867C67D876F3}"/>
    <dgm:cxn modelId="{8B2A17EF-49AA-4895-9721-B7112C01FD41}" type="presOf" srcId="{CC50047D-6D28-48BE-9E98-80D1CED0F878}" destId="{362D3843-437D-4F84-A891-810E2ED2A069}" srcOrd="0" destOrd="0" presId="urn:microsoft.com/office/officeart/2005/8/layout/vList5"/>
    <dgm:cxn modelId="{A07E3215-466D-4F03-A062-913BBB1323CA}" srcId="{08B77931-A48A-43C1-B451-E084448ADE00}" destId="{36379B55-8AE2-46C8-8C52-249344415F71}" srcOrd="3" destOrd="0" parTransId="{E8865FE2-C836-4B53-A0E6-B6A0B08A60BA}" sibTransId="{2AB4A00F-8C37-4B41-890C-0FA90F603863}"/>
    <dgm:cxn modelId="{758703D3-8742-4FDE-81B3-8F9C6CF6E12E}" srcId="{8155FBAF-BEC6-4E12-B248-04E1D2A434D1}" destId="{947DACFA-608C-489D-AFE0-B19E5DF7042E}" srcOrd="1" destOrd="0" parTransId="{50D490C7-FD9D-4B63-93B9-30FF7D740023}" sibTransId="{AEE9EDA5-5099-4C86-A109-93A92FED6ED7}"/>
    <dgm:cxn modelId="{05C38CE3-F468-4ADD-A729-14EB3A563DBA}" srcId="{597B4847-0011-41C1-9031-DC1645536F81}" destId="{F2CD70BC-350F-4923-B940-90275A323529}" srcOrd="2" destOrd="0" parTransId="{46606297-61BD-4B3B-ACE1-3A87D1831C24}" sibTransId="{0E9D821C-193D-42D9-9402-D35F096F75C3}"/>
    <dgm:cxn modelId="{109D5B8E-9CDC-4823-9ED1-1C61DDD15330}" type="presOf" srcId="{EB5CAF61-540E-4506-816F-55C0C8870963}" destId="{33A6CD1A-105A-4D2D-A4F5-7D000A296C47}" srcOrd="0" destOrd="2" presId="urn:microsoft.com/office/officeart/2005/8/layout/vList5"/>
    <dgm:cxn modelId="{0DD8F3EF-1573-46DF-B76F-31D410F1395D}" type="presOf" srcId="{3C5DB0CF-0035-4C6E-BD3E-A03B4DFEA394}" destId="{68566431-D5E2-4DFF-9473-C2FEC3E1DE69}" srcOrd="0" destOrd="2" presId="urn:microsoft.com/office/officeart/2005/8/layout/vList5"/>
    <dgm:cxn modelId="{7A27DA1A-9285-47F4-BDD8-959EEF286868}" type="presOf" srcId="{43456C9B-5540-4C01-BF8C-4867F6AFC27E}" destId="{2E124BA3-72DE-4DCE-B6A2-88F5DE5A6BF8}" srcOrd="0" destOrd="0" presId="urn:microsoft.com/office/officeart/2005/8/layout/vList5"/>
    <dgm:cxn modelId="{53D09BCA-9469-4717-95E5-5AD5DB3A4675}" srcId="{CC50047D-6D28-48BE-9E98-80D1CED0F878}" destId="{4F49197D-6E84-4147-875F-DC18180306F0}" srcOrd="2" destOrd="0" parTransId="{DA7BC9E0-DA22-447C-8D32-FBA5EC9593DB}" sibTransId="{0C33290E-1AC8-4F26-A5DF-209FC79EA2E1}"/>
    <dgm:cxn modelId="{4E71BD00-DA5D-409C-A0B2-F68BEB5F473C}" type="presParOf" srcId="{B9448F66-DC50-47F9-8DC9-F935635AA034}" destId="{71B61B90-2141-4559-9122-56C9EAC329FD}" srcOrd="0" destOrd="0" presId="urn:microsoft.com/office/officeart/2005/8/layout/vList5"/>
    <dgm:cxn modelId="{1782031D-871B-4CB5-B4DB-D2A8549F5F1A}" type="presParOf" srcId="{71B61B90-2141-4559-9122-56C9EAC329FD}" destId="{18D95A0F-81C8-4420-99FF-49E3D657A208}" srcOrd="0" destOrd="0" presId="urn:microsoft.com/office/officeart/2005/8/layout/vList5"/>
    <dgm:cxn modelId="{5E7E5300-4BDB-4091-80D7-1D02460DE847}" type="presParOf" srcId="{71B61B90-2141-4559-9122-56C9EAC329FD}" destId="{2E124BA3-72DE-4DCE-B6A2-88F5DE5A6BF8}" srcOrd="1" destOrd="0" presId="urn:microsoft.com/office/officeart/2005/8/layout/vList5"/>
    <dgm:cxn modelId="{03E83A70-6F2A-4DC8-BB02-01F92252D3D0}" type="presParOf" srcId="{B9448F66-DC50-47F9-8DC9-F935635AA034}" destId="{E813EB74-4C4F-4A3F-9837-A3CF4A0C1D86}" srcOrd="1" destOrd="0" presId="urn:microsoft.com/office/officeart/2005/8/layout/vList5"/>
    <dgm:cxn modelId="{A5343DA7-6B52-4EBC-8E65-DA9E2A3895DC}" type="presParOf" srcId="{B9448F66-DC50-47F9-8DC9-F935635AA034}" destId="{0FE49867-0565-4554-A8B4-551BFDBF216B}" srcOrd="2" destOrd="0" presId="urn:microsoft.com/office/officeart/2005/8/layout/vList5"/>
    <dgm:cxn modelId="{518DFA54-2C77-4468-AA98-DB98A8DB4182}" type="presParOf" srcId="{0FE49867-0565-4554-A8B4-551BFDBF216B}" destId="{A4DE3443-14E0-4772-A92B-1BAC455F85A3}" srcOrd="0" destOrd="0" presId="urn:microsoft.com/office/officeart/2005/8/layout/vList5"/>
    <dgm:cxn modelId="{5F7A216E-AB59-4EBE-921E-AFA431CFC527}" type="presParOf" srcId="{0FE49867-0565-4554-A8B4-551BFDBF216B}" destId="{33A6CD1A-105A-4D2D-A4F5-7D000A296C47}" srcOrd="1" destOrd="0" presId="urn:microsoft.com/office/officeart/2005/8/layout/vList5"/>
    <dgm:cxn modelId="{C6F21063-146E-4726-A562-111A16DE396D}" type="presParOf" srcId="{B9448F66-DC50-47F9-8DC9-F935635AA034}" destId="{DD397E4C-6EC2-4FB8-837E-8B25F3C8A08E}" srcOrd="3" destOrd="0" presId="urn:microsoft.com/office/officeart/2005/8/layout/vList5"/>
    <dgm:cxn modelId="{D2594144-E893-4D7B-87CB-A7AC58800E8E}" type="presParOf" srcId="{B9448F66-DC50-47F9-8DC9-F935635AA034}" destId="{2210F8D7-9DF2-49FE-95D3-28A119DBA233}" srcOrd="4" destOrd="0" presId="urn:microsoft.com/office/officeart/2005/8/layout/vList5"/>
    <dgm:cxn modelId="{38FB6C3E-47FE-458D-B4DE-357D728AC746}" type="presParOf" srcId="{2210F8D7-9DF2-49FE-95D3-28A119DBA233}" destId="{07D611C3-AAAF-43DC-9406-95BCCC3C38F2}" srcOrd="0" destOrd="0" presId="urn:microsoft.com/office/officeart/2005/8/layout/vList5"/>
    <dgm:cxn modelId="{742DDD7F-48EF-4AFC-B303-7F48E537B96F}" type="presParOf" srcId="{2210F8D7-9DF2-49FE-95D3-28A119DBA233}" destId="{68566431-D5E2-4DFF-9473-C2FEC3E1DE69}" srcOrd="1" destOrd="0" presId="urn:microsoft.com/office/officeart/2005/8/layout/vList5"/>
    <dgm:cxn modelId="{6649BDD7-9650-4EF1-B1EA-CF21192123D6}" type="presParOf" srcId="{B9448F66-DC50-47F9-8DC9-F935635AA034}" destId="{23408394-DC86-4A6B-8EC7-03FC10874E0D}" srcOrd="5" destOrd="0" presId="urn:microsoft.com/office/officeart/2005/8/layout/vList5"/>
    <dgm:cxn modelId="{28D00204-3E20-4F93-AD6C-E00C81143AE8}" type="presParOf" srcId="{B9448F66-DC50-47F9-8DC9-F935635AA034}" destId="{06A7CE57-867F-4221-9F9B-D36337F318B9}" srcOrd="6" destOrd="0" presId="urn:microsoft.com/office/officeart/2005/8/layout/vList5"/>
    <dgm:cxn modelId="{9591EA35-5256-49C8-9B92-7D9A90B4AF42}" type="presParOf" srcId="{06A7CE57-867F-4221-9F9B-D36337F318B9}" destId="{60487A7D-0291-414D-A22A-A4963AC618FC}" srcOrd="0" destOrd="0" presId="urn:microsoft.com/office/officeart/2005/8/layout/vList5"/>
    <dgm:cxn modelId="{631670F9-4F33-4678-85A6-2D533B6E8B22}" type="presParOf" srcId="{06A7CE57-867F-4221-9F9B-D36337F318B9}" destId="{704EDD68-3EF8-4EBB-A0EA-CDF5542F3A3F}" srcOrd="1" destOrd="0" presId="urn:microsoft.com/office/officeart/2005/8/layout/vList5"/>
    <dgm:cxn modelId="{A65F5012-B8D5-445B-92B4-24E9E98812EB}" type="presParOf" srcId="{B9448F66-DC50-47F9-8DC9-F935635AA034}" destId="{248E3916-3A81-4139-B1D0-16BA2E227BFC}" srcOrd="7" destOrd="0" presId="urn:microsoft.com/office/officeart/2005/8/layout/vList5"/>
    <dgm:cxn modelId="{0DE31B37-E4BF-4A27-872A-6F7C3DD6BF9E}" type="presParOf" srcId="{B9448F66-DC50-47F9-8DC9-F935635AA034}" destId="{1BEC028D-039C-4A23-B28B-2BF2980F3631}" srcOrd="8" destOrd="0" presId="urn:microsoft.com/office/officeart/2005/8/layout/vList5"/>
    <dgm:cxn modelId="{ACCC6A42-6255-4D42-B9A5-EA3FA7C40D46}" type="presParOf" srcId="{1BEC028D-039C-4A23-B28B-2BF2980F3631}" destId="{362D3843-437D-4F84-A891-810E2ED2A069}" srcOrd="0" destOrd="0" presId="urn:microsoft.com/office/officeart/2005/8/layout/vList5"/>
    <dgm:cxn modelId="{7C5E93BD-BC9D-4BD7-83E8-ECCBF6A2B55D}" type="presParOf" srcId="{1BEC028D-039C-4A23-B28B-2BF2980F3631}" destId="{E4BA54CD-49ED-41A7-9887-AB1031A632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4BA3-72DE-4DCE-B6A2-88F5DE5A6BF8}">
      <dsp:nvSpPr>
        <dsp:cNvPr id="0" name=""/>
        <dsp:cNvSpPr/>
      </dsp:nvSpPr>
      <dsp:spPr>
        <a:xfrm rot="5400000">
          <a:off x="5344769" y="-2211045"/>
          <a:ext cx="774751" cy="53949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0" kern="1200" dirty="0" smtClean="0">
              <a:solidFill>
                <a:schemeClr val="tx2"/>
              </a:solidFill>
            </a:rPr>
            <a:t>Biologiske og fysiologiske forskjeller mellom kvinner og menn</a:t>
          </a:r>
          <a:endParaRPr lang="en-GB" sz="1200" b="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Sykdommer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0" kern="1200" dirty="0" smtClean="0">
              <a:solidFill>
                <a:schemeClr val="tx2"/>
              </a:solidFill>
            </a:rPr>
            <a:t>Diagnosesystem og diffuse lidelser</a:t>
          </a:r>
          <a:endParaRPr lang="nb-NO" sz="1200" b="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Mestringsstrategier (smerte, sykdom, dårlig arbeidsmiljø)</a:t>
          </a:r>
          <a:endParaRPr lang="nb-NO" sz="1200" kern="1200" dirty="0">
            <a:solidFill>
              <a:schemeClr val="tx2"/>
            </a:solidFill>
          </a:endParaRPr>
        </a:p>
      </dsp:txBody>
      <dsp:txXfrm rot="-5400000">
        <a:off x="3034665" y="136879"/>
        <a:ext cx="5357140" cy="699111"/>
      </dsp:txXfrm>
    </dsp:sp>
    <dsp:sp modelId="{18D95A0F-81C8-4420-99FF-49E3D657A208}">
      <dsp:nvSpPr>
        <dsp:cNvPr id="0" name=""/>
        <dsp:cNvSpPr/>
      </dsp:nvSpPr>
      <dsp:spPr>
        <a:xfrm>
          <a:off x="0" y="0"/>
          <a:ext cx="3034665" cy="9684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noProof="0" dirty="0" smtClean="0"/>
            <a:t>Forhold på individnivå</a:t>
          </a:r>
          <a:endParaRPr lang="nb-NO" sz="2400" b="1" kern="1200" noProof="0" dirty="0"/>
        </a:p>
      </dsp:txBody>
      <dsp:txXfrm>
        <a:off x="47275" y="47275"/>
        <a:ext cx="2940115" cy="873889"/>
      </dsp:txXfrm>
    </dsp:sp>
    <dsp:sp modelId="{33A6CD1A-105A-4D2D-A4F5-7D000A296C47}">
      <dsp:nvSpPr>
        <dsp:cNvPr id="0" name=""/>
        <dsp:cNvSpPr/>
      </dsp:nvSpPr>
      <dsp:spPr>
        <a:xfrm rot="5400000">
          <a:off x="5344769" y="-1158321"/>
          <a:ext cx="774751" cy="5394960"/>
        </a:xfrm>
        <a:prstGeom prst="round2SameRect">
          <a:avLst/>
        </a:prstGeom>
        <a:solidFill>
          <a:schemeClr val="accent5">
            <a:tint val="40000"/>
            <a:alpha val="90000"/>
            <a:hueOff val="2389441"/>
            <a:satOff val="10275"/>
            <a:lumOff val="-244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2389441"/>
              <a:satOff val="10275"/>
              <a:lumOff val="-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Arbeidsdeling mellom menn og kvinner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Foreldrerollen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0" kern="1200" dirty="0" smtClean="0">
              <a:solidFill>
                <a:schemeClr val="tx2"/>
              </a:solidFill>
            </a:rPr>
            <a:t>Dobbeltrollehypotesen</a:t>
          </a:r>
          <a:endParaRPr lang="nb-NO" sz="1600" b="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Vold i nære relasjoner</a:t>
          </a:r>
          <a:endParaRPr lang="nb-NO" sz="1200" kern="1200" dirty="0">
            <a:solidFill>
              <a:schemeClr val="tx2"/>
            </a:solidFill>
          </a:endParaRPr>
        </a:p>
      </dsp:txBody>
      <dsp:txXfrm rot="-5400000">
        <a:off x="3034665" y="1189603"/>
        <a:ext cx="5357140" cy="699111"/>
      </dsp:txXfrm>
    </dsp:sp>
    <dsp:sp modelId="{A4DE3443-14E0-4772-A92B-1BAC455F85A3}">
      <dsp:nvSpPr>
        <dsp:cNvPr id="0" name=""/>
        <dsp:cNvSpPr/>
      </dsp:nvSpPr>
      <dsp:spPr>
        <a:xfrm>
          <a:off x="0" y="1019075"/>
          <a:ext cx="3034665" cy="968439"/>
        </a:xfrm>
        <a:prstGeom prst="roundRect">
          <a:avLst/>
        </a:prstGeom>
        <a:solidFill>
          <a:schemeClr val="accent5">
            <a:hueOff val="2361012"/>
            <a:satOff val="11044"/>
            <a:lumOff val="-103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Forhold i familien</a:t>
          </a:r>
          <a:endParaRPr lang="en-GB" sz="2400" kern="1200" dirty="0"/>
        </a:p>
      </dsp:txBody>
      <dsp:txXfrm>
        <a:off x="47275" y="1066350"/>
        <a:ext cx="2940115" cy="873889"/>
      </dsp:txXfrm>
    </dsp:sp>
    <dsp:sp modelId="{68566431-D5E2-4DFF-9473-C2FEC3E1DE69}">
      <dsp:nvSpPr>
        <dsp:cNvPr id="0" name=""/>
        <dsp:cNvSpPr/>
      </dsp:nvSpPr>
      <dsp:spPr>
        <a:xfrm rot="5400000">
          <a:off x="5344769" y="-98918"/>
          <a:ext cx="774751" cy="5394960"/>
        </a:xfrm>
        <a:prstGeom prst="round2SameRect">
          <a:avLst/>
        </a:prstGeom>
        <a:solidFill>
          <a:schemeClr val="accent5">
            <a:tint val="40000"/>
            <a:alpha val="90000"/>
            <a:hueOff val="4778882"/>
            <a:satOff val="20551"/>
            <a:lumOff val="-488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4778882"/>
              <a:satOff val="20551"/>
              <a:lumOff val="-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Arbeidsmiljø og helse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Kvinneyrker og kvinner i mannsdominerte yrker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Mobbing og utilbørlig sosial dominans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Forebygging</a:t>
          </a:r>
          <a:endParaRPr lang="nb-NO" sz="1200" kern="1200" dirty="0">
            <a:solidFill>
              <a:schemeClr val="tx2"/>
            </a:solidFill>
          </a:endParaRPr>
        </a:p>
      </dsp:txBody>
      <dsp:txXfrm rot="-5400000">
        <a:off x="3034665" y="2249006"/>
        <a:ext cx="5357140" cy="699111"/>
      </dsp:txXfrm>
    </dsp:sp>
    <dsp:sp modelId="{07D611C3-AAAF-43DC-9406-95BCCC3C38F2}">
      <dsp:nvSpPr>
        <dsp:cNvPr id="0" name=""/>
        <dsp:cNvSpPr/>
      </dsp:nvSpPr>
      <dsp:spPr>
        <a:xfrm>
          <a:off x="0" y="2035936"/>
          <a:ext cx="3034665" cy="968439"/>
        </a:xfrm>
        <a:prstGeom prst="roundRect">
          <a:avLst/>
        </a:prstGeom>
        <a:solidFill>
          <a:schemeClr val="accent5">
            <a:hueOff val="4722025"/>
            <a:satOff val="22087"/>
            <a:lumOff val="-205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Forhold på arbeidsplassen</a:t>
          </a:r>
          <a:endParaRPr lang="en-GB" sz="2400" kern="1200" dirty="0"/>
        </a:p>
      </dsp:txBody>
      <dsp:txXfrm>
        <a:off x="47275" y="2083211"/>
        <a:ext cx="2940115" cy="873889"/>
      </dsp:txXfrm>
    </dsp:sp>
    <dsp:sp modelId="{704EDD68-3EF8-4EBB-A0EA-CDF5542F3A3F}">
      <dsp:nvSpPr>
        <dsp:cNvPr id="0" name=""/>
        <dsp:cNvSpPr/>
      </dsp:nvSpPr>
      <dsp:spPr>
        <a:xfrm rot="5400000">
          <a:off x="5344769" y="839537"/>
          <a:ext cx="774751" cy="5394960"/>
        </a:xfrm>
        <a:prstGeom prst="round2SameRect">
          <a:avLst/>
        </a:prstGeom>
        <a:solidFill>
          <a:schemeClr val="accent5">
            <a:tint val="40000"/>
            <a:alpha val="90000"/>
            <a:hueOff val="7168323"/>
            <a:satOff val="30826"/>
            <a:lumOff val="-732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7168323"/>
              <a:satOff val="30826"/>
              <a:lumOff val="-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Kvinners yrkesdeltakelse</a:t>
          </a:r>
          <a:endParaRPr lang="en-GB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0" kern="1200" dirty="0" smtClean="0">
              <a:solidFill>
                <a:schemeClr val="tx2"/>
              </a:solidFill>
            </a:rPr>
            <a:t>Horisontal og vertikal segregering</a:t>
          </a:r>
          <a:endParaRPr lang="nb-NO" sz="1200" b="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Arbeidstilbud og arbeidstid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Lønnsforskjeller</a:t>
          </a:r>
          <a:endParaRPr lang="nb-NO" sz="1200" kern="1200" dirty="0">
            <a:solidFill>
              <a:schemeClr val="tx2"/>
            </a:solidFill>
          </a:endParaRPr>
        </a:p>
      </dsp:txBody>
      <dsp:txXfrm rot="-5400000">
        <a:off x="3034665" y="3187461"/>
        <a:ext cx="5357140" cy="699111"/>
      </dsp:txXfrm>
    </dsp:sp>
    <dsp:sp modelId="{60487A7D-0291-414D-A22A-A4963AC618FC}">
      <dsp:nvSpPr>
        <dsp:cNvPr id="0" name=""/>
        <dsp:cNvSpPr/>
      </dsp:nvSpPr>
      <dsp:spPr>
        <a:xfrm>
          <a:off x="0" y="3063663"/>
          <a:ext cx="3034665" cy="968439"/>
        </a:xfrm>
        <a:prstGeom prst="roundRect">
          <a:avLst/>
        </a:prstGeom>
        <a:solidFill>
          <a:schemeClr val="accent5">
            <a:hueOff val="7083037"/>
            <a:satOff val="33130"/>
            <a:lumOff val="-308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Forhold i arbeidsmarkedet</a:t>
          </a:r>
          <a:endParaRPr lang="nb-NO" sz="2400" kern="1200" dirty="0">
            <a:solidFill>
              <a:schemeClr val="tx2"/>
            </a:solidFill>
          </a:endParaRPr>
        </a:p>
      </dsp:txBody>
      <dsp:txXfrm>
        <a:off x="47275" y="3110938"/>
        <a:ext cx="2940115" cy="873889"/>
      </dsp:txXfrm>
    </dsp:sp>
    <dsp:sp modelId="{E4BA54CD-49ED-41A7-9887-AB1031A63216}">
      <dsp:nvSpPr>
        <dsp:cNvPr id="0" name=""/>
        <dsp:cNvSpPr/>
      </dsp:nvSpPr>
      <dsp:spPr>
        <a:xfrm rot="5400000">
          <a:off x="5344769" y="1856398"/>
          <a:ext cx="774751" cy="5394960"/>
        </a:xfrm>
        <a:prstGeom prst="round2SameRect">
          <a:avLst/>
        </a:prstGeom>
        <a:solidFill>
          <a:schemeClr val="accent5">
            <a:tint val="40000"/>
            <a:alpha val="90000"/>
            <a:hueOff val="9557764"/>
            <a:satOff val="41102"/>
            <a:lumOff val="-97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9557764"/>
              <a:satOff val="41102"/>
              <a:lumOff val="-9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Lovgivning (likestillingslovverk, fedrekvote og kvotering i styrer)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kern="1200" dirty="0" smtClean="0">
              <a:solidFill>
                <a:schemeClr val="tx2"/>
              </a:solidFill>
            </a:rPr>
            <a:t>Velferdsstaten og kjønnssegregering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0" kern="1200" dirty="0" smtClean="0">
              <a:solidFill>
                <a:schemeClr val="tx2"/>
              </a:solidFill>
            </a:rPr>
            <a:t>Menns dominans over kvinner?</a:t>
          </a:r>
          <a:endParaRPr lang="nb-NO" sz="1200" b="0" kern="1200" dirty="0">
            <a:solidFill>
              <a:schemeClr val="tx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200" b="0" kern="1200" dirty="0" smtClean="0">
              <a:solidFill>
                <a:schemeClr val="tx2"/>
              </a:solidFill>
            </a:rPr>
            <a:t>Hva sier neste generasjon?</a:t>
          </a:r>
          <a:endParaRPr lang="en-GB" sz="1200" b="0" kern="1200" dirty="0">
            <a:solidFill>
              <a:schemeClr val="tx2"/>
            </a:solidFill>
          </a:endParaRPr>
        </a:p>
      </dsp:txBody>
      <dsp:txXfrm rot="-5400000">
        <a:off x="3034665" y="4204322"/>
        <a:ext cx="5357140" cy="699111"/>
      </dsp:txXfrm>
    </dsp:sp>
    <dsp:sp modelId="{362D3843-437D-4F84-A891-810E2ED2A069}">
      <dsp:nvSpPr>
        <dsp:cNvPr id="0" name=""/>
        <dsp:cNvSpPr/>
      </dsp:nvSpPr>
      <dsp:spPr>
        <a:xfrm>
          <a:off x="0" y="4069658"/>
          <a:ext cx="3034665" cy="968439"/>
        </a:xfrm>
        <a:prstGeom prst="roundRect">
          <a:avLst/>
        </a:prstGeom>
        <a:solidFill>
          <a:schemeClr val="accent5">
            <a:hueOff val="9444049"/>
            <a:satOff val="44174"/>
            <a:lumOff val="-411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b="1" kern="1200" dirty="0" smtClean="0"/>
            <a:t>Samfunnets strukturer og rammer</a:t>
          </a:r>
          <a:endParaRPr lang="nb-NO" sz="2400" kern="1200" dirty="0"/>
        </a:p>
      </dsp:txBody>
      <dsp:txXfrm>
        <a:off x="47275" y="4116933"/>
        <a:ext cx="2940115" cy="87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0.06583</cdr:x>
      <cdr:y>0.1857</cdr:y>
    </cdr:from>
    <cdr:to>
      <cdr:x>0.18199</cdr:x>
      <cdr:y>0.39494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" y="8115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600" dirty="0"/>
            <a:t>LM</a:t>
          </a:r>
          <a:r>
            <a:rPr lang="nb-NO" sz="1600" baseline="0" dirty="0"/>
            <a:t> </a:t>
          </a:r>
          <a:r>
            <a:rPr lang="nb-NO" sz="1600" dirty="0"/>
            <a:t>kvinner</a:t>
          </a:r>
        </a:p>
      </cdr:txBody>
    </cdr:sp>
  </cdr:relSizeAnchor>
  <cdr:relSizeAnchor xmlns:cdr="http://schemas.openxmlformats.org/drawingml/2006/chartDrawing">
    <cdr:from>
      <cdr:x>0.05873</cdr:x>
      <cdr:y>0.51904</cdr:y>
    </cdr:from>
    <cdr:to>
      <cdr:x>0.1749</cdr:x>
      <cdr:y>0.72828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2280" y="22682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/>
            <a:t>LM menn</a:t>
          </a:r>
        </a:p>
      </cdr:txBody>
    </cdr:sp>
  </cdr:relSizeAnchor>
  <cdr:relSizeAnchor xmlns:cdr="http://schemas.openxmlformats.org/drawingml/2006/chartDrawing">
    <cdr:from>
      <cdr:x>0.08035</cdr:x>
      <cdr:y>0.73147</cdr:y>
    </cdr:from>
    <cdr:to>
      <cdr:x>0.19652</cdr:x>
      <cdr:y>0.94071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2460" y="31965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600"/>
            <a:t>EM kvinner</a:t>
          </a:r>
        </a:p>
      </cdr:txBody>
    </cdr:sp>
  </cdr:relSizeAnchor>
  <cdr:relSizeAnchor xmlns:cdr="http://schemas.openxmlformats.org/drawingml/2006/chartDrawing">
    <cdr:from>
      <cdr:x>0.23782</cdr:x>
      <cdr:y>0.79076</cdr:y>
    </cdr:from>
    <cdr:to>
      <cdr:x>0.35399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71991" y="3455676"/>
          <a:ext cx="914427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/>
            <a:t>EM menn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23/08/2017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5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23.08.2017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63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1E69-AB73-4557-AF65-3C4A47241D3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11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29A48-6921-44F7-9241-D76D1DBC2CC9}" type="slidenum">
              <a:rPr lang="en-US">
                <a:solidFill>
                  <a:srgbClr val="003366"/>
                </a:solidFill>
              </a:rPr>
              <a:pPr/>
              <a:t>‹#›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0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noProof="0" smtClean="0">
                <a:solidFill>
                  <a:srgbClr val="00447C"/>
                </a:solidFill>
              </a:rPr>
              <a:t>Technology for a better society</a:t>
            </a:r>
            <a:endParaRPr lang="en-GB" sz="4100" noProof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  <p:sldLayoutId id="2147483672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60000" y="1559072"/>
            <a:ext cx="7668384" cy="288000"/>
          </a:xfrm>
        </p:spPr>
        <p:txBody>
          <a:bodyPr/>
          <a:lstStyle/>
          <a:p>
            <a:r>
              <a:rPr lang="nb-NO" b="1" dirty="0" smtClean="0"/>
              <a:t>Solveig </a:t>
            </a:r>
            <a:r>
              <a:rPr lang="nb-NO" b="1" dirty="0" err="1" smtClean="0"/>
              <a:t>Osborg</a:t>
            </a:r>
            <a:r>
              <a:rPr lang="nb-NO" b="1" dirty="0" smtClean="0"/>
              <a:t> Ose, </a:t>
            </a:r>
            <a:r>
              <a:rPr lang="nb-NO" b="1" dirty="0" err="1" smtClean="0"/>
              <a:t>dr.polit</a:t>
            </a:r>
            <a:r>
              <a:rPr lang="nb-NO" b="1" dirty="0" smtClean="0"/>
              <a:t>/samfunnsøkonomi/arbeidsmarkedsøkonomi</a:t>
            </a:r>
            <a:endParaRPr lang="nb-NO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sz="2000" b="1" dirty="0" smtClean="0"/>
          </a:p>
          <a:p>
            <a:endParaRPr lang="da-DK" sz="2000" b="1" dirty="0"/>
          </a:p>
          <a:p>
            <a:r>
              <a:rPr lang="da-DK" sz="2000" b="1" dirty="0" smtClean="0"/>
              <a:t>Hur </a:t>
            </a:r>
            <a:r>
              <a:rPr lang="da-DK" sz="2000" b="1" dirty="0"/>
              <a:t>mår du Norden ?</a:t>
            </a:r>
            <a:endParaRPr lang="nb-NO" sz="2000" dirty="0"/>
          </a:p>
          <a:p>
            <a:r>
              <a:rPr lang="en-GB" b="1" dirty="0" smtClean="0"/>
              <a:t>WORKSHOP </a:t>
            </a:r>
            <a:r>
              <a:rPr lang="en-GB" b="1" dirty="0"/>
              <a:t>3:</a:t>
            </a:r>
          </a:p>
          <a:p>
            <a:r>
              <a:rPr lang="sv-SE" b="1" dirty="0"/>
              <a:t>Han, hon och välfärd - med hjärta och hjärna för jämställdhet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nb-NO" sz="5400" b="1" dirty="0" smtClean="0"/>
              <a:t>Kvinner</a:t>
            </a:r>
            <a:r>
              <a:rPr lang="en-GB" sz="5400" b="1" dirty="0" smtClean="0"/>
              <a:t>, </a:t>
            </a:r>
            <a:r>
              <a:rPr lang="en-GB" sz="5400" b="1" dirty="0" err="1" smtClean="0"/>
              <a:t>helse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og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yrke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/>
              <a:t>Dette er formidable endringer over relativt kort tid, og politikere og forskere har hatt problemer med å følge med på utviklingen. 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1340768"/>
            <a:ext cx="8429683" cy="4680520"/>
          </a:xfrm>
        </p:spPr>
        <p:txBody>
          <a:bodyPr/>
          <a:lstStyle/>
          <a:p>
            <a:r>
              <a:rPr lang="nb-NO" sz="2400" dirty="0"/>
              <a:t>Forskning på arbeidsliv i </a:t>
            </a:r>
            <a:r>
              <a:rPr lang="nb-NO" sz="2400" dirty="0" smtClean="0"/>
              <a:t>Norge (inkl. arbeidsmedisin) </a:t>
            </a:r>
            <a:r>
              <a:rPr lang="nb-NO" sz="2400" dirty="0"/>
              <a:t>har i stor grad vært konsentrert rundt </a:t>
            </a:r>
            <a:r>
              <a:rPr lang="nb-NO" sz="2400" dirty="0" smtClean="0"/>
              <a:t>industriarbeidsplasser</a:t>
            </a:r>
          </a:p>
          <a:p>
            <a:r>
              <a:rPr lang="nb-NO" sz="2400" dirty="0" smtClean="0"/>
              <a:t>Hele </a:t>
            </a:r>
            <a:r>
              <a:rPr lang="nb-NO" sz="2400" dirty="0"/>
              <a:t>arbeidsmiljøloven er basert på forskning på industriarbeidsplasser på 60-og </a:t>
            </a:r>
            <a:r>
              <a:rPr lang="nb-NO" sz="2400" dirty="0" smtClean="0"/>
              <a:t>70-tallet </a:t>
            </a:r>
          </a:p>
          <a:p>
            <a:r>
              <a:rPr lang="nb-NO" sz="2400" dirty="0" smtClean="0"/>
              <a:t>Foreløpig er lite gjort for </a:t>
            </a:r>
            <a:r>
              <a:rPr lang="nb-NO" sz="2400" dirty="0"/>
              <a:t>å undersøke om loven gir tilstrekkelig vern for kvinnedominerte </a:t>
            </a:r>
            <a:r>
              <a:rPr lang="nb-NO" sz="2400" dirty="0" smtClean="0"/>
              <a:t>yrkesgrupper:</a:t>
            </a:r>
          </a:p>
          <a:p>
            <a:pPr lvl="1"/>
            <a:r>
              <a:rPr lang="nb-NO" sz="2400" dirty="0"/>
              <a:t>b</a:t>
            </a:r>
            <a:r>
              <a:rPr lang="nb-NO" sz="2400" dirty="0" smtClean="0"/>
              <a:t>arne- </a:t>
            </a:r>
            <a:r>
              <a:rPr lang="nb-NO" sz="2400" dirty="0"/>
              <a:t>og ungdomsarbeidere (86 prosent </a:t>
            </a:r>
            <a:r>
              <a:rPr lang="nb-NO" sz="2400" dirty="0" smtClean="0"/>
              <a:t>kvinner)</a:t>
            </a:r>
          </a:p>
          <a:p>
            <a:pPr lvl="1"/>
            <a:r>
              <a:rPr lang="nb-NO" sz="2400" dirty="0" smtClean="0"/>
              <a:t>hjelpepleiere </a:t>
            </a:r>
            <a:r>
              <a:rPr lang="nb-NO" sz="2400" dirty="0"/>
              <a:t>og omsorgsarbeidere (90 prosent </a:t>
            </a:r>
            <a:r>
              <a:rPr lang="nb-NO" sz="2400" dirty="0" smtClean="0"/>
              <a:t>kvinner)</a:t>
            </a:r>
          </a:p>
          <a:p>
            <a:pPr lvl="1"/>
            <a:r>
              <a:rPr lang="nb-NO" sz="2400" dirty="0" smtClean="0"/>
              <a:t>sykepleiere </a:t>
            </a:r>
            <a:r>
              <a:rPr lang="nb-NO" sz="2400" dirty="0"/>
              <a:t>(92 prosent kvinner) </a:t>
            </a:r>
            <a:endParaRPr lang="nb-NO" sz="2400" dirty="0" smtClean="0"/>
          </a:p>
          <a:p>
            <a:pPr lvl="1"/>
            <a:r>
              <a:rPr lang="nb-NO" sz="2400" dirty="0" smtClean="0"/>
              <a:t>førskolelærere </a:t>
            </a:r>
            <a:r>
              <a:rPr lang="nb-NO" sz="2400" dirty="0"/>
              <a:t>(93 prosent kvinner</a:t>
            </a:r>
            <a:r>
              <a:rPr lang="nb-NO" sz="2400" dirty="0" smtClean="0"/>
              <a:t>).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23528" y="620688"/>
            <a:ext cx="8429684" cy="642942"/>
          </a:xfrm>
        </p:spPr>
        <p:txBody>
          <a:bodyPr/>
          <a:lstStyle/>
          <a:p>
            <a:r>
              <a:rPr lang="nb-NO" sz="3600" dirty="0" smtClean="0"/>
              <a:t>Et nytt arbeidsmarked 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2991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b="1" dirty="0" smtClean="0"/>
              <a:t>Kvinneyrkene i sterk vekst på 1970 og 80-tallet</a:t>
            </a:r>
            <a:endParaRPr lang="nb-N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Kvinner begynte å arbeide i tjenestene som måtte eksistere for at de kunne gå ut i arbeid…</a:t>
            </a:r>
          </a:p>
          <a:p>
            <a:pPr lvl="1"/>
            <a:r>
              <a:rPr lang="nb-NO" sz="2800" dirty="0" smtClean="0"/>
              <a:t>Sykehjem, barnehager</a:t>
            </a:r>
          </a:p>
          <a:p>
            <a:r>
              <a:rPr lang="nb-NO" sz="3200" dirty="0" smtClean="0"/>
              <a:t>Resultat: et sterkt kjønnssegregert arbeidsmarked</a:t>
            </a:r>
          </a:p>
          <a:p>
            <a:pPr lvl="1"/>
            <a:r>
              <a:rPr lang="nb-NO" sz="2000" dirty="0" smtClean="0"/>
              <a:t>Kvinner og menn i ulike yrker </a:t>
            </a:r>
            <a:r>
              <a:rPr lang="nb-NO" sz="2000" b="1" dirty="0" smtClean="0"/>
              <a:t>(horisontal kjønnssegregering)</a:t>
            </a:r>
          </a:p>
          <a:p>
            <a:pPr lvl="1"/>
            <a:r>
              <a:rPr lang="nb-NO" sz="2000" dirty="0" smtClean="0"/>
              <a:t>Kvinner og menn i ulike posisjoner </a:t>
            </a:r>
            <a:r>
              <a:rPr lang="nb-NO" sz="2000" b="1" dirty="0" smtClean="0"/>
              <a:t>(vertikal kjønnssegregering).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29684" cy="1143000"/>
          </a:xfrm>
        </p:spPr>
        <p:txBody>
          <a:bodyPr/>
          <a:lstStyle/>
          <a:p>
            <a:r>
              <a:rPr lang="nb-NO" dirty="0" smtClean="0"/>
              <a:t>Deltidsarbeid: kvinner mer heltid, menn mindre heltid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63284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4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Likestillingsparadokset</a:t>
            </a:r>
            <a:endParaRPr lang="nb-NO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800" dirty="0" smtClean="0"/>
              <a:t>Høy </a:t>
            </a:r>
            <a:r>
              <a:rPr lang="nb-NO" sz="2800" dirty="0"/>
              <a:t>kvinnesysselsetting men svært kjønnssegregert arbeidsmarked</a:t>
            </a:r>
          </a:p>
          <a:p>
            <a:pPr lvl="1"/>
            <a:r>
              <a:rPr lang="nb-NO" sz="2800" dirty="0"/>
              <a:t>Kvinner: </a:t>
            </a:r>
            <a:r>
              <a:rPr lang="nb-NO" sz="2800" dirty="0" smtClean="0"/>
              <a:t>helse og omsorg</a:t>
            </a:r>
            <a:endParaRPr lang="nb-NO" sz="2800" dirty="0"/>
          </a:p>
          <a:p>
            <a:pPr lvl="1"/>
            <a:r>
              <a:rPr lang="nb-NO" sz="2800" dirty="0"/>
              <a:t>Menn: </a:t>
            </a:r>
            <a:r>
              <a:rPr lang="nb-NO" sz="2800" dirty="0" smtClean="0"/>
              <a:t>teknologi</a:t>
            </a:r>
          </a:p>
          <a:p>
            <a:r>
              <a:rPr lang="nb-NO" sz="2800" dirty="0" smtClean="0"/>
              <a:t>Også </a:t>
            </a:r>
            <a:r>
              <a:rPr lang="nb-NO" sz="2800" dirty="0"/>
              <a:t>vanlig i andre land, men </a:t>
            </a:r>
            <a:endParaRPr lang="nb-NO" sz="2800" dirty="0" smtClean="0"/>
          </a:p>
          <a:p>
            <a:pPr lvl="1"/>
            <a:r>
              <a:rPr lang="nb-NO" sz="2600" dirty="0" smtClean="0"/>
              <a:t>velferdsstaten </a:t>
            </a:r>
            <a:r>
              <a:rPr lang="nb-NO" sz="2600" dirty="0"/>
              <a:t>kan ha bidratt til en enda sterkere segregering i de skandinaviske </a:t>
            </a:r>
            <a:r>
              <a:rPr lang="nb-NO" sz="2600" dirty="0" smtClean="0"/>
              <a:t>landene </a:t>
            </a:r>
            <a:endParaRPr lang="nb-NO" sz="2600" dirty="0"/>
          </a:p>
          <a:p>
            <a:r>
              <a:rPr lang="nb-NO" sz="2800" dirty="0" smtClean="0"/>
              <a:t>Den </a:t>
            </a:r>
            <a:r>
              <a:rPr lang="nb-NO" sz="2800" dirty="0"/>
              <a:t>høye andelen yrkesaktive kvinner </a:t>
            </a:r>
            <a:r>
              <a:rPr lang="nb-NO" sz="2800" dirty="0" smtClean="0"/>
              <a:t>skaper </a:t>
            </a:r>
            <a:r>
              <a:rPr lang="nb-NO" sz="2800" dirty="0"/>
              <a:t>det kjønnssegregerte </a:t>
            </a:r>
            <a:r>
              <a:rPr lang="nb-NO" sz="2800" dirty="0" smtClean="0"/>
              <a:t>arbeidsmarkedet</a:t>
            </a:r>
            <a:endParaRPr lang="nb-NO" sz="2800" dirty="0"/>
          </a:p>
          <a:p>
            <a:pPr lvl="1"/>
            <a:r>
              <a:rPr lang="nb-NO" sz="2600" b="1" dirty="0"/>
              <a:t>Kvinner </a:t>
            </a:r>
            <a:r>
              <a:rPr lang="nb-NO" sz="2600" b="1" dirty="0" smtClean="0"/>
              <a:t>skapte, </a:t>
            </a:r>
            <a:r>
              <a:rPr lang="nb-NO" sz="2600" b="1" dirty="0"/>
              <a:t>med sitt økte arbeidstilbud, høy etterspørsel etter typiske kvinnearbeidsplasser – som de selv måtte </a:t>
            </a:r>
            <a:r>
              <a:rPr lang="nb-NO" sz="2600" b="1" dirty="0" smtClean="0"/>
              <a:t>dekke… </a:t>
            </a:r>
            <a:endParaRPr lang="nb-NO" sz="2600" b="1" dirty="0"/>
          </a:p>
          <a:p>
            <a:r>
              <a:rPr lang="nb-NO" sz="2800" dirty="0"/>
              <a:t>Overraskende stabilt over tid, blant annet pga. tradisjonelle </a:t>
            </a:r>
            <a:r>
              <a:rPr lang="nb-NO" sz="2800" dirty="0" smtClean="0"/>
              <a:t>utdanningsvalg.</a:t>
            </a:r>
            <a:endParaRPr lang="nb-NO" sz="2800" dirty="0"/>
          </a:p>
          <a:p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Picture Placeholder 17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2810958523"/>
              </p:ext>
            </p:extLst>
          </p:nvPr>
        </p:nvGraphicFramePr>
        <p:xfrm>
          <a:off x="357189" y="785814"/>
          <a:ext cx="4142804" cy="37953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42804"/>
              </a:tblGrid>
              <a:tr h="373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Ingeniører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Ledere for vareproduksjon og tjenesteyting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Butikkmedarbeidere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Tømrere og snekkere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IKT-yrker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Sivilingeniører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Salgskonsulenter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Bønder, avløsere,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Ledere av administrative enheter, salg og forskning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Lastebil- og trailersjåfører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Picture Placeholder 18"/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546243324"/>
              </p:ext>
            </p:extLst>
          </p:nvPr>
        </p:nvGraphicFramePr>
        <p:xfrm>
          <a:off x="4643438" y="765175"/>
          <a:ext cx="3961010" cy="38159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1010"/>
              </a:tblGrid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Helsefagarbeidere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Butikkmedarbeidere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Barnehage- og skolefritidsassistenter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Sykepleiere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Kontormedarbeidere mv.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Grunnskolelærere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Renholdere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35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Ledere for vareproduksjon og tjenesteyting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35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Høyere saksbehandlere i offentlig og privat virksomhet</a:t>
                      </a:r>
                      <a:endParaRPr lang="nb-NO" sz="200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</a:rPr>
                        <a:t>Førskolelærere</a:t>
                      </a:r>
                      <a:endParaRPr lang="nb-NO" sz="2000" dirty="0">
                        <a:solidFill>
                          <a:srgbClr val="333333"/>
                        </a:solidFill>
                        <a:effectLst/>
                        <a:latin typeface="Open Sans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z="1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nb-NO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 største yrker</a:t>
            </a:r>
          </a:p>
          <a:p>
            <a:pPr algn="ctr"/>
            <a:r>
              <a:rPr lang="nb-NO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Menn (35%) </a:t>
            </a:r>
          </a:p>
          <a:p>
            <a:pPr algn="ctr"/>
            <a:r>
              <a:rPr lang="nb-NO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Andel menn: 67%</a:t>
            </a:r>
            <a:endParaRPr lang="nb-NO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nb-NO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 største yrker</a:t>
            </a:r>
          </a:p>
          <a:p>
            <a:pPr algn="ctr"/>
            <a:r>
              <a:rPr lang="nb-NO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Kvinner (</a:t>
            </a:r>
            <a:r>
              <a:rPr lang="nb-NO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57%)</a:t>
            </a:r>
          </a:p>
          <a:p>
            <a:pPr algn="ctr"/>
            <a:r>
              <a:rPr lang="nb-NO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Andel kvinner: 72%</a:t>
            </a:r>
            <a:endParaRPr lang="nb-NO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nb-NO" sz="3600" dirty="0" smtClean="0">
              <a:solidFill>
                <a:schemeClr val="tx1"/>
              </a:solidFill>
            </a:endParaRPr>
          </a:p>
          <a:p>
            <a:pPr algn="ctr"/>
            <a:endParaRPr lang="nb-N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 smtClean="0"/>
              <a:t>De lange linjene 1971-2014</a:t>
            </a:r>
            <a:br>
              <a:rPr lang="nb-NO" sz="4000" b="1" dirty="0" smtClean="0"/>
            </a:br>
            <a:r>
              <a:rPr lang="nb-NO" sz="2000" b="1" dirty="0" smtClean="0"/>
              <a:t>LM=legemeldt sykefravær</a:t>
            </a:r>
            <a:br>
              <a:rPr lang="nb-NO" sz="2000" b="1" dirty="0" smtClean="0"/>
            </a:br>
            <a:r>
              <a:rPr lang="nb-NO" sz="2000" b="1" dirty="0" smtClean="0"/>
              <a:t>EM=egenmeldt sykefravær</a:t>
            </a:r>
            <a:endParaRPr lang="nb-NO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392865"/>
              </p:ext>
            </p:extLst>
          </p:nvPr>
        </p:nvGraphicFramePr>
        <p:xfrm>
          <a:off x="422275" y="1524000"/>
          <a:ext cx="844073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2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Diagnosesystemet bedre tilpasset menns plager enn kvinners plager?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Flere menn enn kvinner får </a:t>
            </a:r>
            <a:r>
              <a:rPr lang="nb-NO" dirty="0" smtClean="0"/>
              <a:t>sykdomsdiagnoser</a:t>
            </a:r>
          </a:p>
          <a:p>
            <a:r>
              <a:rPr lang="nb-NO" dirty="0" smtClean="0"/>
              <a:t>Plager </a:t>
            </a:r>
            <a:r>
              <a:rPr lang="nb-NO" dirty="0"/>
              <a:t>legen ikke finner noen forklaring på, betegnes gjerne som </a:t>
            </a:r>
            <a:endParaRPr lang="nb-NO" dirty="0" smtClean="0"/>
          </a:p>
          <a:p>
            <a:pPr lvl="1"/>
            <a:r>
              <a:rPr lang="nb-NO" dirty="0" smtClean="0"/>
              <a:t>”</a:t>
            </a:r>
            <a:r>
              <a:rPr lang="nb-NO" dirty="0"/>
              <a:t>subjektive</a:t>
            </a:r>
            <a:r>
              <a:rPr lang="nb-NO" dirty="0" smtClean="0"/>
              <a:t>”, ”</a:t>
            </a:r>
            <a:r>
              <a:rPr lang="nb-NO" dirty="0"/>
              <a:t>ubestemte</a:t>
            </a:r>
            <a:r>
              <a:rPr lang="nb-NO" dirty="0" smtClean="0"/>
              <a:t>”, ”</a:t>
            </a:r>
            <a:r>
              <a:rPr lang="nb-NO" dirty="0"/>
              <a:t>uforklarte” </a:t>
            </a:r>
            <a:endParaRPr lang="nb-NO" dirty="0" smtClean="0"/>
          </a:p>
          <a:p>
            <a:pPr lvl="1"/>
            <a:r>
              <a:rPr lang="nb-NO" dirty="0" smtClean="0"/>
              <a:t>indikerer </a:t>
            </a:r>
            <a:r>
              <a:rPr lang="nb-NO" dirty="0"/>
              <a:t>at det tradisjonelle medisinske sykdomsbegrepet ikke utgjør et tilfredsstillende forklaringsgrunnlag ved disse plagene</a:t>
            </a:r>
            <a:r>
              <a:rPr lang="nb-NO" dirty="0" smtClean="0"/>
              <a:t>.</a:t>
            </a:r>
          </a:p>
          <a:p>
            <a:r>
              <a:rPr lang="nb-NO" dirty="0" smtClean="0"/>
              <a:t>Eks: </a:t>
            </a:r>
          </a:p>
          <a:p>
            <a:pPr lvl="1"/>
            <a:r>
              <a:rPr lang="nb-NO" dirty="0" smtClean="0"/>
              <a:t>Fibromyalgi</a:t>
            </a:r>
          </a:p>
          <a:p>
            <a:pPr lvl="1"/>
            <a:r>
              <a:rPr lang="nb-NO" dirty="0" smtClean="0"/>
              <a:t>kroniske muskelsmerter</a:t>
            </a:r>
          </a:p>
          <a:p>
            <a:pPr lvl="1"/>
            <a:r>
              <a:rPr lang="nb-NO" dirty="0" smtClean="0"/>
              <a:t>kronisk </a:t>
            </a:r>
            <a:r>
              <a:rPr lang="nb-NO" dirty="0"/>
              <a:t>utmattelsessyndrom etc. </a:t>
            </a:r>
            <a:endParaRPr lang="nb-NO" dirty="0" smtClean="0"/>
          </a:p>
          <a:p>
            <a:r>
              <a:rPr lang="nb-NO" dirty="0" smtClean="0"/>
              <a:t>Kvinners </a:t>
            </a:r>
            <a:r>
              <a:rPr lang="nb-NO" dirty="0"/>
              <a:t>helseproblemer gis oftere slike medisinske betegnelser enn menns. </a:t>
            </a:r>
            <a:endParaRPr lang="nb-NO" dirty="0" smtClean="0"/>
          </a:p>
          <a:p>
            <a:r>
              <a:rPr lang="nb-NO" dirty="0" smtClean="0"/>
              <a:t>Dette </a:t>
            </a:r>
            <a:r>
              <a:rPr lang="nb-NO" dirty="0"/>
              <a:t>er diagnoser som sier mer om symptomene enn om sykdomsårsakene, og blir merkelapper for tilstander med </a:t>
            </a:r>
            <a:r>
              <a:rPr lang="nb-NO" b="1" dirty="0"/>
              <a:t>lav medisinsk status.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mestringsstrategier?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Kvinner </a:t>
            </a:r>
            <a:r>
              <a:rPr lang="nb-NO" sz="2000" dirty="0"/>
              <a:t>og menn har ulike mestringsstrategier både i forhold til stress og </a:t>
            </a:r>
            <a:r>
              <a:rPr lang="nb-NO" sz="2000" dirty="0" smtClean="0"/>
              <a:t>helse</a:t>
            </a:r>
          </a:p>
          <a:p>
            <a:r>
              <a:rPr lang="nb-NO" sz="2000" dirty="0" smtClean="0"/>
              <a:t>Kvinner </a:t>
            </a:r>
            <a:r>
              <a:rPr lang="nb-NO" sz="2000" dirty="0"/>
              <a:t>bruker trolig </a:t>
            </a:r>
            <a:r>
              <a:rPr lang="nb-NO" sz="2000" b="1" dirty="0"/>
              <a:t>flere mestringsstrategier</a:t>
            </a:r>
            <a:r>
              <a:rPr lang="nb-NO" sz="2000" dirty="0"/>
              <a:t> enn menn, og de ser ut til å være mer følelsesmessig orientert enn menns </a:t>
            </a:r>
            <a:r>
              <a:rPr lang="nb-NO" sz="2000" dirty="0" smtClean="0"/>
              <a:t>mestringsstrategier </a:t>
            </a:r>
          </a:p>
          <a:p>
            <a:r>
              <a:rPr lang="nb-NO" sz="2000" dirty="0" smtClean="0"/>
              <a:t>Dette </a:t>
            </a:r>
            <a:r>
              <a:rPr lang="nb-NO" sz="2000" dirty="0"/>
              <a:t>kan føre til at kvinner trenger lenger fravær fra </a:t>
            </a:r>
            <a:r>
              <a:rPr lang="nb-NO" sz="2000" dirty="0" smtClean="0"/>
              <a:t>jobb</a:t>
            </a:r>
          </a:p>
          <a:p>
            <a:r>
              <a:rPr lang="nb-NO" sz="2000" dirty="0" smtClean="0"/>
              <a:t>Menns </a:t>
            </a:r>
            <a:r>
              <a:rPr lang="nb-NO" sz="2000" dirty="0"/>
              <a:t>mestringsstrategier går mer i retning av avkobling med alkohol og gjenopptakelse av arbeid så raskt som </a:t>
            </a:r>
            <a:r>
              <a:rPr lang="nb-NO" sz="2000" dirty="0" smtClean="0"/>
              <a:t>mulig</a:t>
            </a:r>
          </a:p>
          <a:p>
            <a:r>
              <a:rPr lang="nb-NO" sz="2000" dirty="0" smtClean="0"/>
              <a:t>Hvorvidt </a:t>
            </a:r>
            <a:r>
              <a:rPr lang="nb-NO" sz="2000" dirty="0"/>
              <a:t>ulike mestringsstrategier handler om biologiske forskjeller, eller om vi inntar sosialt lærte roller, kan foreløpig ikke forskningen svare </a:t>
            </a:r>
            <a:r>
              <a:rPr lang="nb-NO" sz="2000" dirty="0" smtClean="0"/>
              <a:t>på.</a:t>
            </a:r>
            <a:endParaRPr lang="nb-NO" sz="20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Forhold i familien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8760"/>
            <a:ext cx="8429684" cy="4803447"/>
          </a:xfrm>
        </p:spPr>
        <p:txBody>
          <a:bodyPr>
            <a:normAutofit/>
          </a:bodyPr>
          <a:lstStyle/>
          <a:p>
            <a:r>
              <a:rPr lang="nb-NO" dirty="0"/>
              <a:t>Belastningen i hjemmet er klart større for kvinner enn menn. </a:t>
            </a:r>
            <a:endParaRPr lang="nb-NO" dirty="0" smtClean="0"/>
          </a:p>
          <a:p>
            <a:r>
              <a:rPr lang="nb-NO" dirty="0" smtClean="0"/>
              <a:t>Kvinner </a:t>
            </a:r>
            <a:r>
              <a:rPr lang="nb-NO" dirty="0"/>
              <a:t>med høyere utdanning, har relativt lavere arbeidsinnsats </a:t>
            </a:r>
            <a:r>
              <a:rPr lang="nb-NO" dirty="0" smtClean="0"/>
              <a:t>hjemme, fordi: </a:t>
            </a:r>
          </a:p>
          <a:p>
            <a:pPr lvl="1"/>
            <a:r>
              <a:rPr lang="nb-NO" dirty="0" smtClean="0"/>
              <a:t>mannen </a:t>
            </a:r>
            <a:r>
              <a:rPr lang="nb-NO" dirty="0"/>
              <a:t>bidrar mer om kvinnen har høy </a:t>
            </a:r>
            <a:r>
              <a:rPr lang="nb-NO" dirty="0" smtClean="0"/>
              <a:t>utdanning</a:t>
            </a:r>
          </a:p>
          <a:p>
            <a:pPr lvl="1"/>
            <a:r>
              <a:rPr lang="nb-NO" dirty="0" smtClean="0"/>
              <a:t>høyere </a:t>
            </a:r>
            <a:r>
              <a:rPr lang="nb-NO" dirty="0"/>
              <a:t>inntekt muliggjør kjøp av privat hjelp i </a:t>
            </a:r>
            <a:r>
              <a:rPr lang="nb-NO" dirty="0" smtClean="0"/>
              <a:t>hjemmet</a:t>
            </a:r>
            <a:endParaRPr lang="nb-NO" dirty="0"/>
          </a:p>
          <a:p>
            <a:r>
              <a:rPr lang="nb-NO" dirty="0" smtClean="0"/>
              <a:t>Dobbeltrollehypotesen</a:t>
            </a:r>
          </a:p>
          <a:p>
            <a:pPr lvl="1"/>
            <a:r>
              <a:rPr lang="nb-NO" dirty="0" smtClean="0"/>
              <a:t>Kvinner </a:t>
            </a:r>
            <a:r>
              <a:rPr lang="nb-NO" dirty="0"/>
              <a:t>har høyere sykefravær enn menn fordi de har større belastning på </a:t>
            </a:r>
            <a:r>
              <a:rPr lang="nb-NO" dirty="0" smtClean="0"/>
              <a:t>hjemmebane </a:t>
            </a:r>
          </a:p>
          <a:p>
            <a:pPr lvl="1"/>
            <a:r>
              <a:rPr lang="nb-NO" dirty="0" smtClean="0"/>
              <a:t>Belastningen </a:t>
            </a:r>
            <a:r>
              <a:rPr lang="nb-NO" dirty="0"/>
              <a:t>hjemme </a:t>
            </a:r>
            <a:r>
              <a:rPr lang="nb-NO" dirty="0" smtClean="0"/>
              <a:t>påvirker ikke </a:t>
            </a:r>
            <a:r>
              <a:rPr lang="nb-NO" dirty="0"/>
              <a:t>kvinners sykefravær </a:t>
            </a:r>
            <a:r>
              <a:rPr lang="nb-NO" dirty="0" smtClean="0"/>
              <a:t>direkte</a:t>
            </a:r>
          </a:p>
          <a:p>
            <a:pPr lvl="1"/>
            <a:r>
              <a:rPr lang="nb-NO" dirty="0" smtClean="0"/>
              <a:t>Kan gå ned i stilling</a:t>
            </a:r>
            <a:endParaRPr lang="nb-NO" dirty="0"/>
          </a:p>
          <a:p>
            <a:r>
              <a:rPr lang="nb-NO" b="1" dirty="0" smtClean="0"/>
              <a:t>Men</a:t>
            </a:r>
            <a:r>
              <a:rPr lang="nb-NO" dirty="0" smtClean="0"/>
              <a:t> kvinner </a:t>
            </a:r>
            <a:r>
              <a:rPr lang="nb-NO" dirty="0"/>
              <a:t>med relativ lav lønn </a:t>
            </a:r>
            <a:r>
              <a:rPr lang="nb-NO" dirty="0" smtClean="0"/>
              <a:t>har ikke råd </a:t>
            </a:r>
            <a:r>
              <a:rPr lang="nb-NO" dirty="0"/>
              <a:t>til å gå ned i deltidsstilling selv om belastningen blir for stor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arbeidsdelingen </a:t>
            </a:r>
            <a:r>
              <a:rPr lang="nb-NO" dirty="0"/>
              <a:t>i hjem i husholdninger med lavere sosioøkonomisk </a:t>
            </a:r>
            <a:r>
              <a:rPr lang="nb-NO" dirty="0" smtClean="0"/>
              <a:t>status - større </a:t>
            </a:r>
            <a:r>
              <a:rPr lang="nb-NO" dirty="0"/>
              <a:t>belastning på </a:t>
            </a:r>
            <a:r>
              <a:rPr lang="nb-NO" dirty="0" smtClean="0"/>
              <a:t>kvinnen</a:t>
            </a:r>
          </a:p>
          <a:p>
            <a:pPr lvl="1"/>
            <a:r>
              <a:rPr lang="nb-NO" dirty="0" smtClean="0"/>
              <a:t>lavtlønte </a:t>
            </a:r>
            <a:r>
              <a:rPr lang="nb-NO" dirty="0"/>
              <a:t>kvinner i pleie og omsorgsyrker og i renhold </a:t>
            </a:r>
            <a:r>
              <a:rPr lang="nb-NO" dirty="0" smtClean="0"/>
              <a:t>er - </a:t>
            </a:r>
            <a:r>
              <a:rPr lang="nb-NO" dirty="0"/>
              <a:t>høyest </a:t>
            </a:r>
            <a:r>
              <a:rPr lang="nb-NO" dirty="0" smtClean="0"/>
              <a:t>sykefravær</a:t>
            </a:r>
            <a:endParaRPr lang="nb-NO" dirty="0"/>
          </a:p>
          <a:p>
            <a:r>
              <a:rPr lang="nb-NO" dirty="0" smtClean="0"/>
              <a:t>Flere roller er trolig en fordel heller enn en ulempe (</a:t>
            </a:r>
            <a:r>
              <a:rPr lang="nb-NO" dirty="0"/>
              <a:t>ekspansjonsteori av kjønn, arbeid og </a:t>
            </a:r>
            <a:r>
              <a:rPr lang="nb-NO" dirty="0" smtClean="0"/>
              <a:t>familie</a:t>
            </a:r>
            <a:r>
              <a:rPr lang="nb-NO" dirty="0"/>
              <a:t>)</a:t>
            </a:r>
            <a:endParaRPr lang="nb-NO" dirty="0" smtClean="0"/>
          </a:p>
          <a:p>
            <a:endParaRPr lang="nb-NO" dirty="0"/>
          </a:p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1340768"/>
            <a:ext cx="8429683" cy="4680520"/>
          </a:xfrm>
        </p:spPr>
        <p:txBody>
          <a:bodyPr>
            <a:normAutofit lnSpcReduction="10000"/>
          </a:bodyPr>
          <a:lstStyle/>
          <a:p>
            <a:r>
              <a:rPr lang="nb-NO" sz="2000" dirty="0" smtClean="0"/>
              <a:t>Sykefravær er et stort tema i Norge:</a:t>
            </a:r>
          </a:p>
          <a:p>
            <a:pPr lvl="1"/>
            <a:r>
              <a:rPr lang="nb-NO" sz="2000" dirty="0" smtClean="0"/>
              <a:t>Norges forskningsråd (eget sykefraværsprogram)</a:t>
            </a:r>
          </a:p>
          <a:p>
            <a:pPr lvl="1"/>
            <a:r>
              <a:rPr lang="nb-NO" sz="2000" dirty="0" smtClean="0"/>
              <a:t>Politiske debatter </a:t>
            </a:r>
          </a:p>
          <a:p>
            <a:pPr lvl="1"/>
            <a:r>
              <a:rPr lang="nb-NO" sz="2000" dirty="0" smtClean="0"/>
              <a:t>Media </a:t>
            </a:r>
          </a:p>
          <a:p>
            <a:r>
              <a:rPr lang="nb-NO" sz="2000" dirty="0" smtClean="0"/>
              <a:t>Kvinners sykefravær er særlig diskutert de siste årene</a:t>
            </a:r>
          </a:p>
          <a:p>
            <a:pPr lvl="1"/>
            <a:r>
              <a:rPr lang="nb-NO" sz="2000" dirty="0" smtClean="0"/>
              <a:t>Kvinner har høyere sykefravær enn menn i alle </a:t>
            </a:r>
          </a:p>
          <a:p>
            <a:pPr lvl="2"/>
            <a:r>
              <a:rPr lang="nb-NO" sz="2000" dirty="0" smtClean="0"/>
              <a:t>Yrker</a:t>
            </a:r>
          </a:p>
          <a:p>
            <a:pPr lvl="2"/>
            <a:r>
              <a:rPr lang="nb-NO" sz="2000" dirty="0" smtClean="0"/>
              <a:t>næringer og </a:t>
            </a:r>
          </a:p>
          <a:p>
            <a:pPr lvl="2"/>
            <a:r>
              <a:rPr lang="nb-NO" sz="2000" dirty="0" smtClean="0"/>
              <a:t>aldersgrupper</a:t>
            </a:r>
          </a:p>
          <a:p>
            <a:r>
              <a:rPr lang="nb-NO" sz="2000" dirty="0" smtClean="0"/>
              <a:t>Mange hypoteser presenteres: </a:t>
            </a:r>
          </a:p>
          <a:p>
            <a:pPr lvl="1"/>
            <a:r>
              <a:rPr lang="nb-NO" sz="2000" dirty="0" smtClean="0"/>
              <a:t>Kvinner har ikke samme engasjement i arbeidslivet som menn!</a:t>
            </a:r>
          </a:p>
          <a:p>
            <a:pPr lvl="1"/>
            <a:r>
              <a:rPr lang="nb-NO" sz="2000" dirty="0" smtClean="0"/>
              <a:t>Kvinner er mer opptatt av barn og hjem enn av jobben sin!</a:t>
            </a:r>
          </a:p>
          <a:p>
            <a:pPr lvl="1"/>
            <a:r>
              <a:rPr lang="nb-NO" sz="2000" dirty="0"/>
              <a:t>Kvinner har for mange </a:t>
            </a:r>
            <a:r>
              <a:rPr lang="nb-NO" sz="2000" dirty="0" smtClean="0"/>
              <a:t>roller og får høyt sykefravær </a:t>
            </a:r>
            <a:r>
              <a:rPr lang="nb-NO" sz="2000" dirty="0" err="1" smtClean="0"/>
              <a:t>pga</a:t>
            </a:r>
            <a:r>
              <a:rPr lang="nb-NO" sz="2000" dirty="0" smtClean="0"/>
              <a:t> rollekonflikter!</a:t>
            </a:r>
            <a:endParaRPr lang="nb-NO" sz="2000" dirty="0"/>
          </a:p>
          <a:p>
            <a:pPr lvl="1"/>
            <a:endParaRPr lang="nb-NO" dirty="0" smtClean="0"/>
          </a:p>
          <a:p>
            <a:pPr lvl="1"/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23528" y="476672"/>
            <a:ext cx="8429684" cy="642942"/>
          </a:xfrm>
        </p:spPr>
        <p:txBody>
          <a:bodyPr/>
          <a:lstStyle/>
          <a:p>
            <a:r>
              <a:rPr lang="nb-NO" sz="4000" dirty="0" smtClean="0"/>
              <a:t>Bakgrunn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0655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562074"/>
          </a:xfrm>
        </p:spPr>
        <p:txBody>
          <a:bodyPr>
            <a:normAutofit/>
          </a:bodyPr>
          <a:lstStyle/>
          <a:p>
            <a:r>
              <a:rPr lang="nb-NO" b="1" dirty="0"/>
              <a:t>Forhold på </a:t>
            </a:r>
            <a:r>
              <a:rPr lang="nb-NO" b="1" dirty="0" smtClean="0"/>
              <a:t>arbeidsplassen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36712"/>
            <a:ext cx="8429684" cy="5235495"/>
          </a:xfrm>
        </p:spPr>
        <p:txBody>
          <a:bodyPr>
            <a:normAutofit/>
          </a:bodyPr>
          <a:lstStyle/>
          <a:p>
            <a:r>
              <a:rPr lang="nb-NO" dirty="0" smtClean="0"/>
              <a:t>Arbeidsmiljøet </a:t>
            </a:r>
            <a:r>
              <a:rPr lang="nb-NO" dirty="0"/>
              <a:t>har betydning for </a:t>
            </a:r>
            <a:r>
              <a:rPr lang="nb-NO" dirty="0" smtClean="0"/>
              <a:t>sykefraværet</a:t>
            </a:r>
          </a:p>
          <a:p>
            <a:r>
              <a:rPr lang="nb-NO" dirty="0" smtClean="0"/>
              <a:t>Behov </a:t>
            </a:r>
            <a:r>
              <a:rPr lang="nb-NO" dirty="0"/>
              <a:t>for å finne ut hva det er mer spesifikt i arbeidsmiljøet som påvirker helsen til ansatte. </a:t>
            </a:r>
            <a:endParaRPr lang="nb-NO" dirty="0" smtClean="0"/>
          </a:p>
          <a:p>
            <a:pPr lvl="1"/>
            <a:r>
              <a:rPr lang="nb-NO" dirty="0" smtClean="0"/>
              <a:t>Dette </a:t>
            </a:r>
            <a:r>
              <a:rPr lang="nb-NO" dirty="0"/>
              <a:t>vil variere fra arbeidsplass til arbeidsplass, men også mellom ulike </a:t>
            </a:r>
            <a:r>
              <a:rPr lang="nb-NO" dirty="0" smtClean="0"/>
              <a:t>yrkesgrupper</a:t>
            </a:r>
          </a:p>
          <a:p>
            <a:pPr lvl="1"/>
            <a:r>
              <a:rPr lang="nb-NO" dirty="0" smtClean="0"/>
              <a:t>Må kartlegger utfordringene og redusere eksponeringen særlig </a:t>
            </a:r>
            <a:r>
              <a:rPr lang="nb-NO" dirty="0"/>
              <a:t>i </a:t>
            </a:r>
            <a:r>
              <a:rPr lang="nb-NO" dirty="0" smtClean="0"/>
              <a:t>kvinneyrkene</a:t>
            </a:r>
          </a:p>
          <a:p>
            <a:pPr lvl="1"/>
            <a:r>
              <a:rPr lang="nb-NO" dirty="0" smtClean="0"/>
              <a:t>Den </a:t>
            </a:r>
            <a:r>
              <a:rPr lang="nb-NO" dirty="0"/>
              <a:t>tradisjonelle forskningen tar i liten grad hensyn til de ulike utfordringene kvinner møter i sine </a:t>
            </a:r>
            <a:r>
              <a:rPr lang="nb-NO" dirty="0" smtClean="0"/>
              <a:t>yrker</a:t>
            </a:r>
          </a:p>
          <a:p>
            <a:pPr lvl="2"/>
            <a:r>
              <a:rPr lang="nb-NO" dirty="0" smtClean="0"/>
              <a:t>vold </a:t>
            </a:r>
            <a:r>
              <a:rPr lang="nb-NO" dirty="0"/>
              <a:t>og </a:t>
            </a:r>
            <a:r>
              <a:rPr lang="nb-NO" dirty="0" smtClean="0"/>
              <a:t>trusler</a:t>
            </a:r>
          </a:p>
          <a:p>
            <a:pPr lvl="2"/>
            <a:r>
              <a:rPr lang="nb-NO" dirty="0" smtClean="0"/>
              <a:t>nær/intens pasientkontakt/klientkontakt</a:t>
            </a:r>
          </a:p>
          <a:p>
            <a:pPr lvl="2"/>
            <a:r>
              <a:rPr lang="nb-NO" dirty="0" smtClean="0"/>
              <a:t>sterkt </a:t>
            </a:r>
            <a:r>
              <a:rPr lang="nb-NO" dirty="0"/>
              <a:t>lys på arbeidsplassen og </a:t>
            </a:r>
            <a:r>
              <a:rPr lang="nb-NO" dirty="0" smtClean="0"/>
              <a:t>øyebelastning/søvn</a:t>
            </a:r>
          </a:p>
          <a:p>
            <a:pPr lvl="2"/>
            <a:r>
              <a:rPr lang="nb-NO" dirty="0" smtClean="0"/>
              <a:t>stemmestøy heller enn maskinstøy</a:t>
            </a:r>
          </a:p>
          <a:p>
            <a:pPr lvl="1"/>
            <a:r>
              <a:rPr lang="nb-NO" dirty="0" smtClean="0"/>
              <a:t>en </a:t>
            </a:r>
            <a:r>
              <a:rPr lang="nb-NO" dirty="0"/>
              <a:t>del av hverdagen til mange </a:t>
            </a:r>
            <a:r>
              <a:rPr lang="nb-NO" dirty="0" smtClean="0"/>
              <a:t>kvinner</a:t>
            </a:r>
            <a:endParaRPr lang="nb-NO" dirty="0"/>
          </a:p>
          <a:p>
            <a:r>
              <a:rPr lang="nb-NO" dirty="0" smtClean="0"/>
              <a:t>Må utvide definisjoner/bruke nye begrep </a:t>
            </a:r>
          </a:p>
          <a:p>
            <a:pPr lvl="1"/>
            <a:r>
              <a:rPr lang="nb-NO" dirty="0" err="1" smtClean="0"/>
              <a:t>feks</a:t>
            </a:r>
            <a:r>
              <a:rPr lang="nb-NO" dirty="0" smtClean="0"/>
              <a:t> "utilbørlig sosial dominans"/"å bli hersa med" (professor </a:t>
            </a:r>
            <a:r>
              <a:rPr lang="nb-NO" dirty="0"/>
              <a:t>Kjell </a:t>
            </a:r>
            <a:r>
              <a:rPr lang="nb-NO" dirty="0" err="1" smtClean="0"/>
              <a:t>Underlid</a:t>
            </a:r>
            <a:r>
              <a:rPr lang="nb-NO" dirty="0" smtClean="0"/>
              <a:t>)</a:t>
            </a:r>
          </a:p>
          <a:p>
            <a:r>
              <a:rPr lang="nb-NO" dirty="0" smtClean="0"/>
              <a:t>Trenger mer kunnskap kvinnearbeidsplasser  - som </a:t>
            </a:r>
            <a:r>
              <a:rPr lang="nb-NO" dirty="0"/>
              <a:t>til nå har fått lite plass i forskningslitteraturen om arbeidsmiljø og helse.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Forhold i arbeidsmarkedet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24744"/>
            <a:ext cx="8429684" cy="4947463"/>
          </a:xfrm>
        </p:spPr>
        <p:txBody>
          <a:bodyPr/>
          <a:lstStyle/>
          <a:p>
            <a:r>
              <a:rPr lang="nb-NO" sz="2400" dirty="0" smtClean="0"/>
              <a:t>Omsorgsyrkene </a:t>
            </a:r>
            <a:r>
              <a:rPr lang="nb-NO" sz="2400" dirty="0"/>
              <a:t>er vesentlig dårligere betalt enn </a:t>
            </a:r>
            <a:r>
              <a:rPr lang="nb-NO" sz="2400" dirty="0" smtClean="0"/>
              <a:t>teknologiyrkene </a:t>
            </a:r>
          </a:p>
          <a:p>
            <a:r>
              <a:rPr lang="nb-NO" sz="2400" dirty="0" smtClean="0"/>
              <a:t>Et </a:t>
            </a:r>
            <a:r>
              <a:rPr lang="nb-NO" sz="2400" dirty="0"/>
              <a:t>kjønnssegregert horisontalt arbeidsmarked er </a:t>
            </a:r>
            <a:r>
              <a:rPr lang="nb-NO" sz="2400" dirty="0" smtClean="0"/>
              <a:t>vedvarende, </a:t>
            </a:r>
            <a:r>
              <a:rPr lang="nb-NO" sz="2400" dirty="0" err="1" smtClean="0"/>
              <a:t>pga</a:t>
            </a:r>
            <a:r>
              <a:rPr lang="nb-NO" sz="2400" dirty="0" smtClean="0"/>
              <a:t> tradisjonelle utdanningsvalg </a:t>
            </a:r>
          </a:p>
          <a:p>
            <a:r>
              <a:rPr lang="nb-NO" sz="2400" dirty="0" smtClean="0"/>
              <a:t>Både </a:t>
            </a:r>
            <a:r>
              <a:rPr lang="nb-NO" sz="2400" dirty="0"/>
              <a:t>kvinner og menn med lav utdanning har betydelig høyere sykefravær enn de med høyere </a:t>
            </a:r>
            <a:r>
              <a:rPr lang="nb-NO" sz="2400" dirty="0" smtClean="0"/>
              <a:t>utdanning</a:t>
            </a:r>
            <a:r>
              <a:rPr lang="nb-NO" sz="2400" dirty="0"/>
              <a:t>:</a:t>
            </a:r>
            <a:endParaRPr lang="nb-NO" sz="2400" dirty="0" smtClean="0"/>
          </a:p>
          <a:p>
            <a:pPr lvl="1"/>
            <a:r>
              <a:rPr lang="nb-NO" sz="2000" dirty="0" smtClean="0"/>
              <a:t>seleksjonseffekter </a:t>
            </a:r>
            <a:r>
              <a:rPr lang="nb-NO" sz="2000" dirty="0"/>
              <a:t>inn i </a:t>
            </a:r>
            <a:r>
              <a:rPr lang="nb-NO" sz="2000" dirty="0" smtClean="0"/>
              <a:t>utdanningen</a:t>
            </a:r>
          </a:p>
          <a:p>
            <a:pPr lvl="2"/>
            <a:r>
              <a:rPr lang="nb-NO" sz="1800" dirty="0" smtClean="0"/>
              <a:t>lavere </a:t>
            </a:r>
            <a:r>
              <a:rPr lang="nb-NO" sz="1800" dirty="0"/>
              <a:t>sosioøkonomisk klasse velger mer </a:t>
            </a:r>
            <a:r>
              <a:rPr lang="nb-NO" sz="1800" dirty="0" smtClean="0"/>
              <a:t>tradisjonelt</a:t>
            </a:r>
          </a:p>
          <a:p>
            <a:pPr lvl="2"/>
            <a:r>
              <a:rPr lang="nb-NO" sz="1800" dirty="0" smtClean="0"/>
              <a:t>har </a:t>
            </a:r>
            <a:r>
              <a:rPr lang="nb-NO" sz="1800" dirty="0"/>
              <a:t>dårligere </a:t>
            </a:r>
            <a:r>
              <a:rPr lang="nb-NO" sz="1800" dirty="0" smtClean="0"/>
              <a:t>helse</a:t>
            </a:r>
          </a:p>
          <a:p>
            <a:pPr lvl="1"/>
            <a:r>
              <a:rPr lang="nb-NO" sz="2000" dirty="0" smtClean="0"/>
              <a:t>yrkene </a:t>
            </a:r>
            <a:r>
              <a:rPr lang="nb-NO" sz="2000" dirty="0"/>
              <a:t>som både kvinner og menn med lav utdanning får tilgang på, er mer fysisk og psykisk </a:t>
            </a:r>
            <a:r>
              <a:rPr lang="nb-NO" sz="2000" dirty="0" smtClean="0"/>
              <a:t>krevende.</a:t>
            </a:r>
            <a:endParaRPr lang="nb-NO" sz="20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Likelønn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Sannsynligvis lik </a:t>
            </a:r>
            <a:r>
              <a:rPr lang="nb-NO" sz="2400" dirty="0"/>
              <a:t>lønn for likt arbeid i Norge i </a:t>
            </a:r>
            <a:r>
              <a:rPr lang="nb-NO" sz="2400" dirty="0" smtClean="0"/>
              <a:t>dag</a:t>
            </a:r>
          </a:p>
          <a:p>
            <a:r>
              <a:rPr lang="nb-NO" sz="2400" dirty="0"/>
              <a:t>M</a:t>
            </a:r>
            <a:r>
              <a:rPr lang="nb-NO" sz="2400" dirty="0" smtClean="0"/>
              <a:t>en </a:t>
            </a:r>
            <a:r>
              <a:rPr lang="nb-NO" sz="2400" dirty="0"/>
              <a:t>det er ikke lik lønn for </a:t>
            </a:r>
            <a:r>
              <a:rPr lang="nb-NO" sz="2400" b="1" dirty="0"/>
              <a:t>like lang </a:t>
            </a:r>
            <a:r>
              <a:rPr lang="nb-NO" sz="2400" b="1" dirty="0" smtClean="0"/>
              <a:t>utdanning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Dette </a:t>
            </a:r>
            <a:r>
              <a:rPr lang="nb-NO" sz="2400" dirty="0"/>
              <a:t>handler om hva markedet er villig til å betale </a:t>
            </a:r>
            <a:r>
              <a:rPr lang="nb-NO" sz="2400" dirty="0" smtClean="0"/>
              <a:t>for, og </a:t>
            </a:r>
            <a:endParaRPr lang="nb-NO" sz="2400" dirty="0"/>
          </a:p>
          <a:p>
            <a:pPr lvl="1"/>
            <a:r>
              <a:rPr lang="nb-NO" sz="2200" dirty="0" smtClean="0"/>
              <a:t>Kan importere billigere arbeidskraft i omsorgsyrker om mangel</a:t>
            </a:r>
          </a:p>
          <a:p>
            <a:pPr lvl="1"/>
            <a:r>
              <a:rPr lang="nb-NO" sz="2000" dirty="0" smtClean="0"/>
              <a:t>Mekanismer: relativt </a:t>
            </a:r>
            <a:r>
              <a:rPr lang="nb-NO" sz="2000" dirty="0"/>
              <a:t>åpen </a:t>
            </a:r>
            <a:r>
              <a:rPr lang="nb-NO" sz="2000" dirty="0" smtClean="0"/>
              <a:t>inngang gjør </a:t>
            </a:r>
            <a:r>
              <a:rPr lang="nb-NO" sz="2000" dirty="0"/>
              <a:t>tilbudssiden er fleksibel</a:t>
            </a:r>
            <a:endParaRPr lang="nb-NO" sz="2000" dirty="0" smtClean="0"/>
          </a:p>
          <a:p>
            <a:pPr lvl="1"/>
            <a:r>
              <a:rPr lang="nb-NO" sz="2000" dirty="0"/>
              <a:t>Lønningene holdes nede </a:t>
            </a:r>
            <a:endParaRPr lang="nb-NO" sz="2000" dirty="0" smtClean="0"/>
          </a:p>
          <a:p>
            <a:r>
              <a:rPr lang="nb-NO" sz="2200" dirty="0" smtClean="0"/>
              <a:t>Om lønnsjustering, svært dyrt for offentlig sektor</a:t>
            </a:r>
            <a:endParaRPr lang="nb-NO" sz="2200" dirty="0"/>
          </a:p>
          <a:p>
            <a:r>
              <a:rPr lang="nb-NO" sz="2200" dirty="0" smtClean="0"/>
              <a:t>At </a:t>
            </a:r>
            <a:r>
              <a:rPr lang="nb-NO" sz="2200" dirty="0"/>
              <a:t>kvinner i betydelig grad er plassert i denne delen av arbeidsmarkedet, gjør at lønnsforskjellene mellom kvinner og menn vedvarer. </a:t>
            </a:r>
            <a:endParaRPr lang="nb-NO" sz="22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smtClean="0"/>
              <a:t>Kvinner </a:t>
            </a:r>
            <a:r>
              <a:rPr lang="nb-NO" b="1" dirty="0"/>
              <a:t>har sterke insentiver til å velge å gå inn i mannsdominerte yrker, men menn har få insentiver til å gå inn i kvinnedominerte utdanninger og </a:t>
            </a:r>
            <a:r>
              <a:rPr lang="nb-NO" b="1" dirty="0" smtClean="0"/>
              <a:t>yrker - </a:t>
            </a:r>
            <a:r>
              <a:rPr lang="nb-NO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og </a:t>
            </a:r>
            <a:r>
              <a:rPr lang="nb-NO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gjør det heller ikke i vesentlig grad.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Økt sosial ulikhet blant kvinner?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8760"/>
            <a:ext cx="8429684" cy="4803447"/>
          </a:xfrm>
        </p:spPr>
        <p:txBody>
          <a:bodyPr/>
          <a:lstStyle/>
          <a:p>
            <a:r>
              <a:rPr lang="nb-NO" sz="2400" b="1" dirty="0"/>
              <a:t>Kvinner med lang utdanning </a:t>
            </a:r>
            <a:r>
              <a:rPr lang="nb-NO" sz="2400" dirty="0"/>
              <a:t>arbeider ofte ikke selv i typiske kvinnedominerte </a:t>
            </a:r>
            <a:r>
              <a:rPr lang="nb-NO" sz="2400" dirty="0" smtClean="0"/>
              <a:t>yrker</a:t>
            </a:r>
          </a:p>
          <a:p>
            <a:pPr lvl="1"/>
            <a:r>
              <a:rPr lang="nb-NO" sz="2000" dirty="0" smtClean="0"/>
              <a:t>men </a:t>
            </a:r>
            <a:r>
              <a:rPr lang="nb-NO" sz="2000" dirty="0"/>
              <a:t>er avhengig av rimelige omsorgstjenester for selv å kunne få høy avkastning av utdanningen </a:t>
            </a:r>
            <a:r>
              <a:rPr lang="nb-NO" sz="2000" dirty="0" smtClean="0"/>
              <a:t>sin</a:t>
            </a:r>
          </a:p>
          <a:p>
            <a:r>
              <a:rPr lang="nb-NO" sz="2400" dirty="0" smtClean="0"/>
              <a:t>Dette </a:t>
            </a:r>
            <a:r>
              <a:rPr lang="nb-NO" sz="2400" dirty="0"/>
              <a:t>kan bidra til at kvinner </a:t>
            </a:r>
            <a:r>
              <a:rPr lang="nb-NO" sz="2400" dirty="0" smtClean="0"/>
              <a:t>ellers i arbeidsmarkedet vil </a:t>
            </a:r>
            <a:r>
              <a:rPr lang="nb-NO" sz="2400" dirty="0"/>
              <a:t>gi </a:t>
            </a:r>
            <a:r>
              <a:rPr lang="nb-NO" sz="2400" b="1" dirty="0"/>
              <a:t>lite støtte</a:t>
            </a:r>
            <a:r>
              <a:rPr lang="nb-NO" sz="2400" dirty="0"/>
              <a:t> til økte lønninger for kvinner i offentlige helse og </a:t>
            </a:r>
            <a:r>
              <a:rPr lang="nb-NO" sz="2400" dirty="0" smtClean="0"/>
              <a:t>velferdstjenester</a:t>
            </a:r>
          </a:p>
          <a:p>
            <a:r>
              <a:rPr lang="nb-NO" sz="2400" dirty="0" smtClean="0"/>
              <a:t>Dette </a:t>
            </a:r>
            <a:r>
              <a:rPr lang="nb-NO" sz="2400" dirty="0"/>
              <a:t>kan bidra </a:t>
            </a:r>
            <a:r>
              <a:rPr lang="nb-NO" sz="2400" b="1" dirty="0"/>
              <a:t>til økt sosial ulikhet blant kvinner </a:t>
            </a:r>
            <a:r>
              <a:rPr lang="nb-NO" sz="2400" dirty="0"/>
              <a:t>og til å opprettholde relative lave lønninger i omsorgsyrker og typiske kvinneyrker.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 om kvinneyrkene får lavere status…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12776"/>
            <a:ext cx="8429684" cy="4659431"/>
          </a:xfrm>
        </p:spPr>
        <p:txBody>
          <a:bodyPr/>
          <a:lstStyle/>
          <a:p>
            <a:r>
              <a:rPr lang="nb-NO" dirty="0" smtClean="0"/>
              <a:t>Kvinneyrkene er</a:t>
            </a:r>
          </a:p>
          <a:p>
            <a:pPr lvl="1"/>
            <a:r>
              <a:rPr lang="nb-NO" dirty="0" smtClean="0"/>
              <a:t>belastende </a:t>
            </a:r>
          </a:p>
          <a:p>
            <a:pPr lvl="1"/>
            <a:r>
              <a:rPr lang="nb-NO" dirty="0" smtClean="0"/>
              <a:t>lav </a:t>
            </a:r>
            <a:r>
              <a:rPr lang="nb-NO" dirty="0"/>
              <a:t>status </a:t>
            </a:r>
            <a:endParaRPr lang="nb-NO" dirty="0" smtClean="0"/>
          </a:p>
          <a:p>
            <a:pPr lvl="1"/>
            <a:r>
              <a:rPr lang="nb-NO" dirty="0" smtClean="0"/>
              <a:t>Lav lønn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b-NO" sz="1800" dirty="0" smtClean="0"/>
              <a:t>Flere kan velge:</a:t>
            </a:r>
          </a:p>
          <a:p>
            <a:pPr lvl="1"/>
            <a:r>
              <a:rPr lang="nb-NO" dirty="0" smtClean="0"/>
              <a:t>å </a:t>
            </a:r>
            <a:r>
              <a:rPr lang="nb-NO" dirty="0"/>
              <a:t>jobbe </a:t>
            </a:r>
            <a:r>
              <a:rPr lang="nb-NO" dirty="0" smtClean="0"/>
              <a:t>deltid</a:t>
            </a:r>
          </a:p>
          <a:p>
            <a:pPr lvl="1"/>
            <a:r>
              <a:rPr lang="nb-NO" dirty="0" smtClean="0"/>
              <a:t>å </a:t>
            </a:r>
            <a:r>
              <a:rPr lang="nb-NO" dirty="0"/>
              <a:t>trekke seg ut av </a:t>
            </a:r>
            <a:r>
              <a:rPr lang="nb-NO" dirty="0" smtClean="0"/>
              <a:t>arbeidslivet</a:t>
            </a:r>
          </a:p>
          <a:p>
            <a:pPr lvl="1"/>
            <a:r>
              <a:rPr lang="nb-NO" dirty="0" smtClean="0"/>
              <a:t>ta </a:t>
            </a:r>
            <a:r>
              <a:rPr lang="nb-NO" dirty="0"/>
              <a:t>helansvar for omsorgsoppgavene i </a:t>
            </a:r>
            <a:r>
              <a:rPr lang="nb-NO" dirty="0" smtClean="0"/>
              <a:t>familien</a:t>
            </a:r>
          </a:p>
          <a:p>
            <a:pPr lvl="1"/>
            <a:r>
              <a:rPr lang="nb-NO" dirty="0" smtClean="0"/>
              <a:t>etterspørselen </a:t>
            </a:r>
            <a:r>
              <a:rPr lang="nb-NO" dirty="0"/>
              <a:t>etter omsorgstjenester vil da gå ned, og </a:t>
            </a:r>
            <a:endParaRPr lang="nb-NO" dirty="0" smtClean="0"/>
          </a:p>
          <a:p>
            <a:pPr lvl="1"/>
            <a:r>
              <a:rPr lang="nb-NO" dirty="0" smtClean="0"/>
              <a:t>færre </a:t>
            </a:r>
            <a:r>
              <a:rPr lang="nb-NO" dirty="0"/>
              <a:t>kvinner blir </a:t>
            </a:r>
            <a:r>
              <a:rPr lang="nb-NO" dirty="0" smtClean="0"/>
              <a:t>sysselsatt</a:t>
            </a:r>
            <a:endParaRPr lang="nb-NO" dirty="0"/>
          </a:p>
          <a:p>
            <a:r>
              <a:rPr lang="nb-NO" dirty="0"/>
              <a:t>Politikken som føres på dette området og hva partene i arbeidslivet klarer å få til, vil kanskje være avgjørende for å opprettholde dagens velferdsstat og den høye kvinnesysselsettingen.   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778098"/>
          </a:xfrm>
        </p:spPr>
        <p:txBody>
          <a:bodyPr>
            <a:normAutofit/>
          </a:bodyPr>
          <a:lstStyle/>
          <a:p>
            <a:r>
              <a:rPr lang="nb-NO" b="1" dirty="0" smtClean="0"/>
              <a:t>Konklusjoner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52736"/>
            <a:ext cx="8429684" cy="5019471"/>
          </a:xfrm>
        </p:spPr>
        <p:txBody>
          <a:bodyPr>
            <a:normAutofit/>
          </a:bodyPr>
          <a:lstStyle/>
          <a:p>
            <a:r>
              <a:rPr lang="nb-NO" dirty="0"/>
              <a:t>De vanligste årsakene til sykefravær blant både kvinner og menn er muskel-skjelettlidelser og psykiske </a:t>
            </a:r>
            <a:r>
              <a:rPr lang="nb-NO" dirty="0" smtClean="0"/>
              <a:t>lidelser/symptomer</a:t>
            </a:r>
          </a:p>
          <a:p>
            <a:pPr lvl="1"/>
            <a:r>
              <a:rPr lang="nb-NO" dirty="0" smtClean="0"/>
              <a:t>Kvinner </a:t>
            </a:r>
            <a:r>
              <a:rPr lang="nb-NO" dirty="0"/>
              <a:t>har større risiko for å utvikle muskel-skjelettplager, sykdommer og smerter enn </a:t>
            </a:r>
            <a:r>
              <a:rPr lang="nb-NO" dirty="0" smtClean="0"/>
              <a:t>menn</a:t>
            </a:r>
          </a:p>
          <a:p>
            <a:pPr lvl="1"/>
            <a:r>
              <a:rPr lang="nb-NO" dirty="0" smtClean="0"/>
              <a:t>Angst</a:t>
            </a:r>
            <a:r>
              <a:rPr lang="nb-NO" dirty="0"/>
              <a:t>, depresjoner og andre relativt vanlige psykiske lidelser er også konsistent funnet å ramme kvinner hyppigere enn </a:t>
            </a:r>
            <a:r>
              <a:rPr lang="nb-NO" dirty="0" smtClean="0"/>
              <a:t>menn</a:t>
            </a:r>
          </a:p>
          <a:p>
            <a:r>
              <a:rPr lang="nb-NO" dirty="0" smtClean="0"/>
              <a:t>Ulik </a:t>
            </a:r>
            <a:r>
              <a:rPr lang="nb-NO" dirty="0"/>
              <a:t>helse og ulik risiko for å utvikle sykdommer og plager, forklarer sannsynligvis det meste av kjønnsforskjellene i sykefraværet. </a:t>
            </a:r>
            <a:endParaRPr lang="nb-NO" dirty="0" smtClean="0"/>
          </a:p>
          <a:p>
            <a:pPr lvl="1"/>
            <a:r>
              <a:rPr lang="nb-NO" dirty="0" smtClean="0"/>
              <a:t>godt </a:t>
            </a:r>
            <a:r>
              <a:rPr lang="nb-NO" dirty="0"/>
              <a:t>samsvar med risiko for ulike helsetilstander og det kvinner og menn er sykemeldt </a:t>
            </a:r>
            <a:r>
              <a:rPr lang="nb-NO" dirty="0" smtClean="0"/>
              <a:t>for </a:t>
            </a:r>
          </a:p>
          <a:p>
            <a:r>
              <a:rPr lang="nb-NO" dirty="0" smtClean="0"/>
              <a:t>+ kvinner </a:t>
            </a:r>
            <a:r>
              <a:rPr lang="nb-NO" dirty="0"/>
              <a:t>og menn arbeider i ulike deler av </a:t>
            </a:r>
            <a:r>
              <a:rPr lang="nb-NO" dirty="0" smtClean="0"/>
              <a:t>arbeidsmarkedet: </a:t>
            </a:r>
          </a:p>
          <a:p>
            <a:pPr lvl="1"/>
            <a:r>
              <a:rPr lang="nb-NO" dirty="0" smtClean="0"/>
              <a:t>Kvinner </a:t>
            </a:r>
            <a:r>
              <a:rPr lang="nb-NO" dirty="0"/>
              <a:t>jobber i større grad i yrker som gir fysisk og psykisk belastning enn menn. </a:t>
            </a:r>
            <a:endParaRPr lang="nb-NO" dirty="0" smtClean="0"/>
          </a:p>
          <a:p>
            <a:pPr lvl="1"/>
            <a:r>
              <a:rPr lang="nb-NO" dirty="0" smtClean="0"/>
              <a:t>Kvinner </a:t>
            </a:r>
            <a:r>
              <a:rPr lang="nb-NO" dirty="0"/>
              <a:t>og menn mestrer sykdom, smerte og dårlig arbeidsmiljø ulikt, </a:t>
            </a:r>
            <a:r>
              <a:rPr lang="nb-NO" dirty="0" smtClean="0"/>
              <a:t>kan bidra til at </a:t>
            </a:r>
          </a:p>
          <a:p>
            <a:pPr lvl="2"/>
            <a:r>
              <a:rPr lang="nb-NO" dirty="0" smtClean="0"/>
              <a:t>kvinner </a:t>
            </a:r>
            <a:r>
              <a:rPr lang="nb-NO" dirty="0"/>
              <a:t>trenger lenger tid for å bli frisk etter </a:t>
            </a:r>
            <a:r>
              <a:rPr lang="nb-NO" dirty="0" smtClean="0"/>
              <a:t>sykdom</a:t>
            </a:r>
            <a:endParaRPr lang="nb-NO" dirty="0"/>
          </a:p>
          <a:p>
            <a:r>
              <a:rPr lang="nb-NO" dirty="0" smtClean="0"/>
              <a:t>Ser ikke ut som kjønnsforskjeller i sykefraværet forklares av: </a:t>
            </a:r>
          </a:p>
          <a:p>
            <a:pPr lvl="1"/>
            <a:r>
              <a:rPr lang="nb-NO" dirty="0" smtClean="0"/>
              <a:t>dårlige holdninger</a:t>
            </a:r>
          </a:p>
          <a:p>
            <a:pPr lvl="1"/>
            <a:r>
              <a:rPr lang="nb-NO" dirty="0" smtClean="0"/>
              <a:t>lav arbeidsmoral</a:t>
            </a:r>
          </a:p>
          <a:p>
            <a:pPr lvl="1"/>
            <a:r>
              <a:rPr lang="nb-NO" dirty="0" smtClean="0"/>
              <a:t>dobbeltroller </a:t>
            </a:r>
            <a:r>
              <a:rPr lang="nb-NO" dirty="0"/>
              <a:t>eller for mange krav eller forventninger til </a:t>
            </a:r>
            <a:r>
              <a:rPr lang="nb-NO" dirty="0" smtClean="0"/>
              <a:t>kvinner.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 smtClean="0"/>
              <a:t>Takk for oppmerksomheten!</a:t>
            </a:r>
            <a:endParaRPr lang="nb-NO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dirty="0" smtClean="0"/>
              <a:t>Samle </a:t>
            </a:r>
            <a:r>
              <a:rPr lang="nb-NO" sz="2800" dirty="0"/>
              <a:t>all vital kunnskap om det kjønnssegregerte arbeidsmarkedet og kvinners arbeidshelse gjennom en systematisk gjennomgang av forskningslitteraturen.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nb-NO" sz="3600" b="1" dirty="0" smtClean="0"/>
              <a:t>Prosjektets formål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3125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643"/>
            <a:ext cx="3960440" cy="5555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629894" y="332656"/>
            <a:ext cx="4312399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April 2014</a:t>
            </a:r>
          </a:p>
          <a:p>
            <a:r>
              <a:rPr lang="nb-NO" b="1" dirty="0" smtClean="0"/>
              <a:t>Samarbeid mellom SINTEF og NTNU</a:t>
            </a:r>
          </a:p>
          <a:p>
            <a:r>
              <a:rPr lang="en-GB" dirty="0" smtClean="0"/>
              <a:t>Trondheim, Norge</a:t>
            </a:r>
          </a:p>
          <a:p>
            <a:endParaRPr lang="en-GB" dirty="0"/>
          </a:p>
          <a:p>
            <a:r>
              <a:rPr lang="nb-NO" b="1" dirty="0" smtClean="0"/>
              <a:t>Finansiert av NAV </a:t>
            </a:r>
            <a:r>
              <a:rPr lang="nb-NO" b="1" dirty="0" err="1" smtClean="0"/>
              <a:t>Farve</a:t>
            </a:r>
            <a:endParaRPr lang="nb-NO" b="1" dirty="0" smtClean="0"/>
          </a:p>
          <a:p>
            <a:r>
              <a:rPr lang="nb-NO" dirty="0" smtClean="0"/>
              <a:t>Forskningsmidler for forskning på arbeidsliv 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b="1" dirty="0" smtClean="0"/>
              <a:t>Forfattere: </a:t>
            </a:r>
          </a:p>
          <a:p>
            <a:r>
              <a:rPr lang="nb-NO" sz="1600" dirty="0" smtClean="0"/>
              <a:t>Solveig </a:t>
            </a:r>
            <a:r>
              <a:rPr lang="nb-NO" sz="1600" dirty="0" err="1" smtClean="0"/>
              <a:t>Osborg</a:t>
            </a:r>
            <a:r>
              <a:rPr lang="nb-NO" sz="1600" dirty="0" smtClean="0"/>
              <a:t> Ose (samfunnsøkonom)</a:t>
            </a:r>
          </a:p>
          <a:p>
            <a:r>
              <a:rPr lang="nb-NO" sz="1600" dirty="0" smtClean="0"/>
              <a:t>Lin Jiang (fysiolog)</a:t>
            </a:r>
          </a:p>
          <a:p>
            <a:r>
              <a:rPr lang="nb-NO" sz="1600" dirty="0" smtClean="0"/>
              <a:t>Brita </a:t>
            </a:r>
            <a:r>
              <a:rPr lang="nb-NO" sz="1600" dirty="0" err="1" smtClean="0"/>
              <a:t>Bungum</a:t>
            </a:r>
            <a:r>
              <a:rPr lang="nb-NO" sz="1600" dirty="0" smtClean="0"/>
              <a:t> (sosiolog)</a:t>
            </a:r>
          </a:p>
          <a:p>
            <a:r>
              <a:rPr lang="nb-NO" sz="1600" dirty="0" smtClean="0"/>
              <a:t>+bidrag fra Sissel Steihaug (</a:t>
            </a:r>
            <a:r>
              <a:rPr lang="nb-NO" sz="1600" dirty="0" err="1" smtClean="0"/>
              <a:t>dr.med</a:t>
            </a:r>
            <a:r>
              <a:rPr lang="nb-NO" sz="1600" dirty="0" smtClean="0"/>
              <a:t>)</a:t>
            </a:r>
          </a:p>
          <a:p>
            <a:endParaRPr lang="nb-NO" sz="1600" dirty="0"/>
          </a:p>
          <a:p>
            <a:r>
              <a:rPr lang="nb-NO" sz="1600" dirty="0" smtClean="0"/>
              <a:t>Vi har inkludert 480 vitenskapelige artikler, </a:t>
            </a:r>
          </a:p>
          <a:p>
            <a:r>
              <a:rPr lang="nb-NO" sz="1600" dirty="0" smtClean="0"/>
              <a:t>stort sett fra internasjonale journaler </a:t>
            </a:r>
          </a:p>
          <a:p>
            <a:r>
              <a:rPr lang="nb-NO" sz="1600" dirty="0" smtClean="0"/>
              <a:t>(via </a:t>
            </a:r>
            <a:r>
              <a:rPr lang="nb-NO" sz="1600" dirty="0" err="1" smtClean="0"/>
              <a:t>PubMed</a:t>
            </a:r>
            <a:r>
              <a:rPr lang="nb-NO" sz="1600" dirty="0" smtClean="0"/>
              <a:t> og ISI </a:t>
            </a:r>
            <a:r>
              <a:rPr lang="nb-NO" sz="1600" dirty="0"/>
              <a:t>Web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 smtClean="0"/>
              <a:t>Science</a:t>
            </a:r>
            <a:r>
              <a:rPr lang="nb-NO" sz="1600" dirty="0" smtClean="0"/>
              <a:t>)</a:t>
            </a:r>
          </a:p>
          <a:p>
            <a:endParaRPr lang="nb-NO" sz="1600" dirty="0"/>
          </a:p>
          <a:p>
            <a:r>
              <a:rPr lang="nb-NO" sz="1600" dirty="0" smtClean="0"/>
              <a:t>Vi arbeider med en vitenskapelig artikkel </a:t>
            </a:r>
          </a:p>
          <a:p>
            <a:r>
              <a:rPr lang="nb-NO" sz="1600" dirty="0" smtClean="0"/>
              <a:t>basert på rapporten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930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72369223"/>
              </p:ext>
            </p:extLst>
          </p:nvPr>
        </p:nvGraphicFramePr>
        <p:xfrm>
          <a:off x="357188" y="981075"/>
          <a:ext cx="84296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23528" y="332656"/>
            <a:ext cx="8429684" cy="642942"/>
          </a:xfrm>
        </p:spPr>
        <p:txBody>
          <a:bodyPr/>
          <a:lstStyle/>
          <a:p>
            <a:r>
              <a:rPr lang="nb-NO" sz="2400" b="1" dirty="0" smtClean="0"/>
              <a:t>Forskningslitteraturen kan grupperes i følgende tema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6652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95A0F-81C8-4420-99FF-49E3D657A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24BA3-72DE-4DCE-B6A2-88F5DE5A6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E3443-14E0-4772-A92B-1BAC455F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6CD1A-105A-4D2D-A4F5-7D000A296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D611C3-AAAF-43DC-9406-95BCCC3C3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66431-D5E2-4DFF-9473-C2FEC3E1D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487A7D-0291-414D-A22A-A4963AC61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EDD68-3EF8-4EBB-A0EA-CDF5542F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2D3843-437D-4F84-A891-810E2ED2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A54CD-49ED-41A7-9887-AB1031A63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sz="2000" dirty="0" smtClean="0"/>
              <a:t>Biologi</a:t>
            </a:r>
          </a:p>
          <a:p>
            <a:r>
              <a:rPr lang="nb-NO" sz="2000" dirty="0" smtClean="0"/>
              <a:t>Fysiologi</a:t>
            </a:r>
          </a:p>
          <a:p>
            <a:r>
              <a:rPr lang="nb-NO" sz="2000" dirty="0" smtClean="0"/>
              <a:t>Medisin</a:t>
            </a:r>
          </a:p>
          <a:p>
            <a:r>
              <a:rPr lang="nb-NO" sz="2000" dirty="0" smtClean="0"/>
              <a:t>Sosiologi</a:t>
            </a:r>
          </a:p>
          <a:p>
            <a:r>
              <a:rPr lang="nb-NO" sz="2000" dirty="0" smtClean="0"/>
              <a:t>Psykologi</a:t>
            </a:r>
          </a:p>
          <a:p>
            <a:r>
              <a:rPr lang="nb-NO" sz="2000" dirty="0" smtClean="0"/>
              <a:t>Økonomi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23528" y="692696"/>
            <a:ext cx="8429684" cy="642942"/>
          </a:xfrm>
        </p:spPr>
        <p:txBody>
          <a:bodyPr/>
          <a:lstStyle/>
          <a:p>
            <a:r>
              <a:rPr lang="nb-NO" sz="3600" dirty="0" smtClean="0"/>
              <a:t>Tverrfaglig tema, forskning fra ulike fagfelt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7448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980728"/>
            <a:ext cx="8429683" cy="5256584"/>
          </a:xfrm>
        </p:spPr>
        <p:txBody>
          <a:bodyPr/>
          <a:lstStyle/>
          <a:p>
            <a:r>
              <a:rPr lang="nb-NO" b="1" i="1" dirty="0" smtClean="0"/>
              <a:t>Kvinnen </a:t>
            </a:r>
            <a:r>
              <a:rPr lang="nb-NO" b="1" i="1" dirty="0"/>
              <a:t>er forskjellig fra mannen, helt ned på </a:t>
            </a:r>
            <a:r>
              <a:rPr lang="nb-NO" b="1" i="1" dirty="0" smtClean="0"/>
              <a:t>cellenivå </a:t>
            </a:r>
          </a:p>
          <a:p>
            <a:r>
              <a:rPr lang="nb-NO" i="1" dirty="0" smtClean="0"/>
              <a:t>Kvinner </a:t>
            </a:r>
            <a:r>
              <a:rPr lang="nb-NO" i="1" dirty="0"/>
              <a:t>er gjennomgående mindre enn menn, har mindre muskelmasse, bredere bekken og større </a:t>
            </a:r>
            <a:r>
              <a:rPr lang="nb-NO" i="1" dirty="0" smtClean="0"/>
              <a:t>bryst</a:t>
            </a:r>
          </a:p>
          <a:p>
            <a:r>
              <a:rPr lang="nb-NO" i="1" dirty="0" smtClean="0"/>
              <a:t>Kjønnsorganene</a:t>
            </a:r>
            <a:r>
              <a:rPr lang="nb-NO" i="1" dirty="0"/>
              <a:t>, både inni og utenpå, er </a:t>
            </a:r>
            <a:r>
              <a:rPr lang="nb-NO" i="1" dirty="0" smtClean="0"/>
              <a:t>ulike</a:t>
            </a:r>
          </a:p>
          <a:p>
            <a:r>
              <a:rPr lang="nb-NO" i="1" dirty="0" smtClean="0"/>
              <a:t>Kvinner er ulik menn i hormonproduksjon </a:t>
            </a:r>
          </a:p>
          <a:p>
            <a:pPr lvl="1"/>
            <a:r>
              <a:rPr lang="nb-NO" i="1" dirty="0" smtClean="0"/>
              <a:t>Syklisk mønster</a:t>
            </a:r>
          </a:p>
          <a:p>
            <a:pPr lvl="1"/>
            <a:r>
              <a:rPr lang="nb-NO" i="1" dirty="0" smtClean="0"/>
              <a:t>Produserer andre hormoner</a:t>
            </a:r>
          </a:p>
          <a:p>
            <a:r>
              <a:rPr lang="nb-NO" i="1" dirty="0" smtClean="0"/>
              <a:t>Kvinnens </a:t>
            </a:r>
            <a:r>
              <a:rPr lang="nb-NO" i="1" dirty="0"/>
              <a:t>biologi har et noe annerledes oppbygd forsvars- (immun-) </a:t>
            </a:r>
            <a:r>
              <a:rPr lang="nb-NO" i="1" dirty="0" smtClean="0"/>
              <a:t>system</a:t>
            </a:r>
          </a:p>
          <a:p>
            <a:r>
              <a:rPr lang="nb-NO" i="1" dirty="0" smtClean="0"/>
              <a:t>Kvinner har bedre </a:t>
            </a:r>
            <a:r>
              <a:rPr lang="nb-NO" i="1" dirty="0"/>
              <a:t>immunsystem enn mannen, og et bedre smitteforsvar. </a:t>
            </a:r>
            <a:endParaRPr lang="nb-NO" i="1" dirty="0" smtClean="0"/>
          </a:p>
          <a:p>
            <a:pPr lvl="1"/>
            <a:r>
              <a:rPr lang="nb-NO" i="1" dirty="0" smtClean="0"/>
              <a:t>Men det </a:t>
            </a:r>
            <a:r>
              <a:rPr lang="nb-NO" i="1" dirty="0"/>
              <a:t>gjør henne </a:t>
            </a:r>
            <a:r>
              <a:rPr lang="nb-NO" i="1" dirty="0" smtClean="0"/>
              <a:t>mer </a:t>
            </a:r>
            <a:r>
              <a:rPr lang="nb-NO" i="1" dirty="0"/>
              <a:t>sårbar for sykdommer der immunologi er en del av </a:t>
            </a:r>
            <a:r>
              <a:rPr lang="nb-NO" i="1" dirty="0" smtClean="0"/>
              <a:t>sykdomsmekanismen (for eksempel giktsykdommer)</a:t>
            </a:r>
          </a:p>
          <a:p>
            <a:r>
              <a:rPr lang="nb-NO" i="1" dirty="0" smtClean="0"/>
              <a:t>Kvinners </a:t>
            </a:r>
            <a:r>
              <a:rPr lang="nb-NO" i="1" dirty="0"/>
              <a:t>immunsystem </a:t>
            </a:r>
            <a:r>
              <a:rPr lang="nb-NO" i="1" dirty="0" smtClean="0"/>
              <a:t>kan endre seg</a:t>
            </a:r>
          </a:p>
          <a:p>
            <a:pPr lvl="1"/>
            <a:r>
              <a:rPr lang="nb-NO" i="1" dirty="0" smtClean="0"/>
              <a:t>viktig </a:t>
            </a:r>
            <a:r>
              <a:rPr lang="nb-NO" i="1" dirty="0"/>
              <a:t>for å kunne gjennomgå et svangerskap uten å avstøte </a:t>
            </a:r>
            <a:r>
              <a:rPr lang="nb-NO" i="1" dirty="0" smtClean="0"/>
              <a:t>fosteret </a:t>
            </a:r>
          </a:p>
          <a:p>
            <a:r>
              <a:rPr lang="nb-NO" i="1" dirty="0" smtClean="0"/>
              <a:t>Likevel, biologien er så lik at</a:t>
            </a:r>
          </a:p>
          <a:p>
            <a:pPr lvl="1"/>
            <a:r>
              <a:rPr lang="nb-NO" i="1" dirty="0" smtClean="0"/>
              <a:t>Man kan transplantere </a:t>
            </a:r>
            <a:r>
              <a:rPr lang="nb-NO" i="1" dirty="0"/>
              <a:t>et mannshjerte inn i en </a:t>
            </a:r>
            <a:r>
              <a:rPr lang="nb-NO" i="1" dirty="0" smtClean="0"/>
              <a:t>kvinnekropp</a:t>
            </a:r>
          </a:p>
          <a:p>
            <a:pPr lvl="1"/>
            <a:r>
              <a:rPr lang="nb-NO" i="1" dirty="0" smtClean="0"/>
              <a:t>Det finnes </a:t>
            </a:r>
            <a:r>
              <a:rPr lang="nb-NO" i="1" dirty="0"/>
              <a:t>kortvokste menn og høyreiste kvinner blant oss</a:t>
            </a:r>
            <a:r>
              <a:rPr lang="nb-NO" i="1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23528" y="332656"/>
            <a:ext cx="8429684" cy="642942"/>
          </a:xfrm>
        </p:spPr>
        <p:txBody>
          <a:bodyPr/>
          <a:lstStyle/>
          <a:p>
            <a:r>
              <a:rPr lang="nb-NO" b="1" dirty="0"/>
              <a:t>Kvinnehelseutvalget fra </a:t>
            </a:r>
            <a:r>
              <a:rPr lang="nb-NO" b="1" dirty="0" smtClean="0"/>
              <a:t>1999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5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Det store bildet</a:t>
            </a:r>
            <a:endParaRPr lang="nb-N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47 </a:t>
            </a:r>
            <a:r>
              <a:rPr lang="nb-NO" sz="2400" dirty="0"/>
              <a:t>prosent av de sysselsatte </a:t>
            </a:r>
            <a:r>
              <a:rPr lang="nb-NO" sz="2400" dirty="0" smtClean="0"/>
              <a:t>er i Norge i dag kvinner </a:t>
            </a:r>
          </a:p>
          <a:p>
            <a:r>
              <a:rPr lang="nb-NO" sz="2400" dirty="0" smtClean="0"/>
              <a:t>Den </a:t>
            </a:r>
            <a:r>
              <a:rPr lang="nb-NO" sz="2400" dirty="0"/>
              <a:t>sterke økningen i kvinnesysselsettingen fra 1970-tallet til i dag, er et av de viktigste sosiale endringene i nyere </a:t>
            </a:r>
            <a:r>
              <a:rPr lang="nb-NO" sz="2400" dirty="0" smtClean="0"/>
              <a:t>tid</a:t>
            </a:r>
          </a:p>
          <a:p>
            <a:r>
              <a:rPr lang="nb-NO" sz="2400" dirty="0" smtClean="0"/>
              <a:t>Økning i antall kvinnelige sysselsatte på flere hundre millioner personer på verdensbasis</a:t>
            </a:r>
          </a:p>
          <a:p>
            <a:r>
              <a:rPr lang="nb-NO" sz="2400" dirty="0" smtClean="0"/>
              <a:t>I </a:t>
            </a:r>
            <a:r>
              <a:rPr lang="nb-NO" sz="2400" dirty="0"/>
              <a:t>Norge har sysselsettingsandelen blant menn gått ned med nesten 6 prosentpoeng siden begynnelsen av 1970-tallet, mens sysselsettingsandelen blant kvinner samme periode økte med 22 </a:t>
            </a:r>
            <a:r>
              <a:rPr lang="nb-NO" sz="2400" dirty="0" smtClean="0"/>
              <a:t>prosentpoeng.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40739" cy="914400"/>
          </a:xfrm>
        </p:spPr>
        <p:txBody>
          <a:bodyPr>
            <a:normAutofit fontScale="90000"/>
          </a:bodyPr>
          <a:lstStyle/>
          <a:p>
            <a:r>
              <a:rPr lang="nb-NO" sz="3200" dirty="0" smtClean="0"/>
              <a:t>Andel </a:t>
            </a:r>
            <a:r>
              <a:rPr lang="nb-NO" sz="3200" dirty="0"/>
              <a:t>av kvinner og menn som er sysselsatt. Kilde: SSB</a:t>
            </a:r>
            <a:r>
              <a:rPr lang="nb-NO" sz="3200" dirty="0" smtClean="0"/>
              <a:t>.</a:t>
            </a: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29A48-6921-44F7-9241-D76D1DBC2CC9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z="1400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4744"/>
            <a:ext cx="9361040" cy="63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-Standard_EN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SINTEF-Standard_EN</Template>
  <TotalTime>769</TotalTime>
  <Words>1870</Words>
  <Application>Microsoft Office PowerPoint</Application>
  <PresentationFormat>Näytössä katseltava diaesitys (4:3)</PresentationFormat>
  <Paragraphs>278</Paragraphs>
  <Slides>27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SINTEF-Standard_EN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Det store bildet</vt:lpstr>
      <vt:lpstr>Andel av kvinner og menn som er sysselsatt. Kilde: SSB.</vt:lpstr>
      <vt:lpstr>PowerPoint-esitys</vt:lpstr>
      <vt:lpstr>PowerPoint-esitys</vt:lpstr>
      <vt:lpstr>Kvinneyrkene i sterk vekst på 1970 og 80-tallet</vt:lpstr>
      <vt:lpstr>Deltidsarbeid: kvinner mer heltid, menn mindre heltid </vt:lpstr>
      <vt:lpstr>Likestillingsparadokset</vt:lpstr>
      <vt:lpstr>PowerPoint-esitys</vt:lpstr>
      <vt:lpstr>De lange linjene 1971-2014 LM=legemeldt sykefravær EM=egenmeldt sykefravær</vt:lpstr>
      <vt:lpstr>Diagnosesystemet bedre tilpasset menns plager enn kvinners plager?</vt:lpstr>
      <vt:lpstr>Ulike mestringsstrategier?</vt:lpstr>
      <vt:lpstr>Forhold i familien</vt:lpstr>
      <vt:lpstr>Forhold på arbeidsplassen</vt:lpstr>
      <vt:lpstr>Forhold i arbeidsmarkedet</vt:lpstr>
      <vt:lpstr>Likelønn</vt:lpstr>
      <vt:lpstr>PowerPoint-esitys</vt:lpstr>
      <vt:lpstr>Økt sosial ulikhet blant kvinner?</vt:lpstr>
      <vt:lpstr>Men om kvinneyrkene får lavere status…</vt:lpstr>
      <vt:lpstr>Konklusjoner</vt:lpstr>
      <vt:lpstr>PowerPoint-esitys</vt:lpstr>
    </vt:vector>
  </TitlesOfParts>
  <Company>NTNU, SVT-fakultetet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Solveig Ose</dc:creator>
  <cp:lastModifiedBy>Mäkinen Mia STM</cp:lastModifiedBy>
  <cp:revision>27</cp:revision>
  <dcterms:created xsi:type="dcterms:W3CDTF">2016-01-24T10:47:54Z</dcterms:created>
  <dcterms:modified xsi:type="dcterms:W3CDTF">2017-08-23T13:40:41Z</dcterms:modified>
</cp:coreProperties>
</file>