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85" r:id="rId3"/>
    <p:sldId id="283" r:id="rId4"/>
    <p:sldId id="284" r:id="rId5"/>
    <p:sldId id="282" r:id="rId6"/>
    <p:sldId id="281" r:id="rId7"/>
    <p:sldId id="278" r:id="rId8"/>
    <p:sldId id="286" r:id="rId9"/>
    <p:sldId id="279" r:id="rId10"/>
    <p:sldId id="287" r:id="rId11"/>
    <p:sldId id="280" r:id="rId12"/>
    <p:sldId id="288" r:id="rId13"/>
    <p:sldId id="289" r:id="rId14"/>
    <p:sldId id="267" r:id="rId15"/>
  </p:sldIdLst>
  <p:sldSz cx="9144000" cy="6858000" type="screen4x3"/>
  <p:notesSz cx="6858000" cy="9144000"/>
  <p:defaultText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43" autoAdjust="0"/>
    <p:restoredTop sz="86472" autoAdjust="0"/>
  </p:normalViewPr>
  <p:slideViewPr>
    <p:cSldViewPr>
      <p:cViewPr>
        <p:scale>
          <a:sx n="61" d="100"/>
          <a:sy n="61" d="100"/>
        </p:scale>
        <p:origin x="-2659" y="-677"/>
      </p:cViewPr>
      <p:guideLst>
        <p:guide orient="horz" pos="2160"/>
        <p:guide pos="2880"/>
      </p:guideLst>
    </p:cSldViewPr>
  </p:slideViewPr>
  <p:outlineViewPr>
    <p:cViewPr>
      <p:scale>
        <a:sx n="33" d="100"/>
        <a:sy n="33" d="100"/>
      </p:scale>
      <p:origin x="48"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s-I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56944C-BED1-4E1C-A42D-32B98C775867}" type="datetimeFigureOut">
              <a:rPr lang="is-IS" smtClean="0"/>
              <a:t>23.8.2017</a:t>
            </a:fld>
            <a:endParaRPr lang="is-I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s-I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s-I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8A815E-B80D-498B-9611-414230DE50F6}" type="slidenum">
              <a:rPr lang="is-IS" smtClean="0"/>
              <a:t>‹#›</a:t>
            </a:fld>
            <a:endParaRPr lang="is-IS"/>
          </a:p>
        </p:txBody>
      </p:sp>
    </p:spTree>
    <p:extLst>
      <p:ext uri="{BB962C8B-B14F-4D97-AF65-F5344CB8AC3E}">
        <p14:creationId xmlns:p14="http://schemas.microsoft.com/office/powerpoint/2010/main" val="2223656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dirty="0"/>
          </a:p>
        </p:txBody>
      </p:sp>
      <p:sp>
        <p:nvSpPr>
          <p:cNvPr id="4" name="Slide Number Placeholder 3"/>
          <p:cNvSpPr>
            <a:spLocks noGrp="1"/>
          </p:cNvSpPr>
          <p:nvPr>
            <p:ph type="sldNum" sz="quarter" idx="10"/>
          </p:nvPr>
        </p:nvSpPr>
        <p:spPr/>
        <p:txBody>
          <a:bodyPr/>
          <a:lstStyle/>
          <a:p>
            <a:fld id="{868A815E-B80D-498B-9611-414230DE50F6}" type="slidenum">
              <a:rPr lang="is-IS" smtClean="0"/>
              <a:t>3</a:t>
            </a:fld>
            <a:endParaRPr lang="is-IS"/>
          </a:p>
        </p:txBody>
      </p:sp>
    </p:spTree>
    <p:extLst>
      <p:ext uri="{BB962C8B-B14F-4D97-AF65-F5344CB8AC3E}">
        <p14:creationId xmlns:p14="http://schemas.microsoft.com/office/powerpoint/2010/main" val="1040430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s-I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s-IS"/>
          </a:p>
        </p:txBody>
      </p:sp>
      <p:sp>
        <p:nvSpPr>
          <p:cNvPr id="4" name="Date Placeholder 3"/>
          <p:cNvSpPr>
            <a:spLocks noGrp="1"/>
          </p:cNvSpPr>
          <p:nvPr>
            <p:ph type="dt" sz="half" idx="10"/>
          </p:nvPr>
        </p:nvSpPr>
        <p:spPr/>
        <p:txBody>
          <a:bodyPr/>
          <a:lstStyle/>
          <a:p>
            <a:fld id="{D1A57A84-14CB-4C5F-A5CA-BA4C5F08D962}" type="datetimeFigureOut">
              <a:rPr lang="is-IS" smtClean="0"/>
              <a:t>23.8.2017</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56AA79AB-5DCD-4F61-8469-02881AAFA070}" type="slidenum">
              <a:rPr lang="is-IS" smtClean="0"/>
              <a:t>‹#›</a:t>
            </a:fld>
            <a:endParaRPr lang="is-IS"/>
          </a:p>
        </p:txBody>
      </p:sp>
    </p:spTree>
    <p:extLst>
      <p:ext uri="{BB962C8B-B14F-4D97-AF65-F5344CB8AC3E}">
        <p14:creationId xmlns:p14="http://schemas.microsoft.com/office/powerpoint/2010/main" val="3549263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p>
            <a:fld id="{D1A57A84-14CB-4C5F-A5CA-BA4C5F08D962}" type="datetimeFigureOut">
              <a:rPr lang="is-IS" smtClean="0"/>
              <a:t>23.8.2017</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56AA79AB-5DCD-4F61-8469-02881AAFA070}" type="slidenum">
              <a:rPr lang="is-IS" smtClean="0"/>
              <a:t>‹#›</a:t>
            </a:fld>
            <a:endParaRPr lang="is-IS"/>
          </a:p>
        </p:txBody>
      </p:sp>
    </p:spTree>
    <p:extLst>
      <p:ext uri="{BB962C8B-B14F-4D97-AF65-F5344CB8AC3E}">
        <p14:creationId xmlns:p14="http://schemas.microsoft.com/office/powerpoint/2010/main" val="2067057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s-I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p>
            <a:fld id="{D1A57A84-14CB-4C5F-A5CA-BA4C5F08D962}" type="datetimeFigureOut">
              <a:rPr lang="is-IS" smtClean="0"/>
              <a:t>23.8.2017</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56AA79AB-5DCD-4F61-8469-02881AAFA070}" type="slidenum">
              <a:rPr lang="is-IS" smtClean="0"/>
              <a:t>‹#›</a:t>
            </a:fld>
            <a:endParaRPr lang="is-IS"/>
          </a:p>
        </p:txBody>
      </p:sp>
    </p:spTree>
    <p:extLst>
      <p:ext uri="{BB962C8B-B14F-4D97-AF65-F5344CB8AC3E}">
        <p14:creationId xmlns:p14="http://schemas.microsoft.com/office/powerpoint/2010/main" val="2068153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p>
            <a:fld id="{D1A57A84-14CB-4C5F-A5CA-BA4C5F08D962}" type="datetimeFigureOut">
              <a:rPr lang="is-IS" smtClean="0"/>
              <a:t>23.8.2017</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56AA79AB-5DCD-4F61-8469-02881AAFA070}" type="slidenum">
              <a:rPr lang="is-IS" smtClean="0"/>
              <a:t>‹#›</a:t>
            </a:fld>
            <a:endParaRPr lang="is-IS"/>
          </a:p>
        </p:txBody>
      </p:sp>
    </p:spTree>
    <p:extLst>
      <p:ext uri="{BB962C8B-B14F-4D97-AF65-F5344CB8AC3E}">
        <p14:creationId xmlns:p14="http://schemas.microsoft.com/office/powerpoint/2010/main" val="334348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s-I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A57A84-14CB-4C5F-A5CA-BA4C5F08D962}" type="datetimeFigureOut">
              <a:rPr lang="is-IS" smtClean="0"/>
              <a:t>23.8.2017</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56AA79AB-5DCD-4F61-8469-02881AAFA070}" type="slidenum">
              <a:rPr lang="is-IS" smtClean="0"/>
              <a:t>‹#›</a:t>
            </a:fld>
            <a:endParaRPr lang="is-IS"/>
          </a:p>
        </p:txBody>
      </p:sp>
    </p:spTree>
    <p:extLst>
      <p:ext uri="{BB962C8B-B14F-4D97-AF65-F5344CB8AC3E}">
        <p14:creationId xmlns:p14="http://schemas.microsoft.com/office/powerpoint/2010/main" val="1651966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5" name="Date Placeholder 4"/>
          <p:cNvSpPr>
            <a:spLocks noGrp="1"/>
          </p:cNvSpPr>
          <p:nvPr>
            <p:ph type="dt" sz="half" idx="10"/>
          </p:nvPr>
        </p:nvSpPr>
        <p:spPr/>
        <p:txBody>
          <a:bodyPr/>
          <a:lstStyle/>
          <a:p>
            <a:fld id="{D1A57A84-14CB-4C5F-A5CA-BA4C5F08D962}" type="datetimeFigureOut">
              <a:rPr lang="is-IS" smtClean="0"/>
              <a:t>23.8.2017</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56AA79AB-5DCD-4F61-8469-02881AAFA070}" type="slidenum">
              <a:rPr lang="is-IS" smtClean="0"/>
              <a:t>‹#›</a:t>
            </a:fld>
            <a:endParaRPr lang="is-IS"/>
          </a:p>
        </p:txBody>
      </p:sp>
    </p:spTree>
    <p:extLst>
      <p:ext uri="{BB962C8B-B14F-4D97-AF65-F5344CB8AC3E}">
        <p14:creationId xmlns:p14="http://schemas.microsoft.com/office/powerpoint/2010/main" val="4249403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s-I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7" name="Date Placeholder 6"/>
          <p:cNvSpPr>
            <a:spLocks noGrp="1"/>
          </p:cNvSpPr>
          <p:nvPr>
            <p:ph type="dt" sz="half" idx="10"/>
          </p:nvPr>
        </p:nvSpPr>
        <p:spPr/>
        <p:txBody>
          <a:bodyPr/>
          <a:lstStyle/>
          <a:p>
            <a:fld id="{D1A57A84-14CB-4C5F-A5CA-BA4C5F08D962}" type="datetimeFigureOut">
              <a:rPr lang="is-IS" smtClean="0"/>
              <a:t>23.8.2017</a:t>
            </a:fld>
            <a:endParaRPr lang="is-IS"/>
          </a:p>
        </p:txBody>
      </p:sp>
      <p:sp>
        <p:nvSpPr>
          <p:cNvPr id="8" name="Footer Placeholder 7"/>
          <p:cNvSpPr>
            <a:spLocks noGrp="1"/>
          </p:cNvSpPr>
          <p:nvPr>
            <p:ph type="ftr" sz="quarter" idx="11"/>
          </p:nvPr>
        </p:nvSpPr>
        <p:spPr/>
        <p:txBody>
          <a:bodyPr/>
          <a:lstStyle/>
          <a:p>
            <a:endParaRPr lang="is-IS"/>
          </a:p>
        </p:txBody>
      </p:sp>
      <p:sp>
        <p:nvSpPr>
          <p:cNvPr id="9" name="Slide Number Placeholder 8"/>
          <p:cNvSpPr>
            <a:spLocks noGrp="1"/>
          </p:cNvSpPr>
          <p:nvPr>
            <p:ph type="sldNum" sz="quarter" idx="12"/>
          </p:nvPr>
        </p:nvSpPr>
        <p:spPr/>
        <p:txBody>
          <a:bodyPr/>
          <a:lstStyle/>
          <a:p>
            <a:fld id="{56AA79AB-5DCD-4F61-8469-02881AAFA070}" type="slidenum">
              <a:rPr lang="is-IS" smtClean="0"/>
              <a:t>‹#›</a:t>
            </a:fld>
            <a:endParaRPr lang="is-IS"/>
          </a:p>
        </p:txBody>
      </p:sp>
    </p:spTree>
    <p:extLst>
      <p:ext uri="{BB962C8B-B14F-4D97-AF65-F5344CB8AC3E}">
        <p14:creationId xmlns:p14="http://schemas.microsoft.com/office/powerpoint/2010/main" val="2062834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Date Placeholder 2"/>
          <p:cNvSpPr>
            <a:spLocks noGrp="1"/>
          </p:cNvSpPr>
          <p:nvPr>
            <p:ph type="dt" sz="half" idx="10"/>
          </p:nvPr>
        </p:nvSpPr>
        <p:spPr/>
        <p:txBody>
          <a:bodyPr/>
          <a:lstStyle/>
          <a:p>
            <a:fld id="{D1A57A84-14CB-4C5F-A5CA-BA4C5F08D962}" type="datetimeFigureOut">
              <a:rPr lang="is-IS" smtClean="0"/>
              <a:t>23.8.2017</a:t>
            </a:fld>
            <a:endParaRPr lang="is-IS"/>
          </a:p>
        </p:txBody>
      </p:sp>
      <p:sp>
        <p:nvSpPr>
          <p:cNvPr id="4" name="Footer Placeholder 3"/>
          <p:cNvSpPr>
            <a:spLocks noGrp="1"/>
          </p:cNvSpPr>
          <p:nvPr>
            <p:ph type="ftr" sz="quarter" idx="11"/>
          </p:nvPr>
        </p:nvSpPr>
        <p:spPr/>
        <p:txBody>
          <a:bodyPr/>
          <a:lstStyle/>
          <a:p>
            <a:endParaRPr lang="is-IS"/>
          </a:p>
        </p:txBody>
      </p:sp>
      <p:sp>
        <p:nvSpPr>
          <p:cNvPr id="5" name="Slide Number Placeholder 4"/>
          <p:cNvSpPr>
            <a:spLocks noGrp="1"/>
          </p:cNvSpPr>
          <p:nvPr>
            <p:ph type="sldNum" sz="quarter" idx="12"/>
          </p:nvPr>
        </p:nvSpPr>
        <p:spPr/>
        <p:txBody>
          <a:bodyPr/>
          <a:lstStyle/>
          <a:p>
            <a:fld id="{56AA79AB-5DCD-4F61-8469-02881AAFA070}" type="slidenum">
              <a:rPr lang="is-IS" smtClean="0"/>
              <a:t>‹#›</a:t>
            </a:fld>
            <a:endParaRPr lang="is-IS"/>
          </a:p>
        </p:txBody>
      </p:sp>
    </p:spTree>
    <p:extLst>
      <p:ext uri="{BB962C8B-B14F-4D97-AF65-F5344CB8AC3E}">
        <p14:creationId xmlns:p14="http://schemas.microsoft.com/office/powerpoint/2010/main" val="2405367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A57A84-14CB-4C5F-A5CA-BA4C5F08D962}" type="datetimeFigureOut">
              <a:rPr lang="is-IS" smtClean="0"/>
              <a:t>23.8.2017</a:t>
            </a:fld>
            <a:endParaRPr lang="is-IS"/>
          </a:p>
        </p:txBody>
      </p:sp>
      <p:sp>
        <p:nvSpPr>
          <p:cNvPr id="3" name="Footer Placeholder 2"/>
          <p:cNvSpPr>
            <a:spLocks noGrp="1"/>
          </p:cNvSpPr>
          <p:nvPr>
            <p:ph type="ftr" sz="quarter" idx="11"/>
          </p:nvPr>
        </p:nvSpPr>
        <p:spPr/>
        <p:txBody>
          <a:bodyPr/>
          <a:lstStyle/>
          <a:p>
            <a:endParaRPr lang="is-IS"/>
          </a:p>
        </p:txBody>
      </p:sp>
      <p:sp>
        <p:nvSpPr>
          <p:cNvPr id="4" name="Slide Number Placeholder 3"/>
          <p:cNvSpPr>
            <a:spLocks noGrp="1"/>
          </p:cNvSpPr>
          <p:nvPr>
            <p:ph type="sldNum" sz="quarter" idx="12"/>
          </p:nvPr>
        </p:nvSpPr>
        <p:spPr/>
        <p:txBody>
          <a:bodyPr/>
          <a:lstStyle/>
          <a:p>
            <a:fld id="{56AA79AB-5DCD-4F61-8469-02881AAFA070}" type="slidenum">
              <a:rPr lang="is-IS" smtClean="0"/>
              <a:t>‹#›</a:t>
            </a:fld>
            <a:endParaRPr lang="is-IS"/>
          </a:p>
        </p:txBody>
      </p:sp>
    </p:spTree>
    <p:extLst>
      <p:ext uri="{BB962C8B-B14F-4D97-AF65-F5344CB8AC3E}">
        <p14:creationId xmlns:p14="http://schemas.microsoft.com/office/powerpoint/2010/main" val="3898719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s-I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A57A84-14CB-4C5F-A5CA-BA4C5F08D962}" type="datetimeFigureOut">
              <a:rPr lang="is-IS" smtClean="0"/>
              <a:t>23.8.2017</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56AA79AB-5DCD-4F61-8469-02881AAFA070}" type="slidenum">
              <a:rPr lang="is-IS" smtClean="0"/>
              <a:t>‹#›</a:t>
            </a:fld>
            <a:endParaRPr lang="is-IS"/>
          </a:p>
        </p:txBody>
      </p:sp>
    </p:spTree>
    <p:extLst>
      <p:ext uri="{BB962C8B-B14F-4D97-AF65-F5344CB8AC3E}">
        <p14:creationId xmlns:p14="http://schemas.microsoft.com/office/powerpoint/2010/main" val="1614902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s-I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s-I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A57A84-14CB-4C5F-A5CA-BA4C5F08D962}" type="datetimeFigureOut">
              <a:rPr lang="is-IS" smtClean="0"/>
              <a:t>23.8.2017</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56AA79AB-5DCD-4F61-8469-02881AAFA070}" type="slidenum">
              <a:rPr lang="is-IS" smtClean="0"/>
              <a:t>‹#›</a:t>
            </a:fld>
            <a:endParaRPr lang="is-IS"/>
          </a:p>
        </p:txBody>
      </p:sp>
    </p:spTree>
    <p:extLst>
      <p:ext uri="{BB962C8B-B14F-4D97-AF65-F5344CB8AC3E}">
        <p14:creationId xmlns:p14="http://schemas.microsoft.com/office/powerpoint/2010/main" val="908494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s-I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A57A84-14CB-4C5F-A5CA-BA4C5F08D962}" type="datetimeFigureOut">
              <a:rPr lang="is-IS" smtClean="0"/>
              <a:t>23.8.2017</a:t>
            </a:fld>
            <a:endParaRPr lang="is-I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s-I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AA79AB-5DCD-4F61-8469-02881AAFA070}" type="slidenum">
              <a:rPr lang="is-IS" smtClean="0"/>
              <a:t>‹#›</a:t>
            </a:fld>
            <a:endParaRPr lang="is-IS"/>
          </a:p>
        </p:txBody>
      </p:sp>
    </p:spTree>
    <p:extLst>
      <p:ext uri="{BB962C8B-B14F-4D97-AF65-F5344CB8AC3E}">
        <p14:creationId xmlns:p14="http://schemas.microsoft.com/office/powerpoint/2010/main" val="2072774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elfarecrisis.hi.i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v-SE" i="1" dirty="0"/>
              <a:t>Med Välfärdsvakt ut ur krisen</a:t>
            </a:r>
            <a:endParaRPr lang="is-IS" dirty="0"/>
          </a:p>
        </p:txBody>
      </p:sp>
      <p:sp>
        <p:nvSpPr>
          <p:cNvPr id="3" name="Subtitle 2"/>
          <p:cNvSpPr>
            <a:spLocks noGrp="1"/>
          </p:cNvSpPr>
          <p:nvPr>
            <p:ph type="subTitle" idx="1"/>
          </p:nvPr>
        </p:nvSpPr>
        <p:spPr/>
        <p:txBody>
          <a:bodyPr>
            <a:normAutofit fontScale="92500" lnSpcReduction="20000"/>
          </a:bodyPr>
          <a:lstStyle/>
          <a:p>
            <a:r>
              <a:rPr lang="is-IS" dirty="0" smtClean="0"/>
              <a:t>Hur mår du Norden? Kickoff-konferens januar 2016</a:t>
            </a:r>
          </a:p>
          <a:p>
            <a:r>
              <a:rPr lang="is-IS" dirty="0" smtClean="0"/>
              <a:t>Siv Friðleifsdóttir, specialrådgivare</a:t>
            </a:r>
            <a:r>
              <a:rPr lang="is-IS" dirty="0"/>
              <a:t>, </a:t>
            </a:r>
            <a:r>
              <a:rPr lang="is-IS" dirty="0" smtClean="0"/>
              <a:t>Island</a:t>
            </a:r>
            <a:endParaRPr lang="is-IS" dirty="0"/>
          </a:p>
        </p:txBody>
      </p:sp>
    </p:spTree>
    <p:extLst>
      <p:ext uri="{BB962C8B-B14F-4D97-AF65-F5344CB8AC3E}">
        <p14:creationId xmlns:p14="http://schemas.microsoft.com/office/powerpoint/2010/main" val="3368214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Innhold</a:t>
            </a:r>
            <a:endParaRPr lang="is-IS" dirty="0"/>
          </a:p>
        </p:txBody>
      </p:sp>
      <p:sp>
        <p:nvSpPr>
          <p:cNvPr id="3" name="Content Placeholder 2"/>
          <p:cNvSpPr>
            <a:spLocks noGrp="1"/>
          </p:cNvSpPr>
          <p:nvPr>
            <p:ph idx="1"/>
          </p:nvPr>
        </p:nvSpPr>
        <p:spPr/>
        <p:txBody>
          <a:bodyPr>
            <a:normAutofit fontScale="85000" lnSpcReduction="10000"/>
          </a:bodyPr>
          <a:lstStyle/>
          <a:p>
            <a:pPr marL="0" indent="0">
              <a:buNone/>
            </a:pPr>
            <a:r>
              <a:rPr lang="nb-NO" dirty="0"/>
              <a:t>Prosjektet Nordisk velfærdsvakt skal undersøke hvordan </a:t>
            </a:r>
            <a:r>
              <a:rPr lang="nb-NO" b="1" dirty="0"/>
              <a:t>finanskriser påvirker </a:t>
            </a:r>
            <a:r>
              <a:rPr lang="nb-NO" dirty="0"/>
              <a:t>de nordiske velfærdssystemene, og hvordan disse velfærdssystemene kan </a:t>
            </a:r>
            <a:r>
              <a:rPr lang="nb-NO" b="1" dirty="0"/>
              <a:t>møte kommende års utfordringe</a:t>
            </a:r>
            <a:r>
              <a:rPr lang="nb-NO" dirty="0"/>
              <a:t>r, spesielt innenfor helse, sosial og velfærd. </a:t>
            </a:r>
            <a:endParaRPr lang="nb-NO" dirty="0" smtClean="0"/>
          </a:p>
          <a:p>
            <a:pPr marL="0" indent="0">
              <a:buNone/>
            </a:pPr>
            <a:r>
              <a:rPr lang="nb-NO" dirty="0" smtClean="0"/>
              <a:t>F</a:t>
            </a:r>
            <a:r>
              <a:rPr lang="is-IS" dirty="0" err="1"/>
              <a:t>okus</a:t>
            </a:r>
            <a:r>
              <a:rPr lang="is-IS" dirty="0"/>
              <a:t> </a:t>
            </a:r>
            <a:r>
              <a:rPr lang="is-IS" dirty="0" err="1"/>
              <a:t>blir</a:t>
            </a:r>
            <a:r>
              <a:rPr lang="is-IS" dirty="0"/>
              <a:t> satt </a:t>
            </a:r>
            <a:r>
              <a:rPr lang="is-IS" dirty="0" err="1"/>
              <a:t>på</a:t>
            </a:r>
            <a:r>
              <a:rPr lang="is-IS" dirty="0"/>
              <a:t> </a:t>
            </a:r>
            <a:r>
              <a:rPr lang="is-IS" dirty="0" err="1"/>
              <a:t>den</a:t>
            </a:r>
            <a:r>
              <a:rPr lang="is-IS" dirty="0"/>
              <a:t> </a:t>
            </a:r>
            <a:r>
              <a:rPr lang="is-IS" dirty="0" err="1"/>
              <a:t>nordiske</a:t>
            </a:r>
            <a:r>
              <a:rPr lang="is-IS" dirty="0"/>
              <a:t> </a:t>
            </a:r>
            <a:r>
              <a:rPr lang="is-IS" dirty="0" err="1"/>
              <a:t>velfærdsstats</a:t>
            </a:r>
            <a:r>
              <a:rPr lang="is-IS" dirty="0"/>
              <a:t> </a:t>
            </a:r>
            <a:r>
              <a:rPr lang="is-IS" b="1" dirty="0" err="1"/>
              <a:t>modstandskraft</a:t>
            </a:r>
            <a:r>
              <a:rPr lang="is-IS" dirty="0"/>
              <a:t> og </a:t>
            </a:r>
            <a:r>
              <a:rPr lang="is-IS" dirty="0" err="1"/>
              <a:t>dens</a:t>
            </a:r>
            <a:r>
              <a:rPr lang="is-IS" dirty="0"/>
              <a:t> </a:t>
            </a:r>
            <a:r>
              <a:rPr lang="is-IS" dirty="0" err="1"/>
              <a:t>evne</a:t>
            </a:r>
            <a:r>
              <a:rPr lang="is-IS" dirty="0"/>
              <a:t> til </a:t>
            </a:r>
            <a:r>
              <a:rPr lang="is-IS" dirty="0" err="1"/>
              <a:t>promte</a:t>
            </a:r>
            <a:r>
              <a:rPr lang="is-IS" dirty="0"/>
              <a:t> at </a:t>
            </a:r>
            <a:r>
              <a:rPr lang="is-IS" b="1" dirty="0" err="1"/>
              <a:t>reagere</a:t>
            </a:r>
            <a:r>
              <a:rPr lang="is-IS" b="1" dirty="0"/>
              <a:t> </a:t>
            </a:r>
            <a:r>
              <a:rPr lang="is-IS" b="1" dirty="0" err="1"/>
              <a:t>på</a:t>
            </a:r>
            <a:r>
              <a:rPr lang="is-IS" b="1" dirty="0"/>
              <a:t> </a:t>
            </a:r>
            <a:r>
              <a:rPr lang="is-IS" b="1" dirty="0" err="1"/>
              <a:t>kriser</a:t>
            </a:r>
            <a:r>
              <a:rPr lang="is-IS" dirty="0"/>
              <a:t>, </a:t>
            </a:r>
            <a:r>
              <a:rPr lang="is-IS" dirty="0" err="1"/>
              <a:t>når</a:t>
            </a:r>
            <a:r>
              <a:rPr lang="is-IS" dirty="0"/>
              <a:t> </a:t>
            </a:r>
            <a:r>
              <a:rPr lang="is-IS" dirty="0" err="1"/>
              <a:t>de</a:t>
            </a:r>
            <a:r>
              <a:rPr lang="is-IS" dirty="0"/>
              <a:t> </a:t>
            </a:r>
            <a:r>
              <a:rPr lang="is-IS" dirty="0" err="1"/>
              <a:t>indtræffer</a:t>
            </a:r>
            <a:r>
              <a:rPr lang="is-IS" dirty="0"/>
              <a:t> </a:t>
            </a:r>
            <a:r>
              <a:rPr lang="is-IS" dirty="0" err="1"/>
              <a:t>med</a:t>
            </a:r>
            <a:r>
              <a:rPr lang="is-IS" dirty="0"/>
              <a:t> kort varsel. Man vil </a:t>
            </a:r>
            <a:r>
              <a:rPr lang="is-IS" dirty="0" err="1"/>
              <a:t>insamle</a:t>
            </a:r>
            <a:r>
              <a:rPr lang="is-IS" dirty="0"/>
              <a:t> og </a:t>
            </a:r>
            <a:r>
              <a:rPr lang="is-IS" b="1" dirty="0" err="1"/>
              <a:t>udvikle</a:t>
            </a:r>
            <a:r>
              <a:rPr lang="is-IS" b="1" dirty="0"/>
              <a:t> </a:t>
            </a:r>
            <a:r>
              <a:rPr lang="is-IS" b="1" dirty="0" err="1"/>
              <a:t>velfærdsindikatorer</a:t>
            </a:r>
            <a:r>
              <a:rPr lang="is-IS" dirty="0"/>
              <a:t>, der kan </a:t>
            </a:r>
            <a:r>
              <a:rPr lang="is-IS" dirty="0" err="1"/>
              <a:t>bruges</a:t>
            </a:r>
            <a:r>
              <a:rPr lang="is-IS" dirty="0"/>
              <a:t> som basis for </a:t>
            </a:r>
            <a:r>
              <a:rPr lang="is-IS" dirty="0" err="1"/>
              <a:t>nye</a:t>
            </a:r>
            <a:r>
              <a:rPr lang="is-IS" dirty="0"/>
              <a:t> </a:t>
            </a:r>
            <a:r>
              <a:rPr lang="is-IS" dirty="0" err="1"/>
              <a:t>indsatser</a:t>
            </a:r>
            <a:r>
              <a:rPr lang="is-IS" dirty="0"/>
              <a:t> og </a:t>
            </a:r>
            <a:r>
              <a:rPr lang="is-IS" dirty="0" err="1"/>
              <a:t>strategier</a:t>
            </a:r>
            <a:r>
              <a:rPr lang="is-IS" dirty="0"/>
              <a:t> for </a:t>
            </a:r>
            <a:r>
              <a:rPr lang="is-IS" dirty="0" err="1"/>
              <a:t>velfærdsområdet</a:t>
            </a:r>
            <a:r>
              <a:rPr lang="is-IS" dirty="0"/>
              <a:t> i </a:t>
            </a:r>
            <a:r>
              <a:rPr lang="is-IS" dirty="0" err="1"/>
              <a:t>de</a:t>
            </a:r>
            <a:r>
              <a:rPr lang="is-IS" dirty="0"/>
              <a:t> </a:t>
            </a:r>
            <a:r>
              <a:rPr lang="is-IS" dirty="0" err="1"/>
              <a:t>nordiske</a:t>
            </a:r>
            <a:r>
              <a:rPr lang="is-IS" dirty="0"/>
              <a:t> </a:t>
            </a:r>
            <a:r>
              <a:rPr lang="is-IS" dirty="0" err="1"/>
              <a:t>lande</a:t>
            </a:r>
            <a:r>
              <a:rPr lang="is-IS" dirty="0" smtClean="0"/>
              <a:t>.</a:t>
            </a:r>
            <a:endParaRPr lang="is-IS" dirty="0"/>
          </a:p>
        </p:txBody>
      </p:sp>
    </p:spTree>
    <p:extLst>
      <p:ext uri="{BB962C8B-B14F-4D97-AF65-F5344CB8AC3E}">
        <p14:creationId xmlns:p14="http://schemas.microsoft.com/office/powerpoint/2010/main" val="880075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1.Kriser </a:t>
            </a:r>
            <a:r>
              <a:rPr lang="en-US" b="1" dirty="0" err="1" smtClean="0"/>
              <a:t>og</a:t>
            </a:r>
            <a:r>
              <a:rPr lang="en-US" b="1" dirty="0" smtClean="0"/>
              <a:t> </a:t>
            </a:r>
            <a:r>
              <a:rPr lang="en-US" b="1" dirty="0" err="1" smtClean="0"/>
              <a:t>velfærd</a:t>
            </a:r>
            <a:endParaRPr lang="is-IS" b="1" dirty="0"/>
          </a:p>
        </p:txBody>
      </p:sp>
      <p:sp>
        <p:nvSpPr>
          <p:cNvPr id="3" name="Content Placeholder 2"/>
          <p:cNvSpPr>
            <a:spLocks noGrp="1"/>
          </p:cNvSpPr>
          <p:nvPr>
            <p:ph idx="1"/>
          </p:nvPr>
        </p:nvSpPr>
        <p:spPr/>
        <p:txBody>
          <a:bodyPr>
            <a:normAutofit fontScale="92500" lnSpcReduction="10000"/>
          </a:bodyPr>
          <a:lstStyle/>
          <a:p>
            <a:r>
              <a:rPr lang="nb-NO" dirty="0"/>
              <a:t>Undersøke effekten av finanskriser og deres konsekvenser for </a:t>
            </a:r>
            <a:r>
              <a:rPr lang="nb-NO" dirty="0" smtClean="0"/>
              <a:t>velferdssystemene, Stefán Ólafsson, Olli Kangas, Joakim Palme, ofl.</a:t>
            </a:r>
          </a:p>
          <a:p>
            <a:r>
              <a:rPr lang="nb-NO" dirty="0" smtClean="0"/>
              <a:t>Kriser 1990-1994 Finland, Færöyene, Sverige. De siste år, Ísland, Finland, Danmark og fl.</a:t>
            </a:r>
          </a:p>
          <a:p>
            <a:r>
              <a:rPr lang="nb-NO" dirty="0" smtClean="0"/>
              <a:t>Hvilkene typer offentlige tiltak er best? Ísland, </a:t>
            </a:r>
            <a:r>
              <a:rPr lang="nb-NO" dirty="0" smtClean="0">
                <a:solidFill>
                  <a:schemeClr val="tx2"/>
                </a:solidFill>
              </a:rPr>
              <a:t>Irland fex. </a:t>
            </a:r>
            <a:r>
              <a:rPr lang="is-IS" dirty="0">
                <a:solidFill>
                  <a:schemeClr val="tx2"/>
                </a:solidFill>
                <a:hlinkClick r:id="rId2"/>
              </a:rPr>
              <a:t>http://welfarecrisis.hi.is/</a:t>
            </a:r>
            <a:r>
              <a:rPr lang="is-IS" dirty="0">
                <a:solidFill>
                  <a:schemeClr val="tx2"/>
                </a:solidFill>
              </a:rPr>
              <a:t> </a:t>
            </a:r>
            <a:endParaRPr lang="nb-NO" dirty="0" smtClean="0">
              <a:solidFill>
                <a:schemeClr val="tx2"/>
              </a:solidFill>
            </a:endParaRPr>
          </a:p>
          <a:p>
            <a:r>
              <a:rPr lang="is-IS" dirty="0" err="1" smtClean="0">
                <a:solidFill>
                  <a:schemeClr val="tx2"/>
                </a:solidFill>
              </a:rPr>
              <a:t>Bok</a:t>
            </a:r>
            <a:r>
              <a:rPr lang="is-IS" dirty="0" smtClean="0">
                <a:solidFill>
                  <a:schemeClr val="tx2"/>
                </a:solidFill>
              </a:rPr>
              <a:t>:</a:t>
            </a:r>
            <a:r>
              <a:rPr lang="is-IS" dirty="0">
                <a:solidFill>
                  <a:schemeClr val="tx2"/>
                </a:solidFill>
              </a:rPr>
              <a:t> “</a:t>
            </a:r>
            <a:r>
              <a:rPr lang="is-IS" dirty="0" err="1">
                <a:solidFill>
                  <a:schemeClr val="tx2"/>
                </a:solidFill>
              </a:rPr>
              <a:t>Crises</a:t>
            </a:r>
            <a:r>
              <a:rPr lang="is-IS" dirty="0">
                <a:solidFill>
                  <a:schemeClr val="tx2"/>
                </a:solidFill>
              </a:rPr>
              <a:t> and </a:t>
            </a:r>
            <a:r>
              <a:rPr lang="is-IS" dirty="0" err="1">
                <a:solidFill>
                  <a:schemeClr val="tx2"/>
                </a:solidFill>
              </a:rPr>
              <a:t>Welfare</a:t>
            </a:r>
            <a:r>
              <a:rPr lang="is-IS" dirty="0">
                <a:solidFill>
                  <a:schemeClr val="tx2"/>
                </a:solidFill>
              </a:rPr>
              <a:t>: </a:t>
            </a:r>
            <a:r>
              <a:rPr lang="is-IS" dirty="0" err="1">
                <a:solidFill>
                  <a:schemeClr val="tx2"/>
                </a:solidFill>
              </a:rPr>
              <a:t>Nordic</a:t>
            </a:r>
            <a:r>
              <a:rPr lang="is-IS" dirty="0">
                <a:solidFill>
                  <a:schemeClr val="tx2"/>
                </a:solidFill>
              </a:rPr>
              <a:t> </a:t>
            </a:r>
            <a:r>
              <a:rPr lang="is-IS" dirty="0" err="1">
                <a:solidFill>
                  <a:schemeClr val="tx2"/>
                </a:solidFill>
              </a:rPr>
              <a:t>Crisis</a:t>
            </a:r>
            <a:r>
              <a:rPr lang="is-IS" dirty="0">
                <a:solidFill>
                  <a:schemeClr val="tx2"/>
                </a:solidFill>
              </a:rPr>
              <a:t> </a:t>
            </a:r>
            <a:r>
              <a:rPr lang="is-IS" dirty="0" err="1">
                <a:solidFill>
                  <a:schemeClr val="tx2"/>
                </a:solidFill>
              </a:rPr>
              <a:t>Management</a:t>
            </a:r>
            <a:r>
              <a:rPr lang="is-IS" dirty="0">
                <a:solidFill>
                  <a:schemeClr val="tx2"/>
                </a:solidFill>
              </a:rPr>
              <a:t> </a:t>
            </a:r>
            <a:r>
              <a:rPr lang="is-IS" dirty="0" err="1">
                <a:solidFill>
                  <a:schemeClr val="tx2"/>
                </a:solidFill>
              </a:rPr>
              <a:t>Strategies</a:t>
            </a:r>
            <a:r>
              <a:rPr lang="is-IS" dirty="0">
                <a:solidFill>
                  <a:schemeClr val="tx2"/>
                </a:solidFill>
              </a:rPr>
              <a:t> in a </a:t>
            </a:r>
            <a:r>
              <a:rPr lang="is-IS" dirty="0" err="1">
                <a:solidFill>
                  <a:schemeClr val="tx2"/>
                </a:solidFill>
              </a:rPr>
              <a:t>Comparative</a:t>
            </a:r>
            <a:r>
              <a:rPr lang="is-IS" dirty="0">
                <a:solidFill>
                  <a:schemeClr val="tx2"/>
                </a:solidFill>
              </a:rPr>
              <a:t> </a:t>
            </a:r>
            <a:r>
              <a:rPr lang="is-IS" dirty="0" err="1">
                <a:solidFill>
                  <a:schemeClr val="tx2"/>
                </a:solidFill>
              </a:rPr>
              <a:t>Perspective</a:t>
            </a:r>
            <a:r>
              <a:rPr lang="is-IS" dirty="0">
                <a:solidFill>
                  <a:schemeClr val="tx2"/>
                </a:solidFill>
              </a:rPr>
              <a:t>” </a:t>
            </a:r>
          </a:p>
        </p:txBody>
      </p:sp>
    </p:spTree>
    <p:extLst>
      <p:ext uri="{BB962C8B-B14F-4D97-AF65-F5344CB8AC3E}">
        <p14:creationId xmlns:p14="http://schemas.microsoft.com/office/powerpoint/2010/main" val="3352100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2.Nordisk </a:t>
            </a:r>
            <a:r>
              <a:rPr lang="en-US" b="1" dirty="0" err="1" smtClean="0"/>
              <a:t>velfærdsvakt-beredskap</a:t>
            </a:r>
            <a:r>
              <a:rPr lang="en-US" b="1" dirty="0" smtClean="0"/>
              <a:t> </a:t>
            </a:r>
            <a:r>
              <a:rPr lang="en-US" b="1" dirty="0" err="1" smtClean="0"/>
              <a:t>ved</a:t>
            </a:r>
            <a:r>
              <a:rPr lang="en-US" b="1" dirty="0" smtClean="0"/>
              <a:t> fare</a:t>
            </a:r>
            <a:r>
              <a:rPr lang="nb-NO" dirty="0"/>
              <a:t/>
            </a:r>
            <a:br>
              <a:rPr lang="nb-NO" dirty="0"/>
            </a:br>
            <a:endParaRPr lang="is-IS" dirty="0"/>
          </a:p>
        </p:txBody>
      </p:sp>
      <p:sp>
        <p:nvSpPr>
          <p:cNvPr id="3" name="Content Placeholder 2"/>
          <p:cNvSpPr>
            <a:spLocks noGrp="1"/>
          </p:cNvSpPr>
          <p:nvPr>
            <p:ph idx="1"/>
          </p:nvPr>
        </p:nvSpPr>
        <p:spPr/>
        <p:txBody>
          <a:bodyPr>
            <a:normAutofit fontScale="92500" lnSpcReduction="10000"/>
          </a:bodyPr>
          <a:lstStyle/>
          <a:p>
            <a:pPr marL="0" indent="0">
              <a:buNone/>
            </a:pPr>
            <a:r>
              <a:rPr lang="nb-NO" dirty="0"/>
              <a:t>Undersøke hvilken beredskap de nordiske landene har for å møte kriser og hvilken beredskap som </a:t>
            </a:r>
            <a:r>
              <a:rPr lang="nb-NO" dirty="0" smtClean="0"/>
              <a:t>mangler, Guðný Björk Eydal, Björn Hvinden, Tapio Salonen/Carin Björngren Cuadra, Rasmus Dahlberg, Merja Rapeli</a:t>
            </a:r>
          </a:p>
          <a:p>
            <a:pPr marL="0" indent="0">
              <a:buNone/>
            </a:pPr>
            <a:r>
              <a:rPr lang="nb-NO" dirty="0" smtClean="0"/>
              <a:t>Mulig grundlag for nordisk velfærdsvagt</a:t>
            </a:r>
          </a:p>
          <a:p>
            <a:pPr marL="0" indent="0">
              <a:buNone/>
            </a:pPr>
            <a:r>
              <a:rPr lang="nb-NO" dirty="0" smtClean="0"/>
              <a:t>Sosialtjenesten styrke og svakheter i krisetider, kartlegging, fremtides risiko kartlegging</a:t>
            </a:r>
          </a:p>
          <a:p>
            <a:pPr marL="0" indent="0">
              <a:buNone/>
            </a:pPr>
            <a:r>
              <a:rPr lang="nb-NO" dirty="0" smtClean="0"/>
              <a:t>Vulnerability, resilience(motstandskraft) vs. </a:t>
            </a:r>
            <a:r>
              <a:rPr lang="nb-NO" dirty="0"/>
              <a:t>s</a:t>
            </a:r>
            <a:r>
              <a:rPr lang="nb-NO" dirty="0" smtClean="0"/>
              <a:t>osial stilling</a:t>
            </a:r>
            <a:endParaRPr lang="is-IS" dirty="0"/>
          </a:p>
        </p:txBody>
      </p:sp>
    </p:spTree>
    <p:extLst>
      <p:ext uri="{BB962C8B-B14F-4D97-AF65-F5344CB8AC3E}">
        <p14:creationId xmlns:p14="http://schemas.microsoft.com/office/powerpoint/2010/main" val="3682546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s-IS" b="1" dirty="0" smtClean="0"/>
              <a:t>3.Nordiske velfærdsindikatorer</a:t>
            </a:r>
            <a:endParaRPr lang="is-IS" b="1" dirty="0"/>
          </a:p>
        </p:txBody>
      </p:sp>
      <p:sp>
        <p:nvSpPr>
          <p:cNvPr id="3" name="Content Placeholder 2"/>
          <p:cNvSpPr>
            <a:spLocks noGrp="1"/>
          </p:cNvSpPr>
          <p:nvPr>
            <p:ph idx="1"/>
          </p:nvPr>
        </p:nvSpPr>
        <p:spPr/>
        <p:txBody>
          <a:bodyPr/>
          <a:lstStyle/>
          <a:p>
            <a:pPr marL="0" indent="0">
              <a:buNone/>
            </a:pPr>
            <a:r>
              <a:rPr lang="nb-NO" dirty="0"/>
              <a:t>Utvikle indikatorer for å følge utviklingen av </a:t>
            </a:r>
            <a:r>
              <a:rPr lang="nb-NO" dirty="0" smtClean="0"/>
              <a:t>velferdssystemene </a:t>
            </a:r>
            <a:r>
              <a:rPr lang="nb-NO" dirty="0"/>
              <a:t>i de nordiske </a:t>
            </a:r>
            <a:r>
              <a:rPr lang="nb-NO" dirty="0" smtClean="0"/>
              <a:t>landene, Håkan Nyman, Sigríður Jónsdóttir, styregruppen er NOSOSKO landsgruppe</a:t>
            </a:r>
          </a:p>
          <a:p>
            <a:pPr marL="0" indent="0">
              <a:buNone/>
            </a:pPr>
            <a:r>
              <a:rPr lang="nb-NO" dirty="0" smtClean="0"/>
              <a:t>Sammenlignbare mellom land. Hvilkene indikatorer er mest viktige? Hvor  mange? Hvor ofte skal de ut? Prioritering </a:t>
            </a:r>
            <a:endParaRPr lang="is-IS" dirty="0"/>
          </a:p>
        </p:txBody>
      </p:sp>
    </p:spTree>
    <p:extLst>
      <p:ext uri="{BB962C8B-B14F-4D97-AF65-F5344CB8AC3E}">
        <p14:creationId xmlns:p14="http://schemas.microsoft.com/office/powerpoint/2010/main" val="1454107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Til </a:t>
            </a:r>
            <a:r>
              <a:rPr lang="is-IS" dirty="0" err="1" smtClean="0"/>
              <a:t>slutt</a:t>
            </a:r>
            <a:endParaRPr lang="is-IS" dirty="0"/>
          </a:p>
        </p:txBody>
      </p:sp>
      <p:sp>
        <p:nvSpPr>
          <p:cNvPr id="3" name="Content Placeholder 2"/>
          <p:cNvSpPr>
            <a:spLocks noGrp="1"/>
          </p:cNvSpPr>
          <p:nvPr>
            <p:ph idx="1"/>
          </p:nvPr>
        </p:nvSpPr>
        <p:spPr/>
        <p:txBody>
          <a:bodyPr/>
          <a:lstStyle/>
          <a:p>
            <a:r>
              <a:rPr lang="is-IS" dirty="0" smtClean="0"/>
              <a:t>Viktig at man </a:t>
            </a:r>
            <a:r>
              <a:rPr lang="is-IS" dirty="0" err="1" smtClean="0"/>
              <a:t>bruker</a:t>
            </a:r>
            <a:r>
              <a:rPr lang="is-IS" dirty="0" smtClean="0"/>
              <a:t> </a:t>
            </a:r>
            <a:r>
              <a:rPr lang="is-IS" dirty="0" err="1" smtClean="0"/>
              <a:t>de</a:t>
            </a:r>
            <a:r>
              <a:rPr lang="is-IS" dirty="0" smtClean="0"/>
              <a:t> </a:t>
            </a:r>
            <a:r>
              <a:rPr lang="is-IS" dirty="0" err="1" smtClean="0"/>
              <a:t>nordiske</a:t>
            </a:r>
            <a:r>
              <a:rPr lang="is-IS" dirty="0" smtClean="0"/>
              <a:t> </a:t>
            </a:r>
            <a:r>
              <a:rPr lang="is-IS" dirty="0" err="1" smtClean="0"/>
              <a:t>prosjektene</a:t>
            </a:r>
            <a:r>
              <a:rPr lang="is-IS" dirty="0" smtClean="0"/>
              <a:t> som en </a:t>
            </a:r>
            <a:r>
              <a:rPr lang="is-IS" dirty="0" err="1" smtClean="0"/>
              <a:t>bro</a:t>
            </a:r>
            <a:r>
              <a:rPr lang="is-IS" dirty="0" smtClean="0"/>
              <a:t> man </a:t>
            </a:r>
            <a:r>
              <a:rPr lang="is-IS" dirty="0" err="1" smtClean="0"/>
              <a:t>bygger</a:t>
            </a:r>
            <a:r>
              <a:rPr lang="is-IS" dirty="0" smtClean="0"/>
              <a:t> </a:t>
            </a:r>
            <a:r>
              <a:rPr lang="is-IS" dirty="0" err="1" smtClean="0"/>
              <a:t>videre</a:t>
            </a:r>
            <a:r>
              <a:rPr lang="is-IS" dirty="0" smtClean="0"/>
              <a:t> </a:t>
            </a:r>
            <a:r>
              <a:rPr lang="is-IS" dirty="0" err="1" smtClean="0"/>
              <a:t>på</a:t>
            </a:r>
            <a:endParaRPr lang="is-IS" dirty="0" smtClean="0"/>
          </a:p>
          <a:p>
            <a:endParaRPr lang="is-IS" dirty="0" smtClean="0"/>
          </a:p>
          <a:p>
            <a:r>
              <a:rPr lang="is-IS" dirty="0" err="1" smtClean="0"/>
              <a:t>Lykke</a:t>
            </a:r>
            <a:r>
              <a:rPr lang="is-IS" dirty="0" smtClean="0"/>
              <a:t> til </a:t>
            </a:r>
            <a:r>
              <a:rPr lang="is-IS" dirty="0" err="1" smtClean="0"/>
              <a:t>med</a:t>
            </a:r>
            <a:r>
              <a:rPr lang="is-IS" dirty="0" smtClean="0"/>
              <a:t> deres </a:t>
            </a:r>
            <a:r>
              <a:rPr lang="is-IS" dirty="0" err="1" smtClean="0"/>
              <a:t>viktige</a:t>
            </a:r>
            <a:r>
              <a:rPr lang="is-IS" dirty="0" smtClean="0"/>
              <a:t> </a:t>
            </a:r>
            <a:r>
              <a:rPr lang="is-IS" dirty="0" err="1" smtClean="0"/>
              <a:t>program</a:t>
            </a:r>
            <a:r>
              <a:rPr lang="is-IS" dirty="0" smtClean="0"/>
              <a:t> </a:t>
            </a:r>
            <a:r>
              <a:rPr lang="is-IS" dirty="0" err="1" smtClean="0"/>
              <a:t>Finland</a:t>
            </a:r>
            <a:r>
              <a:rPr lang="is-IS" dirty="0" smtClean="0"/>
              <a:t>! </a:t>
            </a:r>
            <a:endParaRPr lang="is-IS" dirty="0"/>
          </a:p>
        </p:txBody>
      </p:sp>
    </p:spTree>
    <p:extLst>
      <p:ext uri="{BB962C8B-B14F-4D97-AF65-F5344CB8AC3E}">
        <p14:creationId xmlns:p14="http://schemas.microsoft.com/office/powerpoint/2010/main" val="987323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err="1" smtClean="0"/>
              <a:t>Kick</a:t>
            </a:r>
            <a:r>
              <a:rPr lang="is-IS" dirty="0" smtClean="0"/>
              <a:t> </a:t>
            </a:r>
            <a:r>
              <a:rPr lang="is-IS" dirty="0" err="1" smtClean="0"/>
              <a:t>off</a:t>
            </a:r>
            <a:r>
              <a:rPr lang="is-IS" dirty="0" smtClean="0"/>
              <a:t> - </a:t>
            </a:r>
            <a:r>
              <a:rPr lang="is-IS" dirty="0" err="1" smtClean="0"/>
              <a:t>Hur</a:t>
            </a:r>
            <a:r>
              <a:rPr lang="is-IS" dirty="0" smtClean="0"/>
              <a:t> </a:t>
            </a:r>
            <a:r>
              <a:rPr lang="is-IS" dirty="0" err="1" smtClean="0"/>
              <a:t>mår</a:t>
            </a:r>
            <a:r>
              <a:rPr lang="is-IS" dirty="0" smtClean="0"/>
              <a:t> </a:t>
            </a:r>
            <a:r>
              <a:rPr lang="is-IS" dirty="0" err="1" smtClean="0"/>
              <a:t>du</a:t>
            </a:r>
            <a:r>
              <a:rPr lang="is-IS" dirty="0" smtClean="0"/>
              <a:t> </a:t>
            </a:r>
            <a:r>
              <a:rPr lang="is-IS" dirty="0" err="1" smtClean="0"/>
              <a:t>Norden</a:t>
            </a:r>
            <a:r>
              <a:rPr lang="is-IS" dirty="0" smtClean="0"/>
              <a:t>?</a:t>
            </a:r>
            <a:endParaRPr lang="is-IS" dirty="0"/>
          </a:p>
        </p:txBody>
      </p:sp>
      <p:sp>
        <p:nvSpPr>
          <p:cNvPr id="3" name="Content Placeholder 2"/>
          <p:cNvSpPr>
            <a:spLocks noGrp="1"/>
          </p:cNvSpPr>
          <p:nvPr>
            <p:ph idx="1"/>
          </p:nvPr>
        </p:nvSpPr>
        <p:spPr/>
        <p:txBody>
          <a:bodyPr>
            <a:normAutofit lnSpcReduction="10000"/>
          </a:bodyPr>
          <a:lstStyle/>
          <a:p>
            <a:r>
              <a:rPr lang="is-IS" dirty="0" err="1" smtClean="0"/>
              <a:t>Finlands</a:t>
            </a:r>
            <a:r>
              <a:rPr lang="is-IS" dirty="0" smtClean="0"/>
              <a:t> 3 </a:t>
            </a:r>
            <a:r>
              <a:rPr lang="is-IS" dirty="0" err="1" smtClean="0"/>
              <a:t>årige</a:t>
            </a:r>
            <a:r>
              <a:rPr lang="is-IS" dirty="0" smtClean="0"/>
              <a:t> </a:t>
            </a:r>
            <a:r>
              <a:rPr lang="is-IS" dirty="0" err="1" smtClean="0"/>
              <a:t>program</a:t>
            </a:r>
            <a:r>
              <a:rPr lang="is-IS" dirty="0" smtClean="0"/>
              <a:t> </a:t>
            </a:r>
            <a:r>
              <a:rPr lang="sv-SE" dirty="0"/>
              <a:t>”Ett öppet och innovativt Norden med välmående människor 2020 – Lika möjligheter till välfärd, utbildning, kultur och arbete</a:t>
            </a:r>
            <a:r>
              <a:rPr lang="sv-SE" dirty="0" smtClean="0"/>
              <a:t>”</a:t>
            </a:r>
            <a:endParaRPr lang="is-IS" dirty="0"/>
          </a:p>
          <a:p>
            <a:r>
              <a:rPr lang="is-IS" dirty="0" err="1" smtClean="0"/>
              <a:t>Bygger</a:t>
            </a:r>
            <a:r>
              <a:rPr lang="is-IS" dirty="0" smtClean="0"/>
              <a:t> </a:t>
            </a:r>
            <a:r>
              <a:rPr lang="is-IS" dirty="0" err="1" smtClean="0"/>
              <a:t>på</a:t>
            </a:r>
            <a:r>
              <a:rPr lang="is-IS" dirty="0" smtClean="0"/>
              <a:t> </a:t>
            </a:r>
            <a:r>
              <a:rPr lang="is-IS" dirty="0" err="1" smtClean="0"/>
              <a:t>fölgende</a:t>
            </a:r>
            <a:r>
              <a:rPr lang="is-IS" dirty="0" smtClean="0"/>
              <a:t> </a:t>
            </a:r>
            <a:r>
              <a:rPr lang="is-IS" dirty="0" err="1" smtClean="0"/>
              <a:t>elementer</a:t>
            </a:r>
            <a:r>
              <a:rPr lang="is-IS" dirty="0" smtClean="0"/>
              <a:t>: resultat fra </a:t>
            </a:r>
            <a:r>
              <a:rPr lang="is-IS" dirty="0" err="1" smtClean="0"/>
              <a:t>de</a:t>
            </a:r>
            <a:r>
              <a:rPr lang="is-IS" dirty="0" smtClean="0"/>
              <a:t> </a:t>
            </a:r>
            <a:r>
              <a:rPr lang="is-IS" dirty="0" err="1" smtClean="0"/>
              <a:t>siste</a:t>
            </a:r>
            <a:r>
              <a:rPr lang="is-IS" dirty="0" smtClean="0"/>
              <a:t> </a:t>
            </a:r>
            <a:r>
              <a:rPr lang="is-IS" dirty="0" err="1" smtClean="0"/>
              <a:t>ordförerskapen</a:t>
            </a:r>
            <a:r>
              <a:rPr lang="is-IS" dirty="0" smtClean="0"/>
              <a:t>, </a:t>
            </a:r>
            <a:r>
              <a:rPr lang="is-IS" dirty="0" err="1" smtClean="0"/>
              <a:t>Islands</a:t>
            </a:r>
            <a:r>
              <a:rPr lang="is-IS" dirty="0" smtClean="0"/>
              <a:t> </a:t>
            </a:r>
            <a:r>
              <a:rPr lang="is-IS" dirty="0" err="1" smtClean="0"/>
              <a:t>Velfærdsvakt</a:t>
            </a:r>
            <a:r>
              <a:rPr lang="is-IS" dirty="0" smtClean="0"/>
              <a:t>, </a:t>
            </a:r>
            <a:r>
              <a:rPr lang="is-IS" dirty="0" err="1" smtClean="0"/>
              <a:t>Könbergsrapporten</a:t>
            </a:r>
            <a:r>
              <a:rPr lang="is-IS" dirty="0" smtClean="0"/>
              <a:t>, </a:t>
            </a:r>
            <a:r>
              <a:rPr lang="is-IS" dirty="0" err="1" smtClean="0"/>
              <a:t>Vändpunkten</a:t>
            </a:r>
            <a:r>
              <a:rPr lang="is-IS" dirty="0" smtClean="0"/>
              <a:t> </a:t>
            </a:r>
            <a:r>
              <a:rPr lang="is-IS" dirty="0" err="1" smtClean="0"/>
              <a:t>om</a:t>
            </a:r>
            <a:r>
              <a:rPr lang="is-IS" dirty="0" smtClean="0"/>
              <a:t> </a:t>
            </a:r>
            <a:r>
              <a:rPr lang="is-IS" dirty="0" err="1" smtClean="0"/>
              <a:t>Kultur</a:t>
            </a:r>
            <a:r>
              <a:rPr lang="is-IS" dirty="0" smtClean="0"/>
              <a:t> og </a:t>
            </a:r>
            <a:r>
              <a:rPr lang="is-IS" dirty="0" err="1" smtClean="0"/>
              <a:t>hälsa</a:t>
            </a:r>
            <a:r>
              <a:rPr lang="is-IS" dirty="0" smtClean="0"/>
              <a:t>(</a:t>
            </a:r>
            <a:r>
              <a:rPr lang="is-IS" dirty="0" err="1" smtClean="0"/>
              <a:t>Region</a:t>
            </a:r>
            <a:r>
              <a:rPr lang="is-IS" dirty="0" smtClean="0"/>
              <a:t> </a:t>
            </a:r>
            <a:r>
              <a:rPr lang="is-IS" dirty="0" err="1" smtClean="0"/>
              <a:t>Skåne</a:t>
            </a:r>
            <a:r>
              <a:rPr lang="is-IS" dirty="0" smtClean="0"/>
              <a:t>), NMR </a:t>
            </a:r>
            <a:r>
              <a:rPr lang="is-IS" dirty="0" err="1" smtClean="0"/>
              <a:t>program</a:t>
            </a:r>
            <a:r>
              <a:rPr lang="is-IS" dirty="0" smtClean="0"/>
              <a:t> </a:t>
            </a:r>
            <a:r>
              <a:rPr lang="is-IS" dirty="0" err="1" smtClean="0"/>
              <a:t>demokrati-inkludering</a:t>
            </a:r>
            <a:r>
              <a:rPr lang="is-IS" dirty="0" err="1"/>
              <a:t>-</a:t>
            </a:r>
            <a:r>
              <a:rPr lang="is-IS" dirty="0" err="1" smtClean="0"/>
              <a:t>sikkerhet</a:t>
            </a:r>
            <a:endParaRPr lang="is-IS" dirty="0"/>
          </a:p>
        </p:txBody>
      </p:sp>
    </p:spTree>
    <p:extLst>
      <p:ext uri="{BB962C8B-B14F-4D97-AF65-F5344CB8AC3E}">
        <p14:creationId xmlns:p14="http://schemas.microsoft.com/office/powerpoint/2010/main" val="3068143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s-IS" dirty="0"/>
          </a:p>
        </p:txBody>
      </p:sp>
      <p:sp>
        <p:nvSpPr>
          <p:cNvPr id="3" name="Content Placeholder 2"/>
          <p:cNvSpPr>
            <a:spLocks noGrp="1"/>
          </p:cNvSpPr>
          <p:nvPr>
            <p:ph idx="1"/>
          </p:nvPr>
        </p:nvSpPr>
        <p:spPr/>
        <p:txBody>
          <a:bodyPr/>
          <a:lstStyle/>
          <a:p>
            <a:pPr marL="0" indent="0">
              <a:buNone/>
            </a:pPr>
            <a:r>
              <a:rPr lang="is-IS" b="1" dirty="0" err="1" smtClean="0"/>
              <a:t>Velfærdsvakten</a:t>
            </a:r>
            <a:r>
              <a:rPr lang="is-IS" b="1" dirty="0" smtClean="0"/>
              <a:t> </a:t>
            </a:r>
            <a:r>
              <a:rPr lang="is-IS" b="1" dirty="0" err="1" smtClean="0"/>
              <a:t>Island</a:t>
            </a:r>
            <a:r>
              <a:rPr lang="is-IS" dirty="0" smtClean="0"/>
              <a:t>, stiftet i </a:t>
            </a:r>
            <a:r>
              <a:rPr lang="is-IS" dirty="0" err="1" smtClean="0"/>
              <a:t>februar</a:t>
            </a:r>
            <a:r>
              <a:rPr lang="is-IS" dirty="0" smtClean="0"/>
              <a:t> 2009 </a:t>
            </a:r>
            <a:r>
              <a:rPr lang="is-IS" dirty="0" err="1" smtClean="0"/>
              <a:t>etter</a:t>
            </a:r>
            <a:r>
              <a:rPr lang="is-IS" dirty="0" smtClean="0"/>
              <a:t> bankraset </a:t>
            </a:r>
          </a:p>
          <a:p>
            <a:endParaRPr lang="is-IS" dirty="0"/>
          </a:p>
          <a:p>
            <a:pPr marL="0" indent="0">
              <a:buNone/>
            </a:pPr>
            <a:endParaRPr lang="is-IS" dirty="0" smtClean="0"/>
          </a:p>
          <a:p>
            <a:pPr marL="0" indent="0">
              <a:buNone/>
            </a:pPr>
            <a:r>
              <a:rPr lang="is-IS" b="1" dirty="0" smtClean="0"/>
              <a:t>Nordisk </a:t>
            </a:r>
            <a:r>
              <a:rPr lang="is-IS" b="1" dirty="0" err="1" smtClean="0"/>
              <a:t>velfærdsvakt</a:t>
            </a:r>
            <a:r>
              <a:rPr lang="is-IS" dirty="0"/>
              <a:t>,</a:t>
            </a:r>
            <a:r>
              <a:rPr lang="is-IS" dirty="0" smtClean="0"/>
              <a:t> </a:t>
            </a:r>
            <a:r>
              <a:rPr lang="is-IS" dirty="0" err="1"/>
              <a:t>n</a:t>
            </a:r>
            <a:r>
              <a:rPr lang="is-IS" dirty="0" err="1" smtClean="0"/>
              <a:t>ordiskt</a:t>
            </a:r>
            <a:r>
              <a:rPr lang="is-IS" dirty="0" smtClean="0"/>
              <a:t> 3 </a:t>
            </a:r>
            <a:r>
              <a:rPr lang="is-IS" dirty="0" err="1" smtClean="0"/>
              <a:t>årig</a:t>
            </a:r>
            <a:r>
              <a:rPr lang="is-IS" dirty="0" smtClean="0"/>
              <a:t> </a:t>
            </a:r>
            <a:r>
              <a:rPr lang="is-IS" dirty="0" err="1" smtClean="0"/>
              <a:t>forskningsprogram</a:t>
            </a:r>
            <a:r>
              <a:rPr lang="is-IS" dirty="0" smtClean="0"/>
              <a:t> 2014-2016. </a:t>
            </a:r>
            <a:r>
              <a:rPr lang="is-IS" dirty="0" err="1" smtClean="0"/>
              <a:t>Sluttkonferanse</a:t>
            </a:r>
            <a:r>
              <a:rPr lang="is-IS" dirty="0" smtClean="0"/>
              <a:t> </a:t>
            </a:r>
            <a:r>
              <a:rPr lang="is-IS" dirty="0" err="1" smtClean="0"/>
              <a:t>på</a:t>
            </a:r>
            <a:r>
              <a:rPr lang="is-IS" dirty="0" smtClean="0"/>
              <a:t> </a:t>
            </a:r>
            <a:r>
              <a:rPr lang="is-IS" dirty="0" err="1" smtClean="0"/>
              <a:t>Island</a:t>
            </a:r>
            <a:r>
              <a:rPr lang="is-IS" dirty="0" smtClean="0"/>
              <a:t> 10. </a:t>
            </a:r>
            <a:r>
              <a:rPr lang="is-IS" dirty="0" err="1" smtClean="0"/>
              <a:t>november</a:t>
            </a:r>
            <a:r>
              <a:rPr lang="is-IS" dirty="0" smtClean="0"/>
              <a:t> 2016. </a:t>
            </a:r>
            <a:r>
              <a:rPr lang="is-IS" dirty="0" err="1" smtClean="0"/>
              <a:t>Velkommen</a:t>
            </a:r>
            <a:r>
              <a:rPr lang="is-IS" dirty="0" smtClean="0"/>
              <a:t>!</a:t>
            </a:r>
            <a:endParaRPr lang="is-IS" dirty="0"/>
          </a:p>
        </p:txBody>
      </p:sp>
    </p:spTree>
    <p:extLst>
      <p:ext uri="{BB962C8B-B14F-4D97-AF65-F5344CB8AC3E}">
        <p14:creationId xmlns:p14="http://schemas.microsoft.com/office/powerpoint/2010/main" val="4277911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err="1" smtClean="0"/>
              <a:t>Velfærdsvakten</a:t>
            </a:r>
            <a:r>
              <a:rPr lang="is-IS" dirty="0" smtClean="0"/>
              <a:t> </a:t>
            </a:r>
            <a:r>
              <a:rPr lang="is-IS" dirty="0" err="1" smtClean="0"/>
              <a:t>Island</a:t>
            </a:r>
            <a:endParaRPr lang="is-IS" dirty="0"/>
          </a:p>
        </p:txBody>
      </p:sp>
      <p:sp>
        <p:nvSpPr>
          <p:cNvPr id="3" name="Content Placeholder 2"/>
          <p:cNvSpPr>
            <a:spLocks noGrp="1"/>
          </p:cNvSpPr>
          <p:nvPr>
            <p:ph idx="1"/>
          </p:nvPr>
        </p:nvSpPr>
        <p:spPr/>
        <p:txBody>
          <a:bodyPr>
            <a:normAutofit fontScale="92500" lnSpcReduction="20000"/>
          </a:bodyPr>
          <a:lstStyle/>
          <a:p>
            <a:r>
              <a:rPr lang="is-IS" smtClean="0"/>
              <a:t>Bankkrise </a:t>
            </a:r>
            <a:r>
              <a:rPr lang="is-IS" dirty="0"/>
              <a:t>okt. 2008</a:t>
            </a:r>
          </a:p>
          <a:p>
            <a:r>
              <a:rPr lang="is-IS" dirty="0" err="1"/>
              <a:t>Velfærdsvakt</a:t>
            </a:r>
            <a:r>
              <a:rPr lang="is-IS" dirty="0"/>
              <a:t> feb. </a:t>
            </a:r>
            <a:r>
              <a:rPr lang="is-IS"/>
              <a:t>2009</a:t>
            </a:r>
          </a:p>
          <a:p>
            <a:r>
              <a:rPr lang="is-IS"/>
              <a:t>Mandat</a:t>
            </a:r>
          </a:p>
          <a:p>
            <a:r>
              <a:rPr lang="is-IS"/>
              <a:t>Hvem er med? </a:t>
            </a:r>
            <a:r>
              <a:rPr lang="is-IS" smtClean="0"/>
              <a:t>Ministerier, kommuneorg., institutter, arbeidslivets parter, NGO´s (Röde kors, kirken, UNICEF, Save the Children, Familiehjelpen ofl.)</a:t>
            </a:r>
            <a:endParaRPr lang="is-IS"/>
          </a:p>
          <a:p>
            <a:r>
              <a:rPr lang="is-IS"/>
              <a:t>Hva gjör </a:t>
            </a:r>
            <a:r>
              <a:rPr lang="is-IS" smtClean="0"/>
              <a:t>vi? Vakt,indikatorer, forslag, sannheten</a:t>
            </a:r>
          </a:p>
          <a:p>
            <a:r>
              <a:rPr lang="is-IS" smtClean="0"/>
              <a:t>http</a:t>
            </a:r>
            <a:r>
              <a:rPr lang="is-IS"/>
              <a:t>://eng.velferdarraduneyti.is/media/velferdarvakt09/Evaluation-of-the-welfare-watch.pdf</a:t>
            </a:r>
          </a:p>
        </p:txBody>
      </p:sp>
    </p:spTree>
    <p:extLst>
      <p:ext uri="{BB962C8B-B14F-4D97-AF65-F5344CB8AC3E}">
        <p14:creationId xmlns:p14="http://schemas.microsoft.com/office/powerpoint/2010/main" val="208176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FN besök, </a:t>
            </a:r>
            <a:r>
              <a:rPr lang="is-IS" dirty="0" err="1" smtClean="0"/>
              <a:t>rapport</a:t>
            </a:r>
            <a:endParaRPr lang="is-IS" dirty="0"/>
          </a:p>
        </p:txBody>
      </p:sp>
      <p:sp>
        <p:nvSpPr>
          <p:cNvPr id="3" name="Content Placeholder 2"/>
          <p:cNvSpPr>
            <a:spLocks noGrp="1"/>
          </p:cNvSpPr>
          <p:nvPr>
            <p:ph idx="1"/>
          </p:nvPr>
        </p:nvSpPr>
        <p:spPr/>
        <p:txBody>
          <a:bodyPr/>
          <a:lstStyle/>
          <a:p>
            <a:r>
              <a:rPr lang="is-IS" dirty="0"/>
              <a:t>Report of the </a:t>
            </a:r>
            <a:r>
              <a:rPr lang="is-IS" b="1" dirty="0"/>
              <a:t>Independent Expert </a:t>
            </a:r>
            <a:r>
              <a:rPr lang="is-IS" dirty="0"/>
              <a:t>on the effects of foreign debt and other related international financial obligations of States on the full enjoyment of all human rights, particularly economic, social and cultural rights, Juan Pablo Bohoslavsky </a:t>
            </a:r>
            <a:endParaRPr lang="is-IS" dirty="0" smtClean="0"/>
          </a:p>
          <a:p>
            <a:r>
              <a:rPr lang="is-IS" dirty="0"/>
              <a:t>Mission to Iceland (8 – 15 December 2014) </a:t>
            </a:r>
          </a:p>
          <a:p>
            <a:endParaRPr lang="is-IS" dirty="0"/>
          </a:p>
        </p:txBody>
      </p:sp>
    </p:spTree>
    <p:extLst>
      <p:ext uri="{BB962C8B-B14F-4D97-AF65-F5344CB8AC3E}">
        <p14:creationId xmlns:p14="http://schemas.microsoft.com/office/powerpoint/2010/main" val="1277043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FN </a:t>
            </a:r>
            <a:r>
              <a:rPr lang="is-IS" dirty="0" err="1"/>
              <a:t>E</a:t>
            </a:r>
            <a:r>
              <a:rPr lang="is-IS" dirty="0" err="1" smtClean="0"/>
              <a:t>xperten</a:t>
            </a:r>
            <a:r>
              <a:rPr lang="is-IS" dirty="0" smtClean="0"/>
              <a:t> </a:t>
            </a:r>
            <a:r>
              <a:rPr lang="is-IS" dirty="0" err="1" smtClean="0"/>
              <a:t>om</a:t>
            </a:r>
            <a:r>
              <a:rPr lang="is-IS" dirty="0" smtClean="0"/>
              <a:t> Velfærdsvakten</a:t>
            </a:r>
            <a:endParaRPr lang="is-IS" dirty="0"/>
          </a:p>
        </p:txBody>
      </p:sp>
      <p:sp>
        <p:nvSpPr>
          <p:cNvPr id="3" name="Content Placeholder 2"/>
          <p:cNvSpPr>
            <a:spLocks noGrp="1"/>
          </p:cNvSpPr>
          <p:nvPr>
            <p:ph idx="1"/>
          </p:nvPr>
        </p:nvSpPr>
        <p:spPr/>
        <p:txBody>
          <a:bodyPr>
            <a:noAutofit/>
          </a:bodyPr>
          <a:lstStyle/>
          <a:p>
            <a:pPr marL="0" indent="0">
              <a:buNone/>
            </a:pPr>
            <a:r>
              <a:rPr lang="is-IS" sz="2000" dirty="0"/>
              <a:t>One of </a:t>
            </a:r>
            <a:r>
              <a:rPr lang="is-IS" sz="2000" b="1" dirty="0"/>
              <a:t>the new innovative bodies </a:t>
            </a:r>
            <a:r>
              <a:rPr lang="is-IS" sz="2000" dirty="0"/>
              <a:t>formed in early 2009 was Welfare Watch, an independent consultative body which today includes more than 35 representatives, from key ministries, municipalities, social partners and civil society, many also working at grass root level. The aim was to monitor the social impact of the crisis, provide advice to State institutions and coordinate targeted interventions on the ground. Welfare Watch managed to spread the message that during the crisis the weakest in society should be protected. The watchdog submitted several reports with recommendations, including a report that was submitted to Parliament. Welfare Watch is expected to submit in 2015 additional recommendations on how to address and guarantee the rights of persons suffering multiple forms of deprivation to the Government and the Independent Expert hopes that their expert advice will be duly considered by Icelandic authorities.</a:t>
            </a:r>
          </a:p>
        </p:txBody>
      </p:sp>
    </p:spTree>
    <p:extLst>
      <p:ext uri="{BB962C8B-B14F-4D97-AF65-F5344CB8AC3E}">
        <p14:creationId xmlns:p14="http://schemas.microsoft.com/office/powerpoint/2010/main" val="2415756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7 forslag i 2015</a:t>
            </a:r>
            <a:endParaRPr lang="is-IS" dirty="0"/>
          </a:p>
        </p:txBody>
      </p:sp>
      <p:sp>
        <p:nvSpPr>
          <p:cNvPr id="3" name="Content Placeholder 2"/>
          <p:cNvSpPr>
            <a:spLocks noGrp="1"/>
          </p:cNvSpPr>
          <p:nvPr>
            <p:ph idx="1"/>
          </p:nvPr>
        </p:nvSpPr>
        <p:spPr/>
        <p:txBody>
          <a:bodyPr>
            <a:normAutofit fontScale="92500" lnSpcReduction="10000"/>
          </a:bodyPr>
          <a:lstStyle/>
          <a:p>
            <a:r>
              <a:rPr lang="is-IS" dirty="0" smtClean="0"/>
              <a:t>1.Barnetrygd</a:t>
            </a:r>
          </a:p>
          <a:p>
            <a:r>
              <a:rPr lang="is-IS" dirty="0"/>
              <a:t>2. </a:t>
            </a:r>
            <a:r>
              <a:rPr lang="is-IS" dirty="0" smtClean="0"/>
              <a:t>Basis for </a:t>
            </a:r>
            <a:r>
              <a:rPr lang="is-IS" dirty="0" err="1" smtClean="0"/>
              <a:t>laveste</a:t>
            </a:r>
            <a:r>
              <a:rPr lang="is-IS" dirty="0" smtClean="0"/>
              <a:t> </a:t>
            </a:r>
            <a:r>
              <a:rPr lang="is-IS" dirty="0" err="1" smtClean="0"/>
              <a:t>finansiell</a:t>
            </a:r>
            <a:r>
              <a:rPr lang="is-IS" dirty="0" smtClean="0"/>
              <a:t> </a:t>
            </a:r>
            <a:r>
              <a:rPr lang="is-IS" dirty="0" err="1" smtClean="0"/>
              <a:t>stötte</a:t>
            </a:r>
            <a:r>
              <a:rPr lang="is-IS" dirty="0" smtClean="0"/>
              <a:t> (</a:t>
            </a:r>
            <a:r>
              <a:rPr lang="is-IS" dirty="0" err="1" smtClean="0"/>
              <a:t>kommuner</a:t>
            </a:r>
            <a:r>
              <a:rPr lang="is-IS" dirty="0" smtClean="0"/>
              <a:t>)</a:t>
            </a:r>
          </a:p>
          <a:p>
            <a:r>
              <a:rPr lang="is-IS" dirty="0"/>
              <a:t>3. </a:t>
            </a:r>
            <a:r>
              <a:rPr lang="is-IS" dirty="0" err="1" smtClean="0"/>
              <a:t>Boligproblemer</a:t>
            </a:r>
            <a:endParaRPr lang="is-IS" dirty="0" smtClean="0"/>
          </a:p>
          <a:p>
            <a:r>
              <a:rPr lang="is-IS" dirty="0"/>
              <a:t>4. </a:t>
            </a:r>
            <a:r>
              <a:rPr lang="is-IS" dirty="0" err="1" smtClean="0"/>
              <a:t>Grunntjenesten</a:t>
            </a:r>
            <a:endParaRPr lang="is-IS" dirty="0" smtClean="0"/>
          </a:p>
          <a:p>
            <a:r>
              <a:rPr lang="is-IS" dirty="0"/>
              <a:t>5. </a:t>
            </a:r>
            <a:r>
              <a:rPr lang="is-IS" dirty="0" err="1" smtClean="0"/>
              <a:t>Bedre</a:t>
            </a:r>
            <a:r>
              <a:rPr lang="is-IS" dirty="0" smtClean="0"/>
              <a:t> </a:t>
            </a:r>
            <a:r>
              <a:rPr lang="is-IS" dirty="0" err="1" smtClean="0"/>
              <a:t>koordinasjon</a:t>
            </a:r>
            <a:r>
              <a:rPr lang="is-IS" dirty="0" smtClean="0"/>
              <a:t> pr. </a:t>
            </a:r>
            <a:r>
              <a:rPr lang="is-IS" smtClean="0"/>
              <a:t>person</a:t>
            </a:r>
            <a:endParaRPr lang="is-IS" dirty="0" smtClean="0"/>
          </a:p>
          <a:p>
            <a:r>
              <a:rPr lang="is-IS" dirty="0"/>
              <a:t>6</a:t>
            </a:r>
            <a:r>
              <a:rPr lang="is-IS"/>
              <a:t>. </a:t>
            </a:r>
            <a:r>
              <a:rPr lang="is-IS" smtClean="0"/>
              <a:t>Mer samarbeid med NGO, stöttefond </a:t>
            </a:r>
            <a:endParaRPr lang="is-IS" dirty="0" smtClean="0"/>
          </a:p>
          <a:p>
            <a:r>
              <a:rPr lang="is-IS" dirty="0" smtClean="0"/>
              <a:t>7</a:t>
            </a:r>
            <a:r>
              <a:rPr lang="is-IS" smtClean="0"/>
              <a:t>. TINNA, aktivt program for enslige foreldre</a:t>
            </a:r>
            <a:endParaRPr lang="is-IS" dirty="0" smtClean="0"/>
          </a:p>
          <a:p>
            <a:pPr marL="0" indent="0">
              <a:buNone/>
            </a:pPr>
            <a:r>
              <a:rPr lang="is-IS" dirty="0" err="1" smtClean="0"/>
              <a:t>Brev</a:t>
            </a:r>
            <a:r>
              <a:rPr lang="is-IS" dirty="0" smtClean="0"/>
              <a:t> </a:t>
            </a:r>
            <a:r>
              <a:rPr lang="is-IS" smtClean="0"/>
              <a:t>til kommuneorganisasjonen, sosialminister, osv.</a:t>
            </a:r>
            <a:endParaRPr lang="is-IS" dirty="0"/>
          </a:p>
        </p:txBody>
      </p:sp>
    </p:spTree>
    <p:extLst>
      <p:ext uri="{BB962C8B-B14F-4D97-AF65-F5344CB8AC3E}">
        <p14:creationId xmlns:p14="http://schemas.microsoft.com/office/powerpoint/2010/main" val="3650649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err="1" smtClean="0"/>
              <a:t>Fremtiden</a:t>
            </a:r>
            <a:endParaRPr lang="is-IS" dirty="0"/>
          </a:p>
        </p:txBody>
      </p:sp>
      <p:sp>
        <p:nvSpPr>
          <p:cNvPr id="3" name="Content Placeholder 2"/>
          <p:cNvSpPr>
            <a:spLocks noGrp="1"/>
          </p:cNvSpPr>
          <p:nvPr>
            <p:ph idx="1"/>
          </p:nvPr>
        </p:nvSpPr>
        <p:spPr/>
        <p:txBody>
          <a:bodyPr/>
          <a:lstStyle/>
          <a:p>
            <a:r>
              <a:rPr lang="is-IS" dirty="0" smtClean="0"/>
              <a:t>Selvom </a:t>
            </a:r>
            <a:r>
              <a:rPr lang="is-IS" dirty="0" err="1" smtClean="0"/>
              <a:t>det</a:t>
            </a:r>
            <a:r>
              <a:rPr lang="is-IS" dirty="0" smtClean="0"/>
              <a:t> </a:t>
            </a:r>
            <a:r>
              <a:rPr lang="is-IS" dirty="0" err="1" smtClean="0"/>
              <a:t>går</a:t>
            </a:r>
            <a:r>
              <a:rPr lang="is-IS" dirty="0" smtClean="0"/>
              <a:t> </a:t>
            </a:r>
            <a:r>
              <a:rPr lang="is-IS" dirty="0" err="1" smtClean="0"/>
              <a:t>bedre</a:t>
            </a:r>
            <a:r>
              <a:rPr lang="is-IS" dirty="0" smtClean="0"/>
              <a:t> beholder </a:t>
            </a:r>
            <a:r>
              <a:rPr lang="is-IS" dirty="0" err="1" smtClean="0"/>
              <a:t>vi</a:t>
            </a:r>
            <a:r>
              <a:rPr lang="is-IS" dirty="0" smtClean="0"/>
              <a:t> </a:t>
            </a:r>
            <a:r>
              <a:rPr lang="is-IS" dirty="0" err="1"/>
              <a:t>V</a:t>
            </a:r>
            <a:r>
              <a:rPr lang="is-IS" dirty="0" err="1" smtClean="0"/>
              <a:t>elfærdsvagten</a:t>
            </a:r>
            <a:endParaRPr lang="is-IS" dirty="0" smtClean="0"/>
          </a:p>
          <a:p>
            <a:r>
              <a:rPr lang="is-IS" dirty="0" smtClean="0"/>
              <a:t>Plattform for </a:t>
            </a:r>
            <a:r>
              <a:rPr lang="is-IS" dirty="0" err="1" smtClean="0"/>
              <a:t>de</a:t>
            </a:r>
            <a:r>
              <a:rPr lang="is-IS" dirty="0" smtClean="0"/>
              <a:t> </a:t>
            </a:r>
            <a:r>
              <a:rPr lang="is-IS" dirty="0" err="1" smtClean="0"/>
              <a:t>relevante</a:t>
            </a:r>
            <a:endParaRPr lang="is-IS" dirty="0" smtClean="0"/>
          </a:p>
          <a:p>
            <a:r>
              <a:rPr lang="is-IS" dirty="0" smtClean="0"/>
              <a:t>Direkte </a:t>
            </a:r>
            <a:r>
              <a:rPr lang="is-IS" dirty="0" err="1" smtClean="0"/>
              <a:t>kommunikasjon</a:t>
            </a:r>
            <a:r>
              <a:rPr lang="is-IS" dirty="0" smtClean="0"/>
              <a:t> </a:t>
            </a:r>
            <a:r>
              <a:rPr lang="is-IS" dirty="0" err="1" smtClean="0"/>
              <a:t>ved</a:t>
            </a:r>
            <a:r>
              <a:rPr lang="is-IS" dirty="0" smtClean="0"/>
              <a:t> samme </a:t>
            </a:r>
            <a:r>
              <a:rPr lang="is-IS" dirty="0" err="1" smtClean="0"/>
              <a:t>bord</a:t>
            </a:r>
            <a:endParaRPr lang="is-IS" dirty="0" smtClean="0"/>
          </a:p>
          <a:p>
            <a:r>
              <a:rPr lang="is-IS" dirty="0" err="1" smtClean="0"/>
              <a:t>Bedre</a:t>
            </a:r>
            <a:r>
              <a:rPr lang="is-IS" dirty="0" smtClean="0"/>
              <a:t> </a:t>
            </a:r>
            <a:r>
              <a:rPr lang="is-IS" dirty="0" err="1" smtClean="0"/>
              <a:t>adgang</a:t>
            </a:r>
            <a:r>
              <a:rPr lang="is-IS" dirty="0" smtClean="0"/>
              <a:t> til </a:t>
            </a:r>
            <a:r>
              <a:rPr lang="is-IS" dirty="0" err="1" smtClean="0"/>
              <a:t>kommunikasjon</a:t>
            </a:r>
            <a:r>
              <a:rPr lang="is-IS" dirty="0" smtClean="0"/>
              <a:t>, </a:t>
            </a:r>
            <a:r>
              <a:rPr lang="is-IS" dirty="0" err="1" smtClean="0"/>
              <a:t>info</a:t>
            </a:r>
            <a:r>
              <a:rPr lang="is-IS" dirty="0" smtClean="0"/>
              <a:t> og </a:t>
            </a:r>
            <a:r>
              <a:rPr lang="is-IS" dirty="0" err="1" smtClean="0"/>
              <a:t>innflytelse</a:t>
            </a:r>
            <a:endParaRPr lang="is-IS" dirty="0" smtClean="0"/>
          </a:p>
          <a:p>
            <a:r>
              <a:rPr lang="is-IS" dirty="0" smtClean="0"/>
              <a:t>Selvom </a:t>
            </a:r>
            <a:r>
              <a:rPr lang="is-IS" dirty="0" err="1" smtClean="0"/>
              <a:t>Island</a:t>
            </a:r>
            <a:r>
              <a:rPr lang="is-IS" dirty="0" smtClean="0"/>
              <a:t> har </a:t>
            </a:r>
            <a:r>
              <a:rPr lang="is-IS" dirty="0" err="1" smtClean="0"/>
              <a:t>lav</a:t>
            </a:r>
            <a:r>
              <a:rPr lang="is-IS" dirty="0" smtClean="0"/>
              <a:t> </a:t>
            </a:r>
            <a:r>
              <a:rPr lang="is-IS" dirty="0" err="1" smtClean="0"/>
              <a:t>fattigdom</a:t>
            </a:r>
            <a:r>
              <a:rPr lang="is-IS" dirty="0" smtClean="0"/>
              <a:t> </a:t>
            </a:r>
            <a:r>
              <a:rPr lang="is-IS" dirty="0" err="1" smtClean="0"/>
              <a:t>generelt</a:t>
            </a:r>
            <a:r>
              <a:rPr lang="is-IS" dirty="0"/>
              <a:t> </a:t>
            </a:r>
            <a:r>
              <a:rPr lang="is-IS" dirty="0" smtClean="0"/>
              <a:t>vil </a:t>
            </a:r>
            <a:r>
              <a:rPr lang="is-IS" dirty="0" err="1" smtClean="0"/>
              <a:t>vi</a:t>
            </a:r>
            <a:r>
              <a:rPr lang="is-IS" dirty="0" smtClean="0"/>
              <a:t> ha </a:t>
            </a:r>
            <a:r>
              <a:rPr lang="is-IS" dirty="0" err="1" smtClean="0"/>
              <a:t>bedre</a:t>
            </a:r>
            <a:r>
              <a:rPr lang="is-IS" dirty="0" smtClean="0"/>
              <a:t> resultat</a:t>
            </a:r>
          </a:p>
          <a:p>
            <a:pPr marL="0" indent="0">
              <a:buNone/>
            </a:pPr>
            <a:endParaRPr lang="is-IS" dirty="0"/>
          </a:p>
        </p:txBody>
      </p:sp>
    </p:spTree>
    <p:extLst>
      <p:ext uri="{BB962C8B-B14F-4D97-AF65-F5344CB8AC3E}">
        <p14:creationId xmlns:p14="http://schemas.microsoft.com/office/powerpoint/2010/main" val="2558982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Nordisk </a:t>
            </a:r>
            <a:r>
              <a:rPr lang="is-IS" dirty="0" err="1" smtClean="0"/>
              <a:t>velfærdsvakt</a:t>
            </a:r>
            <a:endParaRPr lang="is-IS" dirty="0"/>
          </a:p>
        </p:txBody>
      </p:sp>
      <p:sp>
        <p:nvSpPr>
          <p:cNvPr id="3" name="Content Placeholder 2"/>
          <p:cNvSpPr>
            <a:spLocks noGrp="1"/>
          </p:cNvSpPr>
          <p:nvPr>
            <p:ph idx="1"/>
          </p:nvPr>
        </p:nvSpPr>
        <p:spPr/>
        <p:txBody>
          <a:bodyPr>
            <a:normAutofit fontScale="92500" lnSpcReduction="10000"/>
          </a:bodyPr>
          <a:lstStyle/>
          <a:p>
            <a:r>
              <a:rPr lang="is-IS" dirty="0" err="1" smtClean="0"/>
              <a:t>Islands</a:t>
            </a:r>
            <a:r>
              <a:rPr lang="is-IS" dirty="0" smtClean="0"/>
              <a:t> formannsskapsprogram i NMR</a:t>
            </a:r>
          </a:p>
          <a:p>
            <a:endParaRPr lang="is-IS" dirty="0" smtClean="0"/>
          </a:p>
          <a:p>
            <a:r>
              <a:rPr lang="is-IS" dirty="0" smtClean="0"/>
              <a:t>3 </a:t>
            </a:r>
            <a:r>
              <a:rPr lang="is-IS" dirty="0" err="1" smtClean="0"/>
              <a:t>årig</a:t>
            </a:r>
            <a:r>
              <a:rPr lang="is-IS" dirty="0" smtClean="0"/>
              <a:t> </a:t>
            </a:r>
            <a:r>
              <a:rPr lang="is-IS" dirty="0" err="1" smtClean="0"/>
              <a:t>program</a:t>
            </a:r>
            <a:r>
              <a:rPr lang="is-IS" dirty="0" smtClean="0"/>
              <a:t> 2014-2016, </a:t>
            </a:r>
            <a:r>
              <a:rPr lang="is-IS" dirty="0" err="1" smtClean="0"/>
              <a:t>sluttkonferanse</a:t>
            </a:r>
            <a:r>
              <a:rPr lang="is-IS" dirty="0" smtClean="0"/>
              <a:t> 10. </a:t>
            </a:r>
            <a:r>
              <a:rPr lang="is-IS" dirty="0" err="1" smtClean="0"/>
              <a:t>nov</a:t>
            </a:r>
            <a:r>
              <a:rPr lang="is-IS" dirty="0" smtClean="0"/>
              <a:t>. 2016, </a:t>
            </a:r>
            <a:r>
              <a:rPr lang="is-IS" dirty="0" err="1" smtClean="0"/>
              <a:t>Island</a:t>
            </a:r>
            <a:endParaRPr lang="is-IS" dirty="0" smtClean="0"/>
          </a:p>
          <a:p>
            <a:endParaRPr lang="is-IS" dirty="0" smtClean="0"/>
          </a:p>
          <a:p>
            <a:r>
              <a:rPr lang="is-IS" dirty="0" err="1" smtClean="0"/>
              <a:t>Programmet</a:t>
            </a:r>
            <a:r>
              <a:rPr lang="is-IS" dirty="0" smtClean="0"/>
              <a:t> er </a:t>
            </a:r>
            <a:r>
              <a:rPr lang="is-IS" dirty="0" err="1" smtClean="0"/>
              <a:t>delt</a:t>
            </a:r>
            <a:r>
              <a:rPr lang="is-IS" dirty="0" smtClean="0"/>
              <a:t> </a:t>
            </a:r>
            <a:r>
              <a:rPr lang="is-IS" dirty="0" err="1" smtClean="0"/>
              <a:t>ned</a:t>
            </a:r>
            <a:r>
              <a:rPr lang="is-IS" dirty="0" smtClean="0"/>
              <a:t> i 3 </a:t>
            </a:r>
            <a:r>
              <a:rPr lang="is-IS" dirty="0" err="1" smtClean="0"/>
              <a:t>prosjekter</a:t>
            </a:r>
            <a:endParaRPr lang="is-IS" dirty="0" smtClean="0"/>
          </a:p>
          <a:p>
            <a:endParaRPr lang="is-IS" dirty="0" smtClean="0"/>
          </a:p>
          <a:p>
            <a:r>
              <a:rPr lang="is-IS" dirty="0"/>
              <a:t>http://</a:t>
            </a:r>
            <a:r>
              <a:rPr lang="is-IS" b="1" dirty="0"/>
              <a:t>eng.velferdarraduneyti.is/nordicwelfarewatch/</a:t>
            </a:r>
            <a:endParaRPr lang="is-IS" b="1" dirty="0" smtClean="0"/>
          </a:p>
        </p:txBody>
      </p:sp>
    </p:spTree>
    <p:extLst>
      <p:ext uri="{BB962C8B-B14F-4D97-AF65-F5344CB8AC3E}">
        <p14:creationId xmlns:p14="http://schemas.microsoft.com/office/powerpoint/2010/main" val="26717788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TotalTime>
  <Words>777</Words>
  <Application>Microsoft Office PowerPoint</Application>
  <PresentationFormat>Näytössä katseltava diaesitys (4:3)</PresentationFormat>
  <Paragraphs>66</Paragraphs>
  <Slides>14</Slides>
  <Notes>1</Notes>
  <HiddenSlides>0</HiddenSlides>
  <MMClips>0</MMClips>
  <ScaleCrop>false</ScaleCrop>
  <HeadingPairs>
    <vt:vector size="4" baseType="variant">
      <vt:variant>
        <vt:lpstr>Teema</vt:lpstr>
      </vt:variant>
      <vt:variant>
        <vt:i4>1</vt:i4>
      </vt:variant>
      <vt:variant>
        <vt:lpstr>Dian otsikot</vt:lpstr>
      </vt:variant>
      <vt:variant>
        <vt:i4>14</vt:i4>
      </vt:variant>
    </vt:vector>
  </HeadingPairs>
  <TitlesOfParts>
    <vt:vector size="15" baseType="lpstr">
      <vt:lpstr>Office Theme</vt:lpstr>
      <vt:lpstr>Med Välfärdsvakt ut ur krisen</vt:lpstr>
      <vt:lpstr>Kick off - Hur mår du Norden?</vt:lpstr>
      <vt:lpstr>PowerPoint-esitys</vt:lpstr>
      <vt:lpstr>Velfærdsvakten Island</vt:lpstr>
      <vt:lpstr>FN besök, rapport</vt:lpstr>
      <vt:lpstr>FN Experten om Velfærdsvakten</vt:lpstr>
      <vt:lpstr>7 forslag i 2015</vt:lpstr>
      <vt:lpstr>Fremtiden</vt:lpstr>
      <vt:lpstr>Nordisk velfærdsvakt</vt:lpstr>
      <vt:lpstr>Innhold</vt:lpstr>
      <vt:lpstr>1.Kriser og velfærd</vt:lpstr>
      <vt:lpstr>2.Nordisk velfærdsvakt-beredskap ved fare </vt:lpstr>
      <vt:lpstr>3.Nordiske velfærdsindikatorer</vt:lpstr>
      <vt:lpstr>Til slutt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Velfærd på Island</dc:title>
  <dc:creator>Siv Friðleifsdóttir</dc:creator>
  <cp:lastModifiedBy>Mäkinen Mia STM</cp:lastModifiedBy>
  <cp:revision>39</cp:revision>
  <dcterms:created xsi:type="dcterms:W3CDTF">2015-10-28T19:47:38Z</dcterms:created>
  <dcterms:modified xsi:type="dcterms:W3CDTF">2017-08-23T13:13:52Z</dcterms:modified>
</cp:coreProperties>
</file>