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49" r:id="rId1"/>
  </p:sldMasterIdLst>
  <p:handoutMasterIdLst>
    <p:handoutMasterId r:id="rId9"/>
  </p:handoutMasterIdLst>
  <p:sldIdLst>
    <p:sldId id="256" r:id="rId2"/>
    <p:sldId id="258" r:id="rId3"/>
    <p:sldId id="259" r:id="rId4"/>
    <p:sldId id="257" r:id="rId5"/>
    <p:sldId id="267" r:id="rId6"/>
    <p:sldId id="265" r:id="rId7"/>
    <p:sldId id="266" r:id="rId8"/>
  </p:sldIdLst>
  <p:sldSz cx="9144000" cy="5143500" type="screen16x9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11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11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11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11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B7EB0D6-2734-4E39-8747-E845E4F42112}">
          <p14:sldIdLst>
            <p14:sldId id="256"/>
            <p14:sldId id="258"/>
            <p14:sldId id="259"/>
            <p14:sldId id="257"/>
            <p14:sldId id="267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D1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6" d="100"/>
          <a:sy n="96" d="100"/>
        </p:scale>
        <p:origin x="-1066" y="-336"/>
      </p:cViewPr>
      <p:guideLst>
        <p:guide orient="horz" pos="2160"/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17C15-BDD9-4696-A6F1-E90F83DAA8DF}" type="datetimeFigureOut">
              <a:rPr lang="is-IS" smtClean="0"/>
              <a:t>23.8.2017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170CB-0C7C-40EB-85A4-4AE49FA3FCD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60433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i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27001"/>
            <a:ext cx="9144000" cy="4326468"/>
          </a:xfrm>
          <a:prstGeom prst="rect">
            <a:avLst/>
          </a:prstGeom>
          <a:solidFill>
            <a:srgbClr val="9D1B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1942517" y="1443037"/>
            <a:ext cx="6602622" cy="1155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 baseline="0">
                <a:solidFill>
                  <a:schemeClr val="bg1"/>
                </a:solidFill>
              </a:defRPr>
            </a:lvl1pPr>
          </a:lstStyle>
          <a:p>
            <a:r>
              <a:rPr lang="is-IS" dirty="0" smtClean="0"/>
              <a:t>Titill kynningar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942517" y="2770784"/>
            <a:ext cx="6602622" cy="839191"/>
          </a:xfrm>
        </p:spPr>
        <p:txBody>
          <a:bodyPr lIns="0" tIns="0" rIns="0" bIns="0"/>
          <a:lstStyle>
            <a:lvl1pPr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s-IS" dirty="0" smtClean="0"/>
              <a:t>Undirtitill með nánari upplýsingum – smelltu til að breyta</a:t>
            </a:r>
          </a:p>
        </p:txBody>
      </p:sp>
      <p:sp>
        <p:nvSpPr>
          <p:cNvPr id="33" name="Date Placeholder 3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1EB961B-3EB5-F547-8DE3-A7ACB1E6EB56}" type="datetime1">
              <a:rPr lang="is-IS" smtClean="0"/>
              <a:pPr/>
              <a:t>23.8.2017</a:t>
            </a:fld>
            <a:endParaRPr lang="en-US" dirty="0"/>
          </a:p>
        </p:txBody>
      </p:sp>
      <p:sp>
        <p:nvSpPr>
          <p:cNvPr id="34" name="Footer Placeholder 3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 smtClean="0"/>
              <a:t>Tryggingastofnun</a:t>
            </a:r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E794B36-D4E3-3E4C-B2B5-9F26609F35FD}" type="slidenum">
              <a:rPr lang="en-US" smtClean="0"/>
              <a:pPr/>
              <a:t>‹#›</a:t>
            </a:fld>
            <a:endParaRPr lang="en-US" sz="1400" dirty="0"/>
          </a:p>
        </p:txBody>
      </p:sp>
      <p:pic>
        <p:nvPicPr>
          <p:cNvPr id="20" name="Picture 19" descr="TR-bordi--langu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15516"/>
            <a:ext cx="9144000" cy="142875"/>
          </a:xfrm>
          <a:prstGeom prst="rect">
            <a:avLst/>
          </a:prstGeom>
        </p:spPr>
      </p:pic>
      <p:pic>
        <p:nvPicPr>
          <p:cNvPr id="22" name="Picture 21" descr="TR-logo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4118" y="4553112"/>
            <a:ext cx="385318" cy="498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7298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Millikaf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9FB3409-CB9B-4E45-B23D-64541D12822B}" type="datetime1">
              <a:rPr lang="is-IS" smtClean="0"/>
              <a:t>23.8.2017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 smtClean="0"/>
              <a:t>Tryggingastofnun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E794B36-D4E3-3E4C-B2B5-9F26609F35FD}" type="slidenum">
              <a:rPr lang="en-US" smtClean="0"/>
              <a:pPr/>
              <a:t>‹#›</a:t>
            </a:fld>
            <a:endParaRPr lang="en-US" sz="1400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1923417" y="1971675"/>
            <a:ext cx="6247022" cy="62638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 b="0" baseline="0">
                <a:solidFill>
                  <a:srgbClr val="394140"/>
                </a:solidFill>
              </a:defRPr>
            </a:lvl1pPr>
          </a:lstStyle>
          <a:p>
            <a:r>
              <a:rPr lang="is-IS" dirty="0" smtClean="0"/>
              <a:t>Millikafli kynningar</a:t>
            </a:r>
            <a:endParaRPr lang="en-US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923417" y="2770784"/>
            <a:ext cx="6602622" cy="591210"/>
          </a:xfrm>
        </p:spPr>
        <p:txBody>
          <a:bodyPr lIns="0" tIns="0" rIns="0" bIns="0"/>
          <a:lstStyle>
            <a:lvl1pPr>
              <a:defRPr sz="2000" baseline="0">
                <a:solidFill>
                  <a:srgbClr val="394140"/>
                </a:solidFill>
              </a:defRPr>
            </a:lvl1pPr>
          </a:lstStyle>
          <a:p>
            <a:pPr lvl="0"/>
            <a:r>
              <a:rPr lang="is-IS" dirty="0" smtClean="0"/>
              <a:t>Undirtitill með nánari upplýsingum – smelltu til að breyta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03248"/>
            <a:ext cx="1727200" cy="3783600"/>
          </a:xfrm>
          <a:prstGeom prst="rect">
            <a:avLst/>
          </a:prstGeom>
          <a:solidFill>
            <a:srgbClr val="EBED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TR-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052" y="4570046"/>
            <a:ext cx="343662" cy="444246"/>
          </a:xfrm>
          <a:prstGeom prst="rect">
            <a:avLst/>
          </a:prstGeom>
        </p:spPr>
      </p:pic>
      <p:pic>
        <p:nvPicPr>
          <p:cNvPr id="20" name="Picture 19" descr="TR-bordi-stuttu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268"/>
            <a:ext cx="1752727" cy="14097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0" y="603248"/>
            <a:ext cx="1753200" cy="3783600"/>
          </a:xfrm>
          <a:prstGeom prst="rect">
            <a:avLst/>
          </a:prstGeom>
          <a:solidFill>
            <a:srgbClr val="D5D1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3193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Fyrirsögn -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08F58-8B86-5D4A-9B4E-9FEC8FA9D475}" type="datetime1">
              <a:rPr lang="is-IS" smtClean="0"/>
              <a:t>23.8.2017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Tryggingastofnun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4B36-D4E3-3E4C-B2B5-9F26609F35FD}" type="slidenum">
              <a:rPr lang="en-US" smtClean="0"/>
              <a:pPr/>
              <a:t>‹#›</a:t>
            </a:fld>
            <a:endParaRPr lang="en-US" sz="1400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lvl="0"/>
            <a:r>
              <a:rPr lang="is-IS" dirty="0" smtClean="0"/>
              <a:t>Smelltu til að breyta fyrirsögn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1923416" y="1462088"/>
            <a:ext cx="6731633" cy="2960687"/>
          </a:xfrm>
        </p:spPr>
        <p:txBody>
          <a:bodyPr/>
          <a:lstStyle/>
          <a:p>
            <a:pPr lvl="0"/>
            <a:r>
              <a:rPr lang="is-IS" dirty="0" smtClean="0"/>
              <a:t>Smelltu til að breyta fyrirsögn</a:t>
            </a:r>
          </a:p>
          <a:p>
            <a:pPr lvl="2"/>
            <a:r>
              <a:rPr lang="is-IS" dirty="0" smtClean="0"/>
              <a:t>Áherslupunktar</a:t>
            </a:r>
          </a:p>
          <a:p>
            <a:pPr lvl="3"/>
            <a:r>
              <a:rPr lang="is-IS" dirty="0" smtClean="0"/>
              <a:t>Annað þrep</a:t>
            </a:r>
          </a:p>
          <a:p>
            <a:pPr lvl="4"/>
            <a:r>
              <a:rPr lang="is-IS" dirty="0" smtClean="0"/>
              <a:t>Þriðja þrep</a:t>
            </a:r>
            <a:endParaRPr lang="is-I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TR-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052" y="4570046"/>
            <a:ext cx="343662" cy="444246"/>
          </a:xfrm>
          <a:prstGeom prst="rect">
            <a:avLst/>
          </a:prstGeom>
        </p:spPr>
      </p:pic>
      <p:pic>
        <p:nvPicPr>
          <p:cNvPr id="17" name="Picture 16" descr="TR-bordi-stuttu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268"/>
            <a:ext cx="1752727" cy="14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804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Fyrirsögn - texti - ták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1923417" y="1462688"/>
            <a:ext cx="7076753" cy="296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394140"/>
                </a:solidFill>
              </a:defRPr>
            </a:lvl1pPr>
            <a:lvl2pPr>
              <a:defRPr baseline="0">
                <a:solidFill>
                  <a:srgbClr val="394140"/>
                </a:solidFill>
              </a:defRPr>
            </a:lvl2pPr>
            <a:lvl3pPr>
              <a:defRPr baseline="0">
                <a:solidFill>
                  <a:srgbClr val="394140"/>
                </a:solidFill>
              </a:defRPr>
            </a:lvl3pPr>
            <a:lvl4pPr>
              <a:defRPr baseline="0">
                <a:solidFill>
                  <a:srgbClr val="394140"/>
                </a:solidFill>
              </a:defRPr>
            </a:lvl4pPr>
            <a:lvl5pPr>
              <a:defRPr baseline="0">
                <a:solidFill>
                  <a:srgbClr val="394140"/>
                </a:solidFill>
              </a:defRPr>
            </a:lvl5pPr>
          </a:lstStyle>
          <a:p>
            <a:pPr lvl="0"/>
            <a:r>
              <a:rPr lang="is-IS" dirty="0" smtClean="0"/>
              <a:t>Smelltu til að breyta texta / tákni</a:t>
            </a:r>
          </a:p>
          <a:p>
            <a:pPr lvl="1"/>
            <a:r>
              <a:rPr lang="is-IS" dirty="0" smtClean="0"/>
              <a:t>Almennur texti</a:t>
            </a:r>
          </a:p>
          <a:p>
            <a:pPr lvl="2"/>
            <a:r>
              <a:rPr lang="is-IS" dirty="0" smtClean="0"/>
              <a:t>Áherslupunktar</a:t>
            </a:r>
          </a:p>
          <a:p>
            <a:pPr lvl="3"/>
            <a:r>
              <a:rPr lang="is-IS" dirty="0" smtClean="0"/>
              <a:t>Annað þrep</a:t>
            </a:r>
          </a:p>
          <a:p>
            <a:pPr lvl="4"/>
            <a:r>
              <a:rPr lang="is-IS" dirty="0" smtClean="0"/>
              <a:t>Þriðja þrep</a:t>
            </a:r>
            <a:endParaRPr lang="is-IS" dirty="0"/>
          </a:p>
        </p:txBody>
      </p:sp>
      <p:sp>
        <p:nvSpPr>
          <p:cNvPr id="10" name="Title Placeholder 4"/>
          <p:cNvSpPr>
            <a:spLocks noGrp="1"/>
          </p:cNvSpPr>
          <p:nvPr>
            <p:ph type="title" hasCustomPrompt="1"/>
          </p:nvPr>
        </p:nvSpPr>
        <p:spPr>
          <a:xfrm>
            <a:off x="1925959" y="425199"/>
            <a:ext cx="7114855" cy="78236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is-IS" dirty="0" smtClean="0"/>
              <a:t>Smelltu til að breyta fyrirsögn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0FF9-B9A1-8B48-AC5E-2912BFF5E77D}" type="datetime1">
              <a:rPr lang="is-IS" smtClean="0"/>
              <a:t>23.8.2017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Tryggingastofnun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4B36-D4E3-3E4C-B2B5-9F26609F35FD}" type="slidenum">
              <a:rPr lang="en-US" smtClean="0"/>
              <a:pPr/>
              <a:t>‹#›</a:t>
            </a:fld>
            <a:endParaRPr lang="en-US" sz="1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TR-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052" y="4570046"/>
            <a:ext cx="343662" cy="444246"/>
          </a:xfrm>
          <a:prstGeom prst="rect">
            <a:avLst/>
          </a:prstGeom>
        </p:spPr>
      </p:pic>
      <p:pic>
        <p:nvPicPr>
          <p:cNvPr id="18" name="Picture 17" descr="TR-bordi-stuttu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268"/>
            <a:ext cx="1752727" cy="1409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4"/>
          <p:cNvSpPr>
            <a:spLocks noGrp="1"/>
          </p:cNvSpPr>
          <p:nvPr>
            <p:ph type="title" hasCustomPrompt="1"/>
          </p:nvPr>
        </p:nvSpPr>
        <p:spPr>
          <a:xfrm>
            <a:off x="1925959" y="425199"/>
            <a:ext cx="7114855" cy="78236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is-IS" dirty="0" smtClean="0"/>
              <a:t>Smelltu til að breyta fyrirsögn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961B-3EB5-F547-8DE3-A7ACB1E6EB56}" type="datetime1">
              <a:rPr lang="is-IS" smtClean="0"/>
              <a:pPr/>
              <a:t>23.8.2017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mtClean="0"/>
              <a:t>Tryggingastofnun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4B36-D4E3-3E4C-B2B5-9F26609F35FD}" type="slidenum">
              <a:rPr lang="en-US" smtClean="0"/>
              <a:pPr/>
              <a:t>‹#›</a:t>
            </a:fld>
            <a:endParaRPr lang="en-US" sz="1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TR-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052" y="4570046"/>
            <a:ext cx="343662" cy="444246"/>
          </a:xfrm>
          <a:prstGeom prst="rect">
            <a:avLst/>
          </a:prstGeom>
        </p:spPr>
      </p:pic>
      <p:pic>
        <p:nvPicPr>
          <p:cNvPr id="13" name="Picture 12" descr="TR-bordi-stuttu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268"/>
            <a:ext cx="1752727" cy="14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79321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exti og mynd (ták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425199"/>
            <a:ext cx="3169077" cy="4013452"/>
          </a:xfrm>
        </p:spPr>
        <p:txBody>
          <a:bodyPr/>
          <a:lstStyle>
            <a:lvl1pPr>
              <a:defRPr sz="2000" b="0" i="0">
                <a:solidFill>
                  <a:srgbClr val="394140"/>
                </a:solidFill>
              </a:defRPr>
            </a:lvl1pPr>
            <a:lvl2pPr>
              <a:defRPr sz="2200">
                <a:solidFill>
                  <a:srgbClr val="394140"/>
                </a:solidFill>
              </a:defRPr>
            </a:lvl2pPr>
            <a:lvl3pPr marL="424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Font typeface="Arial"/>
              <a:buChar char="•"/>
              <a:defRPr sz="1600">
                <a:solidFill>
                  <a:srgbClr val="394140"/>
                </a:solidFill>
              </a:defRPr>
            </a:lvl3pPr>
            <a:lvl4pPr marL="804863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>
                  <a:lumMod val="50000"/>
                </a:schemeClr>
              </a:buClr>
              <a:buFont typeface="Lucida Grande"/>
              <a:buChar char="–"/>
              <a:defRPr sz="1200">
                <a:solidFill>
                  <a:srgbClr val="394140"/>
                </a:solidFill>
              </a:defRPr>
            </a:lvl4pPr>
            <a:lvl5pPr marL="107315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Tx/>
              <a:buFont typeface="Arial"/>
              <a:buChar char="•"/>
              <a:defRPr sz="1200">
                <a:solidFill>
                  <a:srgbClr val="3941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1C50AD-B96A-C047-9E69-F14947E2A516}" type="datetime1">
              <a:rPr lang="is-IS" smtClean="0"/>
              <a:t>23.8.2017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Tryggingastofnun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600AE5-2BA8-4D4D-84B4-A65358254947}" type="slidenum">
              <a:rPr lang="en-US" smtClean="0"/>
              <a:pPr/>
              <a:t>‹#›</a:t>
            </a:fld>
            <a:endParaRPr lang="en-US" sz="140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1923416" y="425199"/>
            <a:ext cx="3046517" cy="4013451"/>
          </a:xfrm>
        </p:spPr>
        <p:txBody>
          <a:bodyPr/>
          <a:lstStyle>
            <a:lvl1pPr>
              <a:defRPr sz="2000">
                <a:solidFill>
                  <a:srgbClr val="394140"/>
                </a:solidFill>
              </a:defRPr>
            </a:lvl1pPr>
            <a:lvl2pPr marL="424800" indent="-228600">
              <a:defRPr>
                <a:solidFill>
                  <a:srgbClr val="394140"/>
                </a:solidFill>
              </a:defRPr>
            </a:lvl2pPr>
            <a:lvl3pPr marL="804863" indent="-230188">
              <a:defRPr lang="is-IS" sz="1600" kern="1200" dirty="0" smtClean="0">
                <a:solidFill>
                  <a:srgbClr val="394140"/>
                </a:solidFill>
                <a:latin typeface="+mn-lt"/>
                <a:ea typeface="+mn-ea"/>
                <a:cs typeface="+mn-cs"/>
              </a:defRPr>
            </a:lvl3pPr>
            <a:lvl4pPr marL="1073150" indent="-230188">
              <a:defRPr lang="is-IS" sz="1200" i="1" kern="1200" baseline="0" dirty="0" smtClean="0">
                <a:solidFill>
                  <a:srgbClr val="394140"/>
                </a:solidFill>
                <a:latin typeface="+mn-lt"/>
                <a:ea typeface="+mn-ea"/>
                <a:cs typeface="+mn-cs"/>
              </a:defRPr>
            </a:lvl4pPr>
            <a:lvl5pPr>
              <a:defRPr lang="is-IS" sz="1200" i="1" kern="1200" baseline="0" dirty="0" smtClean="0">
                <a:solidFill>
                  <a:srgbClr val="636463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TR-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052" y="4570046"/>
            <a:ext cx="343662" cy="444246"/>
          </a:xfrm>
          <a:prstGeom prst="rect">
            <a:avLst/>
          </a:prstGeom>
        </p:spPr>
      </p:pic>
      <p:pic>
        <p:nvPicPr>
          <p:cNvPr id="17" name="Picture 16" descr="TR-bordi-stuttu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268"/>
            <a:ext cx="1752727" cy="14097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Mynd og mynda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CD0C91-B35D-094D-AF83-60575AEAF306}" type="datetime1">
              <a:rPr lang="is-IS" smtClean="0"/>
              <a:t>23.8.2017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Tryggingastofnun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600AE5-2BA8-4D4D-84B4-A65358254947}" type="slidenum">
              <a:rPr lang="en-US" smtClean="0"/>
              <a:pPr/>
              <a:t>‹#›</a:t>
            </a:fld>
            <a:endParaRPr lang="en-US" sz="140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851024" y="3928668"/>
            <a:ext cx="7013575" cy="486766"/>
          </a:xfrm>
        </p:spPr>
        <p:txBody>
          <a:bodyPr lIns="0" tIns="0" rIns="0" bIns="0"/>
          <a:lstStyle>
            <a:lvl1pPr>
              <a:defRPr sz="1600" baseline="0">
                <a:solidFill>
                  <a:srgbClr val="505150"/>
                </a:solidFill>
              </a:defRPr>
            </a:lvl1pPr>
          </a:lstStyle>
          <a:p>
            <a:pPr lvl="0"/>
            <a:r>
              <a:rPr lang="is-IS" dirty="0" smtClean="0"/>
              <a:t>Myndatexti – smelltu til að breyta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1851025" y="397268"/>
            <a:ext cx="7013575" cy="3457181"/>
          </a:xfrm>
        </p:spPr>
        <p:txBody>
          <a:bodyPr/>
          <a:lstStyle/>
          <a:p>
            <a:r>
              <a:rPr lang="en-US" dirty="0" err="1" smtClean="0"/>
              <a:t>Myndir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TR-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052" y="4570046"/>
            <a:ext cx="343662" cy="444246"/>
          </a:xfrm>
          <a:prstGeom prst="rect">
            <a:avLst/>
          </a:prstGeom>
        </p:spPr>
      </p:pic>
      <p:pic>
        <p:nvPicPr>
          <p:cNvPr id="18" name="Picture 17" descr="TR-bordi-stuttu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268"/>
            <a:ext cx="1752727" cy="14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5031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Tomur bakgrunn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CD0C91-B35D-094D-AF83-60575AEAF306}" type="datetime1">
              <a:rPr lang="is-IS" smtClean="0"/>
              <a:t>23.8.2017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Tryggingastofnun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600AE5-2BA8-4D4D-84B4-A65358254947}" type="slidenum">
              <a:rPr lang="en-US" smtClean="0"/>
              <a:pPr/>
              <a:t>‹#›</a:t>
            </a:fld>
            <a:endParaRPr lang="en-US" sz="140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0" y="4457701"/>
            <a:ext cx="9144000" cy="0"/>
          </a:xfrm>
          <a:prstGeom prst="line">
            <a:avLst/>
          </a:prstGeom>
          <a:ln w="6350" cmpd="sng">
            <a:solidFill>
              <a:srgbClr val="A6A7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TR-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052" y="4570046"/>
            <a:ext cx="343662" cy="444246"/>
          </a:xfrm>
          <a:prstGeom prst="rect">
            <a:avLst/>
          </a:prstGeom>
        </p:spPr>
      </p:pic>
      <p:pic>
        <p:nvPicPr>
          <p:cNvPr id="15" name="Picture 14" descr="TR-bordi-stuttu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268"/>
            <a:ext cx="1752727" cy="14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31661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Allt-hvitt-ekki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B961B-3EB5-F547-8DE3-A7ACB1E6EB56}" type="datetime1">
              <a:rPr lang="is-IS" smtClean="0"/>
              <a:pPr/>
              <a:t>23.8.2017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/>
            <a:r>
              <a:rPr lang="en-US" smtClean="0"/>
              <a:t>Tryggingastofnun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94B36-D4E3-3E4C-B2B5-9F26609F35FD}" type="slidenum">
              <a:rPr lang="en-US" smtClean="0"/>
              <a:pPr/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79601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20875" y="1462688"/>
            <a:ext cx="6880225" cy="296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s-IS" dirty="0" smtClean="0"/>
              <a:t>Smelltu til að breyta fyrirsögn</a:t>
            </a:r>
          </a:p>
          <a:p>
            <a:pPr lvl="2"/>
            <a:r>
              <a:rPr lang="is-IS" dirty="0" smtClean="0"/>
              <a:t>Áherslupunktar</a:t>
            </a:r>
          </a:p>
          <a:p>
            <a:pPr lvl="3"/>
            <a:r>
              <a:rPr lang="is-IS" dirty="0" smtClean="0"/>
              <a:t>Annað þrep</a:t>
            </a:r>
          </a:p>
          <a:p>
            <a:pPr lvl="4"/>
            <a:r>
              <a:rPr lang="is-IS" dirty="0" smtClean="0"/>
              <a:t>Þriðja þrep</a:t>
            </a:r>
            <a:endParaRPr lang="is-IS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3775" y="4760713"/>
            <a:ext cx="857250" cy="157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1200" b="0" i="0">
                <a:solidFill>
                  <a:srgbClr val="C0C2C0"/>
                </a:solidFill>
              </a:defRPr>
            </a:lvl1pPr>
          </a:lstStyle>
          <a:p>
            <a:fld id="{A1EB961B-3EB5-F547-8DE3-A7ACB1E6EB56}" type="datetime1">
              <a:rPr lang="is-IS" smtClean="0"/>
              <a:pPr/>
              <a:t>23.8.2017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23417" y="4760713"/>
            <a:ext cx="4591100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1200" b="0" i="0" spc="100">
                <a:solidFill>
                  <a:srgbClr val="C0C2C0"/>
                </a:solidFill>
              </a:defRPr>
            </a:lvl1pPr>
          </a:lstStyle>
          <a:p>
            <a:pPr algn="l"/>
            <a:r>
              <a:rPr lang="en-US" smtClean="0"/>
              <a:t>Tryggingastofnun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00" y="4760714"/>
            <a:ext cx="546150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1200" b="0" i="0">
                <a:solidFill>
                  <a:srgbClr val="C0C2C0"/>
                </a:solidFill>
              </a:defRPr>
            </a:lvl1pPr>
          </a:lstStyle>
          <a:p>
            <a:fld id="{0E794B36-D4E3-3E4C-B2B5-9F26609F35FD}" type="slidenum">
              <a:rPr lang="en-US" smtClean="0"/>
              <a:pPr/>
              <a:t>‹#›</a:t>
            </a:fld>
            <a:endParaRPr lang="en-US" sz="1400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23417" y="425199"/>
            <a:ext cx="6877683" cy="78236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is-IS" dirty="0" smtClean="0"/>
              <a:t>Smelltu til að breyta kaflafyrirsögn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</p:sldLayoutIdLst>
  <p:transition spd="med">
    <p:fade/>
  </p:transition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0" i="0" cap="none" baseline="0">
          <a:solidFill>
            <a:srgbClr val="394140"/>
          </a:solidFill>
          <a:latin typeface="Arial"/>
          <a:ea typeface="+mj-ea"/>
          <a:cs typeface="Arial (Headings)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9" charset="0"/>
          <a:ea typeface="Arial" pitchFamily="-109" charset="0"/>
          <a:cs typeface="Arial" pitchFamily="-109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9" charset="0"/>
          <a:ea typeface="Arial" pitchFamily="-109" charset="0"/>
          <a:cs typeface="Arial" pitchFamily="-109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9" charset="0"/>
          <a:ea typeface="Arial" pitchFamily="-109" charset="0"/>
          <a:cs typeface="Arial" pitchFamily="-109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09" charset="0"/>
          <a:ea typeface="Arial" pitchFamily="-109" charset="0"/>
          <a:cs typeface="Arial" pitchFamily="-109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Arial" pitchFamily="-109" charset="0"/>
          <a:cs typeface="Arial" pitchFamily="-109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Arial" pitchFamily="-109" charset="0"/>
          <a:cs typeface="Arial" pitchFamily="-109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Arial" pitchFamily="-109" charset="0"/>
          <a:cs typeface="Arial" pitchFamily="-109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Arial" pitchFamily="-109" charset="0"/>
          <a:cs typeface="Arial" pitchFamily="-109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bg2">
            <a:lumMod val="50000"/>
          </a:schemeClr>
        </a:buClr>
        <a:buFont typeface="Arial"/>
        <a:buNone/>
        <a:defRPr sz="2400" b="0" i="0" baseline="0">
          <a:solidFill>
            <a:srgbClr val="394140"/>
          </a:solidFill>
          <a:latin typeface="Arial"/>
          <a:ea typeface="+mn-ea"/>
          <a:cs typeface="Arial"/>
        </a:defRPr>
      </a:lvl1pPr>
      <a:lvl2pPr marL="7200" indent="0" algn="l" rtl="0" eaLnBrk="1" fontAlgn="base" hangingPunct="1">
        <a:spcBef>
          <a:spcPts val="1680"/>
        </a:spcBef>
        <a:spcAft>
          <a:spcPts val="600"/>
        </a:spcAft>
        <a:buClr>
          <a:srgbClr val="FF0000"/>
        </a:buClr>
        <a:buFontTx/>
        <a:buNone/>
        <a:defRPr sz="2000">
          <a:solidFill>
            <a:srgbClr val="636463"/>
          </a:solidFill>
          <a:latin typeface="+mn-lt"/>
          <a:ea typeface="+mn-ea"/>
          <a:cs typeface="+mn-cs"/>
        </a:defRPr>
      </a:lvl2pPr>
      <a:lvl3pPr marL="424800" indent="-228600" algn="l" rtl="0" eaLnBrk="1" fontAlgn="base" hangingPunct="1">
        <a:spcBef>
          <a:spcPct val="20000"/>
        </a:spcBef>
        <a:spcAft>
          <a:spcPct val="0"/>
        </a:spcAft>
        <a:buClr>
          <a:srgbClr val="A5081E"/>
        </a:buClr>
        <a:buFont typeface="Arial"/>
        <a:buChar char="•"/>
        <a:defRPr sz="1600">
          <a:solidFill>
            <a:srgbClr val="394140"/>
          </a:solidFill>
          <a:latin typeface="Arial"/>
          <a:ea typeface="+mn-ea"/>
          <a:cs typeface="Arial"/>
        </a:defRPr>
      </a:lvl3pPr>
      <a:lvl4pPr marL="804863" indent="-230188" algn="l" rtl="0" eaLnBrk="1" fontAlgn="base" hangingPunct="1">
        <a:spcBef>
          <a:spcPct val="20000"/>
        </a:spcBef>
        <a:spcAft>
          <a:spcPct val="0"/>
        </a:spcAft>
        <a:buClr>
          <a:srgbClr val="A5081E"/>
        </a:buClr>
        <a:buFont typeface="Lucida Grande"/>
        <a:buChar char="–"/>
        <a:defRPr sz="1200">
          <a:solidFill>
            <a:srgbClr val="394140"/>
          </a:solidFill>
          <a:latin typeface="Arial"/>
          <a:ea typeface="+mn-ea"/>
          <a:cs typeface="Arial"/>
        </a:defRPr>
      </a:lvl4pPr>
      <a:lvl5pPr marL="1073150" indent="-230188" algn="l" rtl="0" eaLnBrk="1" fontAlgn="base" hangingPunct="1">
        <a:spcBef>
          <a:spcPct val="20000"/>
        </a:spcBef>
        <a:spcAft>
          <a:spcPct val="0"/>
        </a:spcAft>
        <a:buClr>
          <a:srgbClr val="A5081E"/>
        </a:buClr>
        <a:buFont typeface="Arial"/>
        <a:buChar char="•"/>
        <a:defRPr sz="1200" i="1" baseline="0">
          <a:solidFill>
            <a:srgbClr val="394140"/>
          </a:solidFill>
          <a:latin typeface="Arial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9226" y="1443037"/>
            <a:ext cx="7636211" cy="1155026"/>
          </a:xfrm>
        </p:spPr>
        <p:txBody>
          <a:bodyPr/>
          <a:lstStyle/>
          <a:p>
            <a:r>
              <a:rPr lang="is-IS" sz="3600" dirty="0"/>
              <a:t>Varför är jä</a:t>
            </a:r>
            <a:r>
              <a:rPr lang="is-IS" sz="3600" dirty="0" err="1"/>
              <a:t>mst</a:t>
            </a:r>
            <a:r>
              <a:rPr lang="is-IS" sz="3600" dirty="0"/>
              <a:t>älldhet </a:t>
            </a:r>
            <a:r>
              <a:rPr lang="is-IS" sz="3600" dirty="0" smtClean="0"/>
              <a:t>social dynamit</a:t>
            </a:r>
            <a:r>
              <a:rPr lang="is-IS" sz="3600" dirty="0"/>
              <a:t>?</a:t>
            </a:r>
            <a:r>
              <a:rPr lang="is-IS" dirty="0"/>
              <a:t/>
            </a:r>
            <a:br>
              <a:rPr lang="is-IS" dirty="0"/>
            </a:br>
            <a:r>
              <a:rPr lang="is-IS" sz="2800" dirty="0" err="1"/>
              <a:t>Kvinnor</a:t>
            </a:r>
            <a:r>
              <a:rPr lang="is-IS" sz="2800" dirty="0"/>
              <a:t>, män </a:t>
            </a:r>
            <a:r>
              <a:rPr lang="is-IS" sz="2800" dirty="0" err="1"/>
              <a:t>och</a:t>
            </a:r>
            <a:r>
              <a:rPr lang="is-IS" sz="2800" dirty="0"/>
              <a:t> </a:t>
            </a:r>
            <a:r>
              <a:rPr lang="is-IS" sz="2800" dirty="0" smtClean="0"/>
              <a:t>vä</a:t>
            </a:r>
            <a:r>
              <a:rPr lang="is-IS" sz="2800" dirty="0" err="1" smtClean="0"/>
              <a:t>lf</a:t>
            </a:r>
            <a:r>
              <a:rPr lang="is-IS" sz="2800" dirty="0" smtClean="0"/>
              <a:t>ärdsstaten 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78734" y="3035030"/>
            <a:ext cx="3766405" cy="817123"/>
          </a:xfrm>
        </p:spPr>
        <p:txBody>
          <a:bodyPr/>
          <a:lstStyle/>
          <a:p>
            <a:r>
              <a:rPr lang="is-IS" sz="2400" dirty="0" err="1"/>
              <a:t>Hur</a:t>
            </a:r>
            <a:r>
              <a:rPr lang="is-IS" sz="2400" dirty="0"/>
              <a:t> mår </a:t>
            </a:r>
            <a:r>
              <a:rPr lang="is-IS" sz="2400" dirty="0" err="1"/>
              <a:t>du</a:t>
            </a:r>
            <a:r>
              <a:rPr lang="is-IS" sz="2400" dirty="0"/>
              <a:t> </a:t>
            </a:r>
            <a:r>
              <a:rPr lang="is-IS" sz="2400" dirty="0" err="1"/>
              <a:t>Norden</a:t>
            </a:r>
            <a:r>
              <a:rPr lang="is-IS" sz="2400" dirty="0"/>
              <a:t>?</a:t>
            </a:r>
          </a:p>
          <a:p>
            <a:r>
              <a:rPr lang="is-IS" sz="1800" dirty="0" err="1" smtClean="0"/>
              <a:t>Turku</a:t>
            </a:r>
            <a:r>
              <a:rPr lang="is-IS" sz="1800" dirty="0" smtClean="0"/>
              <a:t> – 27.01.2015</a:t>
            </a:r>
            <a:endParaRPr lang="is-IS" sz="18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8488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Fireworks explode near Cologne Cathedral (1 Jan)"/>
          <p:cNvPicPr>
            <a:picLocks noGrp="1" noChangeAspect="1" noChangeArrowheads="1"/>
          </p:cNvPicPr>
          <p:nvPr>
            <p:ph type="pic" idx="4294967295"/>
          </p:nvPr>
        </p:nvPicPr>
        <p:blipFill>
          <a:blip r:embed="rId2" cstate="print"/>
          <a:srcRect l="26175" r="26175"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0741062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otandi\Downloads\fánar-norraent-samstarf-525x3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838364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B3409-CB9B-4E45-B23D-64541D12822B}" type="datetime1">
              <a:rPr lang="is-IS" smtClean="0"/>
              <a:pPr/>
              <a:t>23.8.2017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Tryggingastofnun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94B36-D4E3-3E4C-B2B5-9F26609F35F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57523" y="1432204"/>
            <a:ext cx="73179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s-IS" sz="2400" dirty="0" err="1">
                <a:latin typeface="Arial" pitchFamily="34" charset="0"/>
                <a:cs typeface="Arial" pitchFamily="34" charset="0"/>
              </a:rPr>
              <a:t>Lönar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det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sig att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jobba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err="1" smtClean="0">
                <a:latin typeface="Arial" pitchFamily="34" charset="0"/>
                <a:cs typeface="Arial" pitchFamily="34" charset="0"/>
              </a:rPr>
              <a:t>med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 jä</a:t>
            </a:r>
            <a:r>
              <a:rPr lang="is-IS" sz="2400" dirty="0" err="1" smtClean="0">
                <a:latin typeface="Arial" pitchFamily="34" charset="0"/>
                <a:cs typeface="Arial" pitchFamily="34" charset="0"/>
              </a:rPr>
              <a:t>mst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älldhetsperspektiv?</a:t>
            </a:r>
          </a:p>
          <a:p>
            <a:r>
              <a:rPr lang="is-I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is-IS" sz="2400" dirty="0">
              <a:latin typeface="Arial" pitchFamily="34" charset="0"/>
              <a:cs typeface="Arial" pitchFamily="34" charset="0"/>
            </a:endParaRPr>
          </a:p>
          <a:p>
            <a:r>
              <a:rPr lang="is-IS" sz="2400" dirty="0" err="1">
                <a:latin typeface="Arial" pitchFamily="34" charset="0"/>
                <a:cs typeface="Arial" pitchFamily="34" charset="0"/>
              </a:rPr>
              <a:t>Gynnar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det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bå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de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män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och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kvinnor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– </a:t>
            </a:r>
            <a:r>
              <a:rPr lang="is-IS" sz="2400" dirty="0" err="1" smtClean="0">
                <a:latin typeface="Arial" pitchFamily="34" charset="0"/>
                <a:cs typeface="Arial" pitchFamily="34" charset="0"/>
              </a:rPr>
              <a:t>och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 barn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–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och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då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hela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samh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ället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is-IS" sz="2400" dirty="0">
              <a:latin typeface="Arial" pitchFamily="34" charset="0"/>
              <a:cs typeface="Arial" pitchFamily="34" charset="0"/>
            </a:endParaRPr>
          </a:p>
          <a:p>
            <a:r>
              <a:rPr lang="is-IS" sz="2400" dirty="0" err="1" smtClean="0">
                <a:latin typeface="Arial" pitchFamily="34" charset="0"/>
                <a:cs typeface="Arial" pitchFamily="34" charset="0"/>
              </a:rPr>
              <a:t>Leder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det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till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ett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mer hå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llbart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err="1">
                <a:latin typeface="Arial" pitchFamily="34" charset="0"/>
                <a:cs typeface="Arial" pitchFamily="34" charset="0"/>
              </a:rPr>
              <a:t>samh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älle?</a:t>
            </a:r>
          </a:p>
        </p:txBody>
      </p:sp>
    </p:spTree>
    <p:extLst>
      <p:ext uri="{BB962C8B-B14F-4D97-AF65-F5344CB8AC3E}">
        <p14:creationId xmlns:p14="http://schemas.microsoft.com/office/powerpoint/2010/main" val="6037767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0C91-B35D-094D-AF83-60575AEAF306}" type="datetime1">
              <a:rPr lang="is-IS" smtClean="0"/>
              <a:t>23.8.2017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Tryggingastofnun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0AE5-2BA8-4D4D-84B4-A65358254947}" type="slidenum">
              <a:rPr lang="en-US" smtClean="0"/>
              <a:pPr/>
              <a:t>5</a:t>
            </a:fld>
            <a:endParaRPr lang="en-US" sz="140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s-IS" dirty="0" smtClean="0"/>
              <a:t>Jä</a:t>
            </a:r>
            <a:r>
              <a:rPr lang="is-IS" dirty="0" err="1" smtClean="0"/>
              <a:t>mst</a:t>
            </a:r>
            <a:r>
              <a:rPr lang="is-IS" dirty="0" smtClean="0"/>
              <a:t>ällt, öppet, innovativt </a:t>
            </a:r>
            <a:br>
              <a:rPr lang="is-IS" dirty="0" smtClean="0"/>
            </a:br>
            <a:r>
              <a:rPr lang="is-IS" dirty="0" smtClean="0"/>
              <a:t>och hållbart samhälle</a:t>
            </a:r>
            <a:endParaRPr lang="is-I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1923416" y="1796995"/>
            <a:ext cx="6731633" cy="262578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 err="1" smtClean="0"/>
              <a:t>Syssels</a:t>
            </a:r>
            <a:r>
              <a:rPr lang="is-IS" dirty="0" smtClean="0"/>
              <a:t>ättning hög – särskilt bland kvinnor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 err="1" smtClean="0"/>
              <a:t>Utbildningsniv</a:t>
            </a:r>
            <a:r>
              <a:rPr lang="is-IS" dirty="0" smtClean="0"/>
              <a:t>ån hög – kvinnornas andel större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 err="1" smtClean="0"/>
              <a:t>Fertility</a:t>
            </a:r>
            <a:r>
              <a:rPr lang="is-IS" dirty="0" smtClean="0"/>
              <a:t> </a:t>
            </a:r>
            <a:r>
              <a:rPr lang="is-IS" dirty="0" err="1" smtClean="0"/>
              <a:t>rate</a:t>
            </a:r>
            <a:r>
              <a:rPr lang="is-IS" dirty="0" smtClean="0"/>
              <a:t> – </a:t>
            </a:r>
            <a:r>
              <a:rPr lang="is-IS" dirty="0" err="1" smtClean="0"/>
              <a:t>stadigt</a:t>
            </a:r>
            <a:r>
              <a:rPr lang="is-IS" dirty="0" smtClean="0"/>
              <a:t> </a:t>
            </a:r>
            <a:r>
              <a:rPr lang="is-IS" dirty="0" err="1" smtClean="0"/>
              <a:t>och</a:t>
            </a:r>
            <a:r>
              <a:rPr lang="is-IS" dirty="0" smtClean="0"/>
              <a:t> </a:t>
            </a:r>
            <a:r>
              <a:rPr lang="is-IS" dirty="0" err="1" smtClean="0"/>
              <a:t>högt</a:t>
            </a:r>
            <a:endParaRPr lang="is-I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 err="1" smtClean="0"/>
              <a:t>Förv</a:t>
            </a:r>
            <a:r>
              <a:rPr lang="is-IS" dirty="0" smtClean="0"/>
              <a:t>äntat livslängd hög</a:t>
            </a:r>
            <a:endParaRPr lang="is-IS" dirty="0"/>
          </a:p>
          <a:p>
            <a:endParaRPr lang="is-I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s-IS" dirty="0"/>
          </a:p>
        </p:txBody>
      </p:sp>
      <p:pic>
        <p:nvPicPr>
          <p:cNvPr id="7" name="Picture 2" descr="C:\Users\Notandi\Downloads\fánar-norraent-samstarf-525x3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07821"/>
            <a:ext cx="1485900" cy="8171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27975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0C91-B35D-094D-AF83-60575AEAF306}" type="datetime1">
              <a:rPr lang="is-IS" smtClean="0"/>
              <a:t>23.8.2017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Tryggingastofnun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0AE5-2BA8-4D4D-84B4-A65358254947}" type="slidenum">
              <a:rPr lang="en-US" smtClean="0"/>
              <a:pPr/>
              <a:t>6</a:t>
            </a:fld>
            <a:endParaRPr lang="en-US" sz="140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s-IS" dirty="0" err="1" smtClean="0"/>
              <a:t>Brist</a:t>
            </a:r>
            <a:r>
              <a:rPr lang="is-IS" dirty="0" smtClean="0"/>
              <a:t> på jä</a:t>
            </a:r>
            <a:r>
              <a:rPr lang="is-IS" dirty="0" err="1" smtClean="0"/>
              <a:t>mst</a:t>
            </a:r>
            <a:r>
              <a:rPr lang="is-IS" dirty="0" smtClean="0"/>
              <a:t>älldhet och </a:t>
            </a:r>
            <a:br>
              <a:rPr lang="is-IS" dirty="0" smtClean="0"/>
            </a:br>
            <a:r>
              <a:rPr lang="is-IS" dirty="0" smtClean="0"/>
              <a:t>hållbarhet</a:t>
            </a:r>
            <a:endParaRPr lang="is-I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1923416" y="1908313"/>
            <a:ext cx="6731633" cy="251446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 err="1" smtClean="0"/>
              <a:t>Könsbunden</a:t>
            </a:r>
            <a:r>
              <a:rPr lang="is-IS" dirty="0" smtClean="0"/>
              <a:t> </a:t>
            </a:r>
            <a:r>
              <a:rPr lang="is-IS" dirty="0" err="1" smtClean="0"/>
              <a:t>lönesdiskriminering</a:t>
            </a:r>
            <a:endParaRPr lang="is-I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 err="1" smtClean="0"/>
              <a:t>Könsrelaterat</a:t>
            </a:r>
            <a:r>
              <a:rPr lang="is-IS" dirty="0" smtClean="0"/>
              <a:t> vå</a:t>
            </a:r>
            <a:r>
              <a:rPr lang="is-IS" dirty="0" err="1" smtClean="0"/>
              <a:t>ld</a:t>
            </a:r>
            <a:endParaRPr lang="is-I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 err="1" smtClean="0"/>
              <a:t>Utanförskap</a:t>
            </a:r>
            <a:endParaRPr lang="is-IS" dirty="0" smtClean="0"/>
          </a:p>
          <a:p>
            <a:endParaRPr lang="is-I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s-I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s-IS" dirty="0"/>
          </a:p>
        </p:txBody>
      </p:sp>
      <p:pic>
        <p:nvPicPr>
          <p:cNvPr id="7" name="Picture 2" descr="C:\Users\Notandi\Downloads\fánar-norraent-samstarf-525x3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8365" y="390444"/>
            <a:ext cx="2002735" cy="8171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048816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ynd með færsl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12971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_10-2015">
  <a:themeElements>
    <a:clrScheme name="TM_10-2015">
      <a:dk1>
        <a:srgbClr val="394140"/>
      </a:dk1>
      <a:lt1>
        <a:srgbClr val="FFFFFF"/>
      </a:lt1>
      <a:dk2>
        <a:srgbClr val="A5081E"/>
      </a:dk2>
      <a:lt2>
        <a:srgbClr val="FFFFFF"/>
      </a:lt2>
      <a:accent1>
        <a:srgbClr val="0F5529"/>
      </a:accent1>
      <a:accent2>
        <a:srgbClr val="BABC66"/>
      </a:accent2>
      <a:accent3>
        <a:srgbClr val="FDCE6B"/>
      </a:accent3>
      <a:accent4>
        <a:srgbClr val="B1D3E4"/>
      </a:accent4>
      <a:accent5>
        <a:srgbClr val="CCACA3"/>
      </a:accent5>
      <a:accent6>
        <a:srgbClr val="817578"/>
      </a:accent6>
      <a:hlink>
        <a:srgbClr val="878D7A"/>
      </a:hlink>
      <a:folHlink>
        <a:srgbClr val="9E9FA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TR_10-2015-2</Template>
  <TotalTime>149</TotalTime>
  <Words>90</Words>
  <Application>Microsoft Office PowerPoint</Application>
  <PresentationFormat>Näytössä katseltava esitys (16:9)</PresentationFormat>
  <Paragraphs>27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TR_10-2015</vt:lpstr>
      <vt:lpstr>Varför är jämställdhet social dynamit? Kvinnor, män och välfärdsstaten </vt:lpstr>
      <vt:lpstr>PowerPoint-esitys</vt:lpstr>
      <vt:lpstr>PowerPoint-esitys</vt:lpstr>
      <vt:lpstr>PowerPoint-esitys</vt:lpstr>
      <vt:lpstr>Jämställt, öppet, innovativt  och hållbart samhälle</vt:lpstr>
      <vt:lpstr>Brist på jämställdhet och  hållbarhet</vt:lpstr>
      <vt:lpstr>PowerPoint-esitys</vt:lpstr>
    </vt:vector>
  </TitlesOfParts>
  <Company>Tryggingastofnun ríkisins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Ásta Júlía Arnardóttir</dc:creator>
  <cp:lastModifiedBy>Mäkinen Mia STM</cp:lastModifiedBy>
  <cp:revision>11</cp:revision>
  <cp:lastPrinted>2016-01-21T15:42:18Z</cp:lastPrinted>
  <dcterms:created xsi:type="dcterms:W3CDTF">2015-10-21T10:00:41Z</dcterms:created>
  <dcterms:modified xsi:type="dcterms:W3CDTF">2017-08-23T13:13:26Z</dcterms:modified>
</cp:coreProperties>
</file>