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62" r:id="rId2"/>
    <p:sldId id="623" r:id="rId3"/>
    <p:sldId id="573" r:id="rId4"/>
    <p:sldId id="408" r:id="rId5"/>
    <p:sldId id="602" r:id="rId6"/>
    <p:sldId id="389" r:id="rId7"/>
    <p:sldId id="624" r:id="rId8"/>
    <p:sldId id="622" r:id="rId9"/>
    <p:sldId id="544" r:id="rId10"/>
    <p:sldId id="614" r:id="rId11"/>
    <p:sldId id="615" r:id="rId12"/>
    <p:sldId id="616" r:id="rId13"/>
    <p:sldId id="575" r:id="rId14"/>
    <p:sldId id="262" r:id="rId15"/>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C33"/>
    <a:srgbClr val="000000"/>
    <a:srgbClr val="D9D9D9"/>
    <a:srgbClr val="FFFFFF"/>
    <a:srgbClr val="88A945"/>
    <a:srgbClr val="9BBB59"/>
    <a:srgbClr val="42AA49"/>
    <a:srgbClr val="97C03C"/>
    <a:srgbClr val="C2D87E"/>
    <a:srgbClr val="1E1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48907" autoAdjust="0"/>
  </p:normalViewPr>
  <p:slideViewPr>
    <p:cSldViewPr snapToGrid="0">
      <p:cViewPr varScale="1">
        <p:scale>
          <a:sx n="42" d="100"/>
          <a:sy n="42" d="100"/>
        </p:scale>
        <p:origin x="-2515" y="-7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86" d="100"/>
          <a:sy n="86" d="100"/>
        </p:scale>
        <p:origin x="3786" y="7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E104F-0ED2-4707-81FC-23B323E80C25}" type="datetimeFigureOut">
              <a:rPr lang="sv-SE" smtClean="0"/>
              <a:t>2017-08-23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383BAB-D73B-426F-BB82-56D1D8EC9C92}" type="slidenum">
              <a:rPr lang="sv-SE" smtClean="0"/>
              <a:t>‹#›</a:t>
            </a:fld>
            <a:endParaRPr lang="sv-SE"/>
          </a:p>
        </p:txBody>
      </p:sp>
    </p:spTree>
    <p:extLst>
      <p:ext uri="{BB962C8B-B14F-4D97-AF65-F5344CB8AC3E}">
        <p14:creationId xmlns:p14="http://schemas.microsoft.com/office/powerpoint/2010/main" val="153855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sv-SE"/>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A96BFB4-8161-4859-8AB1-3E709CB55065}" type="datetimeFigureOut">
              <a:rPr lang="sv-SE"/>
              <a:pPr>
                <a:defRPr/>
              </a:pPr>
              <a:t>2017-08-23</a:t>
            </a:fld>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sv-SE"/>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EFFFC94-0AC2-4C80-A34A-661AC09A98BF}" type="slidenum">
              <a:rPr lang="sv-SE"/>
              <a:pPr>
                <a:defRPr/>
              </a:pPr>
              <a:t>‹#›</a:t>
            </a:fld>
            <a:endParaRPr lang="sv-SE"/>
          </a:p>
        </p:txBody>
      </p:sp>
    </p:spTree>
    <p:extLst>
      <p:ext uri="{BB962C8B-B14F-4D97-AF65-F5344CB8AC3E}">
        <p14:creationId xmlns:p14="http://schemas.microsoft.com/office/powerpoint/2010/main" val="2174928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Mitt namn är Mikael Bengtsson och kommer från Kunskapscentrum för Jämlik vård i Västra Götalandsregionen.</a:t>
            </a:r>
          </a:p>
          <a:p>
            <a:endParaRPr lang="sv-SE" dirty="0" smtClean="0"/>
          </a:p>
          <a:p>
            <a:r>
              <a:rPr lang="sv-SE" dirty="0" smtClean="0"/>
              <a:t>Jag tillhör en oerhört privilegierad grupp av människor, inte bara för att jag får vara här idag och prata om det jag brinner för allra mest, utan framförallt är jag privilegierad för att jag är man. </a:t>
            </a:r>
          </a:p>
          <a:p>
            <a:endParaRPr lang="sv-SE" dirty="0" smtClean="0"/>
          </a:p>
          <a:p>
            <a:r>
              <a:rPr lang="sv-SE" dirty="0" smtClean="0"/>
              <a:t>Om jag blir sjuk så kommer jag troligen att vänta kortare tid på akuten än ni som är kvinnor. Bara på grund av en genetisk slump så vinner jag ungefär en kvart i väntrummet. Det kanske inte låter särskilt mycket och det är inte heller min poäng.</a:t>
            </a:r>
          </a:p>
          <a:p>
            <a:endParaRPr lang="sv-SE" dirty="0" smtClean="0"/>
          </a:p>
          <a:p>
            <a:r>
              <a:rPr lang="sv-SE" dirty="0" smtClean="0"/>
              <a:t>Däremot kan det ju vara intressant att fundera över varför det är så.</a:t>
            </a:r>
          </a:p>
          <a:p>
            <a:r>
              <a:rPr lang="sv-SE" dirty="0" smtClean="0"/>
              <a:t>Gör vårdpersonalen en medveten skillnad och tänker att ”här kommer det en man, det är bäst att vi tar hand honom lite snabbare”.</a:t>
            </a:r>
          </a:p>
          <a:p>
            <a:endParaRPr lang="sv-SE" dirty="0" smtClean="0"/>
          </a:p>
          <a:p>
            <a:r>
              <a:rPr lang="sv-SE" dirty="0" smtClean="0"/>
              <a:t>Har det verkligen med mitt biologiska kön att göra? Eller är det något annat som styr?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a:t>
            </a:fld>
            <a:endParaRPr lang="sv-SE"/>
          </a:p>
        </p:txBody>
      </p:sp>
    </p:spTree>
    <p:extLst>
      <p:ext uri="{BB962C8B-B14F-4D97-AF65-F5344CB8AC3E}">
        <p14:creationId xmlns:p14="http://schemas.microsoft.com/office/powerpoint/2010/main" val="275971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Därför blir det fel att bara diskutera geografiska skillnader.</a:t>
            </a:r>
          </a:p>
          <a:p>
            <a:endParaRPr lang="sv-SE" dirty="0" smtClean="0"/>
          </a:p>
          <a:p>
            <a:r>
              <a:rPr lang="sv-SE" dirty="0" smtClean="0"/>
              <a:t>I debatten om jämlik vård har skillnaderna mellan landsting och sjukhus fått stort utrymme. Men jämlik vård handlar precis som jag talat om lika mycket om kön, genus, könsidentitet, sexuell läggning, etnisk tillhörighet, ålder, funktionsvariation, social ställning och utbildning.</a:t>
            </a:r>
          </a:p>
          <a:p>
            <a:endParaRPr lang="sv-SE" dirty="0" smtClean="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10</a:t>
            </a:fld>
            <a:endParaRPr lang="sv-SE"/>
          </a:p>
        </p:txBody>
      </p:sp>
    </p:spTree>
    <p:extLst>
      <p:ext uri="{BB962C8B-B14F-4D97-AF65-F5344CB8AC3E}">
        <p14:creationId xmlns:p14="http://schemas.microsoft.com/office/powerpoint/2010/main" val="164594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Men det blir också fel att bara fokusera på patienten. </a:t>
            </a:r>
          </a:p>
          <a:p>
            <a:endParaRPr lang="sv-SE" dirty="0" smtClean="0"/>
          </a:p>
          <a:p>
            <a:r>
              <a:rPr lang="sv-SE" dirty="0" smtClean="0"/>
              <a:t>Patienten ska visserligen vara i centrum, men det är samspelet mellan patient och vårdgivare som kommer att vara den avgörande skillnaden. Här måste ledningen och personalen vara medveten om sin egen position och fördjupa sin kunskap om normer, värderingar och ideal som kan påverka bemötandet.</a:t>
            </a:r>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11</a:t>
            </a:fld>
            <a:endParaRPr lang="sv-SE"/>
          </a:p>
        </p:txBody>
      </p:sp>
    </p:spTree>
    <p:extLst>
      <p:ext uri="{BB962C8B-B14F-4D97-AF65-F5344CB8AC3E}">
        <p14:creationId xmlns:p14="http://schemas.microsoft.com/office/powerpoint/2010/main" val="278580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gör ibland omotiverade skillnader mellan människor – eller bortser från skillnader som är relevanta. Resultatet blir då tyvärr ibland felaktiga diagnoser och behandlingar, att människor inte förstår sin diagnos, behandling och rehabilitering och att människor bemöts olika. </a:t>
            </a:r>
          </a:p>
          <a:p>
            <a:endParaRPr lang="sv-SE" dirty="0" smtClean="0"/>
          </a:p>
          <a:p>
            <a:r>
              <a:rPr lang="sv-SE" dirty="0" smtClean="0"/>
              <a:t>Vi som arbetar med eller inom vården kan inte räta ut alla ojämlikheter som finns i samhället, men vi kan se till att ojämlikheterna inte följer med människor in i vården och att de får konsekvenser för vården. </a:t>
            </a:r>
          </a:p>
          <a:p>
            <a:endParaRPr lang="sv-SE" dirty="0" smtClean="0"/>
          </a:p>
          <a:p>
            <a:r>
              <a:rPr lang="sv-SE" dirty="0" smtClean="0"/>
              <a:t>Vi måste bli medvetna om och ifrågasätta dåliga normer och fundera över vilka konsekvenser det får för människor. Vi måste fundera över vilka frågor vi ställer, hur vi ställer dem, vilka frågor vi inte ställer. Om vi förstärker och bejakar stereotyper och normer och om de normer, föreställningar och förväntningar också påverkar hur, var, när och varför vi söker vård.</a:t>
            </a:r>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12</a:t>
            </a:fld>
            <a:endParaRPr lang="sv-SE"/>
          </a:p>
        </p:txBody>
      </p:sp>
    </p:spTree>
    <p:extLst>
      <p:ext uri="{BB962C8B-B14F-4D97-AF65-F5344CB8AC3E}">
        <p14:creationId xmlns:p14="http://schemas.microsoft.com/office/powerpoint/2010/main" val="210416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måste bli medvetna om att det faktiskt spelar roll annars kommer vi att fortsätta gå i samma fotspår även fortsättningsvis oavsett hur många lagar, policys och deklarationer vi skapar och skriver under. </a:t>
            </a:r>
          </a:p>
          <a:p>
            <a:endParaRPr lang="sv-SE" dirty="0" smtClean="0"/>
          </a:p>
          <a:p>
            <a:r>
              <a:rPr lang="sv-SE" dirty="0" smtClean="0"/>
              <a:t>En förbättring sker i mötet med individen, en förändring börjar med mig själv här i hjärnan och här i hjärtat.</a:t>
            </a:r>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13</a:t>
            </a:fld>
            <a:endParaRPr lang="sv-SE"/>
          </a:p>
        </p:txBody>
      </p:sp>
    </p:spTree>
    <p:extLst>
      <p:ext uri="{BB962C8B-B14F-4D97-AF65-F5344CB8AC3E}">
        <p14:creationId xmlns:p14="http://schemas.microsoft.com/office/powerpoint/2010/main" val="31085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2286000" cy="1714500"/>
          </a:xfrm>
        </p:spPr>
      </p:sp>
      <p:sp>
        <p:nvSpPr>
          <p:cNvPr id="3" name="Platshållare för anteckningar 2"/>
          <p:cNvSpPr>
            <a:spLocks noGrp="1"/>
          </p:cNvSpPr>
          <p:nvPr>
            <p:ph type="body" idx="1"/>
          </p:nvPr>
        </p:nvSpPr>
        <p:spPr>
          <a:xfrm>
            <a:off x="685800" y="2488019"/>
            <a:ext cx="5486400" cy="5970181"/>
          </a:xfrm>
        </p:spPr>
        <p:txBody>
          <a:bodyPr/>
          <a:lstStyle/>
          <a:p>
            <a:endParaRPr lang="sv-SE" sz="1200" kern="1200" dirty="0" smtClean="0">
              <a:solidFill>
                <a:schemeClr val="tx1"/>
              </a:solidFill>
              <a:effectLst/>
              <a:latin typeface="Calibri" pitchFamily="34" charset="0"/>
              <a:ea typeface="+mn-ea"/>
              <a:cs typeface="+mn-cs"/>
            </a:endParaRPr>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14</a:t>
            </a:fld>
            <a:endParaRPr lang="sv-SE"/>
          </a:p>
        </p:txBody>
      </p:sp>
    </p:spTree>
    <p:extLst>
      <p:ext uri="{BB962C8B-B14F-4D97-AF65-F5344CB8AC3E}">
        <p14:creationId xmlns:p14="http://schemas.microsoft.com/office/powerpoint/2010/main" val="67695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vet att män väntar längre med att söka vård och är då troligen sjukare än kvinnor när de väl söker. Tänk om det är så att vi män inte söker vård förrän det är akut, för att vi tycker att en man minsann skall bita ihop och inte sjåpa sig.</a:t>
            </a:r>
          </a:p>
          <a:p>
            <a:endParaRPr lang="sv-SE" dirty="0" smtClean="0"/>
          </a:p>
          <a:p>
            <a:r>
              <a:rPr lang="sv-SE" dirty="0" smtClean="0"/>
              <a:t>I så fall är det inte det biologiska könet som ställer till det utan kultur, traditioner och annat som vi kopplar till det sociala könet – det vi kallar genus.</a:t>
            </a:r>
          </a:p>
          <a:p>
            <a:endParaRPr lang="sv-SE" dirty="0" smtClean="0"/>
          </a:p>
          <a:p>
            <a:r>
              <a:rPr lang="sv-SE" dirty="0" smtClean="0"/>
              <a:t>Min arbetsplats hette Kunskapscentrum för Jämställd vård under sina tre första år och bildades efter ett politiskt beslut 2008, då med fokus på att utjämna skillnaderna i vård mellan kvinnor och män. </a:t>
            </a:r>
          </a:p>
          <a:p>
            <a:endParaRPr lang="sv-SE" dirty="0" smtClean="0"/>
          </a:p>
          <a:p>
            <a:r>
              <a:rPr lang="sv-SE" dirty="0" smtClean="0"/>
              <a:t>2012 utökades enhetens uppdrag till att handla om att ge en god vård på lika villkor till alla och vi blev Kunskapscentrum för Jämlik vård. Varför då?</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2</a:t>
            </a:fld>
            <a:endParaRPr lang="sv-SE"/>
          </a:p>
        </p:txBody>
      </p:sp>
    </p:spTree>
    <p:extLst>
      <p:ext uri="{BB962C8B-B14F-4D97-AF65-F5344CB8AC3E}">
        <p14:creationId xmlns:p14="http://schemas.microsoft.com/office/powerpoint/2010/main" val="339134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Vården ska vara jämlik. Var du är född, hur länge du gått i skolan eller hur mycket pengar du har ska inte spela någon roll.</a:t>
            </a:r>
          </a:p>
          <a:p>
            <a:r>
              <a:rPr lang="sv-SE" baseline="0" dirty="0" smtClean="0"/>
              <a:t>Alla ska få ett bra bemötande och en bra hälso- och sjukvård utifrån sina behov och att få vård på lika villkor är en rättighetsfråga. Det står i våra lagar, mål och policys som vi antagit och anslutit oss till. </a:t>
            </a:r>
          </a:p>
          <a:p>
            <a:endParaRPr lang="sv-SE" baseline="0" dirty="0" smtClean="0"/>
          </a:p>
          <a:p>
            <a:r>
              <a:rPr lang="sv-SE" baseline="0" dirty="0" smtClean="0"/>
              <a:t>Det är inte bara mellan män och kvinnor som det uppstår ojämlikheter inom vården. Vi vet också att det är skillnader beroende på var vi bor, sexuell läggning, könsidentitet, etnisk tillhörighet, ålder, social ställning, utbildning och funktionsnedsättning,</a:t>
            </a:r>
          </a:p>
          <a:p>
            <a:endParaRPr lang="sv-SE" baseline="0" dirty="0" smtClean="0"/>
          </a:p>
          <a:p>
            <a:r>
              <a:rPr lang="sv-SE" baseline="0" dirty="0" smtClean="0"/>
              <a:t>”Lika till alla” leder dock inte till jämlikhet.</a:t>
            </a:r>
          </a:p>
          <a:p>
            <a:endParaRPr lang="sv-SE" baseline="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3</a:t>
            </a:fld>
            <a:endParaRPr lang="sv-SE"/>
          </a:p>
        </p:txBody>
      </p:sp>
    </p:spTree>
    <p:extLst>
      <p:ext uri="{BB962C8B-B14F-4D97-AF65-F5344CB8AC3E}">
        <p14:creationId xmlns:p14="http://schemas.microsoft.com/office/powerpoint/2010/main" val="115597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Göra jämlikt är att göra skillnad och vårt arbete utgår från en medvetenhet kring hur samhällets normer, våra föreställningar och värderingar påverkar mötet mellan människor i vården och direkt eller indirekt också påverkar vilken diagnos och behandling som ges.</a:t>
            </a:r>
          </a:p>
          <a:p>
            <a:endParaRPr lang="sv-SE" dirty="0" smtClean="0"/>
          </a:p>
          <a:p>
            <a:r>
              <a:rPr lang="sv-SE" dirty="0" smtClean="0"/>
              <a:t>Idag precis som i alla tider handlar mycket om att passa in i den norm som finns i samhället, i vår omgivning, i skolan, på jobbet, i vården osv. det handlar också om att försöka leva upp till de förväntningar som finns på mig, som man, som kvinna, som gammal, som ung osv. Samtidigt som vi vill vara unika och speciella, bli berömda, vara en person med spännande inre egenskaper och erfarenheter sådant som inte syns utanpå. </a:t>
            </a:r>
          </a:p>
          <a:p>
            <a:endParaRPr lang="sv-SE" dirty="0" smtClean="0"/>
          </a:p>
          <a:p>
            <a:r>
              <a:rPr lang="sv-SE" dirty="0" smtClean="0"/>
              <a:t>Väldigt få vill troligtvis bli kategoriserade enbart utifrån ålder och hudfärg eller utifrån en stereotyp norm som manlighet eller kvinnlighet.</a:t>
            </a:r>
          </a:p>
          <a:p>
            <a:endParaRPr lang="sv-SE" dirty="0" smtClean="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4</a:t>
            </a:fld>
            <a:endParaRPr lang="sv-SE"/>
          </a:p>
        </p:txBody>
      </p:sp>
    </p:spTree>
    <p:extLst>
      <p:ext uri="{BB962C8B-B14F-4D97-AF65-F5344CB8AC3E}">
        <p14:creationId xmlns:p14="http://schemas.microsoft.com/office/powerpoint/2010/main" val="325723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är ju inte bara vårt kön, vi är ju så mycket mer och allt detta påverkar varandra i olika situationer och sammanhang. Normerna fungerar inte oberoende av varandra, de samverkar med, skapar eller förstärker varandra och skapar också en hierarkisk maktordning också beroende på var och när.</a:t>
            </a:r>
          </a:p>
          <a:p>
            <a:endParaRPr lang="sv-SE" dirty="0" smtClean="0"/>
          </a:p>
          <a:p>
            <a:r>
              <a:rPr lang="sv-SE" dirty="0" smtClean="0"/>
              <a:t>På så sätt blir också människor priviligierade i förhållande till andra. </a:t>
            </a:r>
          </a:p>
          <a:p>
            <a:r>
              <a:rPr lang="sv-SE" dirty="0" smtClean="0"/>
              <a:t>Det blir därför missvisande att analysera olika maktordningar var för sig, eftersom de ömsesidigt konstruerar varandra exempelvis kön och sexualitet</a:t>
            </a:r>
          </a:p>
          <a:p>
            <a:endParaRPr lang="sv-SE" dirty="0" smtClean="0"/>
          </a:p>
          <a:p>
            <a:r>
              <a:rPr lang="sv-SE" dirty="0" smtClean="0"/>
              <a:t>Ett funktionshinder kan exempelvis få olika betydelse för en man och för en kvinna. Normer för sexualitet kan få olika konsekvenser för yngre och för äldre personer. </a:t>
            </a:r>
          </a:p>
          <a:p>
            <a:endParaRPr lang="sv-S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Det andra ser av dig vid ett kort möte är det yttre och utifrån det kan du bli kategoriserad och bedömd som att du passar in i normen, men beroende på vem som betraktar dig kan du också hamna utanför normen. </a:t>
            </a:r>
          </a:p>
          <a:p>
            <a:endParaRPr lang="sv-SE" dirty="0" smtClean="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5</a:t>
            </a:fld>
            <a:endParaRPr lang="sv-SE"/>
          </a:p>
        </p:txBody>
      </p:sp>
    </p:spTree>
    <p:extLst>
      <p:ext uri="{BB962C8B-B14F-4D97-AF65-F5344CB8AC3E}">
        <p14:creationId xmlns:p14="http://schemas.microsoft.com/office/powerpoint/2010/main" val="243627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På samma sätt kan patienter bli bedömda utifrån det yttre, hamnar innanför eller utanför normen för hur en person av ett specifikt kön ska se ut och bete sig. Bedöms utifrån föreställningar eller tidigare erfarenheter av människor med en annan hudfärg, tatueringar, piercingar, sexualitet osv. </a:t>
            </a:r>
          </a:p>
          <a:p>
            <a:endParaRPr lang="sv-SE" baseline="0" dirty="0" smtClean="0"/>
          </a:p>
          <a:p>
            <a:r>
              <a:rPr lang="sv-SE" baseline="0" dirty="0" smtClean="0"/>
              <a:t>Vården måste bli bättre på att fråga efter patientens egen berättelse, att se hen som en individ, en VIP i betydelsen </a:t>
            </a:r>
            <a:r>
              <a:rPr lang="sv-SE" baseline="0" dirty="0" err="1" smtClean="0"/>
              <a:t>Very</a:t>
            </a:r>
            <a:r>
              <a:rPr lang="sv-SE" baseline="0" dirty="0" smtClean="0"/>
              <a:t> INDIVIDUAL Person.</a:t>
            </a:r>
          </a:p>
          <a:p>
            <a:endParaRPr lang="sv-SE" baseline="0" dirty="0" smtClean="0"/>
          </a:p>
          <a:p>
            <a:r>
              <a:rPr lang="sv-SE" baseline="0" dirty="0" smtClean="0"/>
              <a:t>Kategoriseringar som hudfärg, ålder och klass och de normer som kopplas till dessa får konsekvenser för människors möjligheter och förutsättningar i vården. Normansamlingen gör vissa personers ställning starkare än andras. Medelålders vit heterosexuell – medelålders vit homosexuell – ålder, hudfärg och sexuell läggning samverkar.</a:t>
            </a:r>
          </a:p>
          <a:p>
            <a:endParaRPr lang="sv-SE" baseline="0" dirty="0" smtClean="0"/>
          </a:p>
          <a:p>
            <a:r>
              <a:rPr lang="sv-SE" baseline="0" dirty="0" smtClean="0"/>
              <a:t>De normer, föreställningar och värderingar jag bär med mig som individ, förändras inte bara för att jag tar på mig andra kläder, möjligtvis går jag in i en roll även den baserad på föreställningar om hur jag ska vara som sjuksköterska eller läkare. </a:t>
            </a:r>
          </a:p>
          <a:p>
            <a:endParaRPr lang="sv-SE" baseline="0" dirty="0" smtClean="0"/>
          </a:p>
          <a:p>
            <a:endParaRPr lang="sv-SE" baseline="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6</a:t>
            </a:fld>
            <a:endParaRPr lang="sv-SE"/>
          </a:p>
        </p:txBody>
      </p:sp>
    </p:spTree>
    <p:extLst>
      <p:ext uri="{BB962C8B-B14F-4D97-AF65-F5344CB8AC3E}">
        <p14:creationId xmlns:p14="http://schemas.microsoft.com/office/powerpoint/2010/main" val="157895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 är absolut så att man inte är muslim på tisdag, europé på onsdag, kvinna på torsdag, svart på söndag och lesbisk på måndag eftermiddag, dessa variabler samexisterar och får betydelse hela tiden, dessa maktordningar samverkar – en norm förekommer aldrig ensam. </a:t>
            </a:r>
          </a:p>
          <a:p>
            <a:endParaRPr lang="sv-SE" baseline="0" dirty="0" smtClean="0"/>
          </a:p>
          <a:p>
            <a:r>
              <a:rPr lang="sv-SE" baseline="0" dirty="0" smtClean="0"/>
              <a:t>Att se människor utifrån flera perspektiv hjälper oss att se det komplexa i en vårdsökandes position. Att vara invandrare, kvinna och arbetslös innebär en social position som är mindre priviligierad än en vit kvinnlig höginkomsttagare.</a:t>
            </a:r>
          </a:p>
          <a:p>
            <a:endParaRPr lang="sv-SE" baseline="0" dirty="0" smtClean="0"/>
          </a:p>
          <a:p>
            <a:r>
              <a:rPr lang="sv-SE" baseline="0" dirty="0" smtClean="0"/>
              <a:t>Om vi inte tar hänsyn till olika perspektiv är det dessutom lätt att missa att befolknings- och patientgrupper är internt olika. Alla kvinnor möter exempelvis inte samma problematik i vården, eftersom funktionsförmåga, social status, ålder, etnicitet och sexualitet varierar inom gruppen.</a:t>
            </a:r>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7</a:t>
            </a:fld>
            <a:endParaRPr lang="sv-SE"/>
          </a:p>
        </p:txBody>
      </p:sp>
    </p:spTree>
    <p:extLst>
      <p:ext uri="{BB962C8B-B14F-4D97-AF65-F5344CB8AC3E}">
        <p14:creationId xmlns:p14="http://schemas.microsoft.com/office/powerpoint/2010/main" val="157567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viktig fråga att ställa oss är hur det påverkar mötet med vården. </a:t>
            </a:r>
          </a:p>
          <a:p>
            <a:endParaRPr lang="sv-SE" dirty="0" smtClean="0"/>
          </a:p>
          <a:p>
            <a:r>
              <a:rPr lang="sv-SE" dirty="0" smtClean="0"/>
              <a:t>När mötet med vården upplevs som besvärligt, så beror det ju sällan på att individen utsatts för medveten ojämlikhet. Det handlar oftare om omedvetna prioriteringar, okunskap, otydliga rutiner, rådande normer och värderingar. </a:t>
            </a:r>
          </a:p>
          <a:p>
            <a:endParaRPr lang="sv-SE" dirty="0" smtClean="0"/>
          </a:p>
          <a:p>
            <a:r>
              <a:rPr lang="sv-SE" dirty="0" smtClean="0"/>
              <a:t>Jämlikhet är inte alltid heller en fråga om resurser, utan en fråga om makt, kunskapsbrist, inlärda attityder och beteenden och tillgänglighet. </a:t>
            </a:r>
          </a:p>
          <a:p>
            <a:endParaRPr lang="sv-SE" dirty="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8</a:t>
            </a:fld>
            <a:endParaRPr lang="sv-SE"/>
          </a:p>
        </p:txBody>
      </p:sp>
    </p:spTree>
    <p:extLst>
      <p:ext uri="{BB962C8B-B14F-4D97-AF65-F5344CB8AC3E}">
        <p14:creationId xmlns:p14="http://schemas.microsoft.com/office/powerpoint/2010/main" val="66206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Därför blir det fel att bara rikta in sig på att ge rätt behandling.</a:t>
            </a:r>
          </a:p>
          <a:p>
            <a:endParaRPr lang="sv-SE" dirty="0" smtClean="0"/>
          </a:p>
          <a:p>
            <a:r>
              <a:rPr lang="sv-SE" dirty="0" smtClean="0"/>
              <a:t>Många människor som behöver vård kommer ju inte ens till vården.</a:t>
            </a:r>
          </a:p>
          <a:p>
            <a:r>
              <a:rPr lang="sv-SE" dirty="0" smtClean="0"/>
              <a:t>Skillnader i kunskap, tillit och språk påverkar människors vilja att söka vård och följa den behandling de blir ordinerade. Oavsett vilka hinder patienterna upplever är det vårdens ansvar att undanröja dem.</a:t>
            </a:r>
          </a:p>
          <a:p>
            <a:endParaRPr lang="sv-SE" dirty="0" smtClean="0"/>
          </a:p>
        </p:txBody>
      </p:sp>
      <p:sp>
        <p:nvSpPr>
          <p:cNvPr id="4" name="Platshållare för bildnummer 3"/>
          <p:cNvSpPr>
            <a:spLocks noGrp="1"/>
          </p:cNvSpPr>
          <p:nvPr>
            <p:ph type="sldNum" sz="quarter" idx="10"/>
          </p:nvPr>
        </p:nvSpPr>
        <p:spPr/>
        <p:txBody>
          <a:bodyPr/>
          <a:lstStyle/>
          <a:p>
            <a:pPr>
              <a:defRPr/>
            </a:pPr>
            <a:fld id="{5EFFFC94-0AC2-4C80-A34A-661AC09A98BF}" type="slidenum">
              <a:rPr lang="sv-SE" smtClean="0"/>
              <a:pPr>
                <a:defRPr/>
              </a:pPr>
              <a:t>9</a:t>
            </a:fld>
            <a:endParaRPr lang="sv-SE"/>
          </a:p>
        </p:txBody>
      </p:sp>
    </p:spTree>
    <p:extLst>
      <p:ext uri="{BB962C8B-B14F-4D97-AF65-F5344CB8AC3E}">
        <p14:creationId xmlns:p14="http://schemas.microsoft.com/office/powerpoint/2010/main" val="112507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30201"/>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18954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F1D2A8AC-EAAB-4740-B0BC-95F8E67B7E8D}" type="datetimeFigureOut">
              <a:rPr lang="sv-SE"/>
              <a:pPr>
                <a:defRPr/>
              </a:pPr>
              <a:t>2017-08-23</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07E2E7F-F052-4A72-A746-086283C27F6A}" type="slidenum">
              <a:rPr lang="sv-SE"/>
              <a:pPr>
                <a:defRPr/>
              </a:pPr>
              <a:t>‹#›</a:t>
            </a:fld>
            <a:endParaRPr lang="sv-SE"/>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2"/>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CE0F6789-3791-4F94-90F2-AFFE92D157CC}" type="datetimeFigureOut">
              <a:rPr lang="sv-SE"/>
              <a:pPr>
                <a:defRPr/>
              </a:pPr>
              <a:t>2017-08-23</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94995E-6849-4C89-9657-463BE946FA85}" type="slidenum">
              <a:rPr lang="sv-SE"/>
              <a:pPr>
                <a:defRPr/>
              </a:pPr>
              <a:t>‹#›</a:t>
            </a:fld>
            <a:endParaRPr lang="sv-S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A3802F3C-B000-44DB-920E-8EDDA1D14E5E}" type="datetimeFigureOut">
              <a:rPr lang="sv-SE"/>
              <a:pPr>
                <a:defRPr/>
              </a:pPr>
              <a:t>2017-08-23</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62F13B-9421-41A8-8192-DA1BEA06532D}" type="slidenum">
              <a:rPr lang="sv-SE"/>
              <a:pPr>
                <a:defRPr/>
              </a:pPr>
              <a:t>‹#›</a:t>
            </a:fld>
            <a:endParaRPr lang="sv-S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2"/>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24054"/>
            <a:ext cx="8229600" cy="452596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7B2669-30AA-4352-88AB-68EB851DFC33}" type="slidenum">
              <a:rPr lang="sv-SE"/>
              <a:pPr>
                <a:defRPr/>
              </a:pPr>
              <a:t>‹#›</a:t>
            </a:fld>
            <a:endParaRPr lang="sv-SE"/>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0784071E-909D-429B-B83C-761BE834B9B6}" type="datetimeFigureOut">
              <a:rPr lang="sv-SE"/>
              <a:pPr>
                <a:defRPr/>
              </a:pPr>
              <a:t>2017-08-23</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E288DB-4D56-4DD7-AD78-3AAD4C0C722E}" type="slidenum">
              <a:rPr lang="sv-SE"/>
              <a:pPr>
                <a:defRPr/>
              </a:pPr>
              <a:t>‹#›</a:t>
            </a:fld>
            <a:endParaRPr lang="sv-S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2"/>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0A285204-36BC-440D-A0BF-24D2A12C6C80}" type="datetimeFigureOut">
              <a:rPr lang="sv-SE"/>
              <a:pPr>
                <a:defRPr/>
              </a:pPr>
              <a:t>2017-08-23</a:t>
            </a:fld>
            <a:endParaRPr lang="sv-SE"/>
          </a:p>
        </p:txBody>
      </p:sp>
      <p:sp>
        <p:nvSpPr>
          <p:cNvPr id="6"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0E9AE6-FACF-41EA-BB8B-63A27F4AA651}" type="slidenum">
              <a:rPr lang="sv-SE"/>
              <a:pPr>
                <a:defRPr/>
              </a:pPr>
              <a:t>‹#›</a:t>
            </a:fld>
            <a:endParaRPr lang="sv-S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2"/>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32044785-49A9-4988-971C-B767BBE23488}" type="datetimeFigureOut">
              <a:rPr lang="sv-SE"/>
              <a:pPr>
                <a:defRPr/>
              </a:pPr>
              <a:t>2017-08-23</a:t>
            </a:fld>
            <a:endParaRPr lang="sv-SE"/>
          </a:p>
        </p:txBody>
      </p:sp>
      <p:sp>
        <p:nvSpPr>
          <p:cNvPr id="8"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9"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6180EA-F189-4F8F-959D-084E782407BF}" type="slidenum">
              <a:rPr lang="sv-SE"/>
              <a:pPr>
                <a:defRPr/>
              </a:pPr>
              <a:t>‹#›</a:t>
            </a:fld>
            <a:endParaRPr lang="sv-S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2"/>
            <a:ext cx="8229600" cy="1143000"/>
          </a:xfrm>
          <a:prstGeom prst="rect">
            <a:avLst/>
          </a:prstGeo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4AFAF600-A2B9-4B18-8740-2A6FF6818B97}" type="datetimeFigureOut">
              <a:rPr lang="sv-SE"/>
              <a:pPr>
                <a:defRPr/>
              </a:pPr>
              <a:t>2017-08-23</a:t>
            </a:fld>
            <a:endParaRPr lang="sv-SE"/>
          </a:p>
        </p:txBody>
      </p:sp>
      <p:sp>
        <p:nvSpPr>
          <p:cNvPr id="4"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5"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DBF817C-0796-4B82-941B-C775A40477B1}" type="slidenum">
              <a:rPr lang="sv-SE"/>
              <a:pPr>
                <a:defRPr/>
              </a:pPr>
              <a:t>‹#›</a:t>
            </a:fld>
            <a:endParaRPr lang="sv-S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7F397EA1-4AAE-41A8-8B0D-B04C4C602EDD}" type="datetimeFigureOut">
              <a:rPr lang="sv-SE"/>
              <a:pPr>
                <a:defRPr/>
              </a:pPr>
              <a:t>2017-08-23</a:t>
            </a:fld>
            <a:endParaRPr lang="sv-SE"/>
          </a:p>
        </p:txBody>
      </p:sp>
      <p:sp>
        <p:nvSpPr>
          <p:cNvPr id="3"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4"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E97ACB-4D76-4EBB-9F11-B066459913AE}" type="slidenum">
              <a:rPr lang="sv-SE"/>
              <a:pPr>
                <a:defRPr/>
              </a:pPr>
              <a:t>‹#›</a:t>
            </a:fld>
            <a:endParaRPr lang="sv-S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49"/>
            <a:ext cx="3008313" cy="1162051"/>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2CFF5FD8-F230-4787-BAA5-1DE888E39E03}" type="datetimeFigureOut">
              <a:rPr lang="sv-SE"/>
              <a:pPr>
                <a:defRPr/>
              </a:pPr>
              <a:t>2017-08-23</a:t>
            </a:fld>
            <a:endParaRPr lang="sv-SE"/>
          </a:p>
        </p:txBody>
      </p:sp>
      <p:sp>
        <p:nvSpPr>
          <p:cNvPr id="6"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8C00511-744C-43ED-9858-113EEC04DD1E}" type="slidenum">
              <a:rPr lang="sv-SE"/>
              <a:pPr>
                <a:defRPr/>
              </a:pPr>
              <a:t>‹#›</a:t>
            </a:fld>
            <a:endParaRPr lang="sv-S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4309192D-12FC-4FE5-A7A6-5E7FC0541EEA}" type="datetimeFigureOut">
              <a:rPr lang="sv-SE"/>
              <a:pPr>
                <a:defRPr/>
              </a:pPr>
              <a:t>2017-08-23</a:t>
            </a:fld>
            <a:endParaRPr lang="sv-SE"/>
          </a:p>
        </p:txBody>
      </p:sp>
      <p:sp>
        <p:nvSpPr>
          <p:cNvPr id="6" name="Platshållare för sidfo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CD0C5-8F0B-4F2C-A932-7348C43F8102}" type="slidenum">
              <a:rPr lang="sv-SE"/>
              <a:pPr>
                <a:defRPr/>
              </a:pPr>
              <a:t>‹#›</a:t>
            </a:fld>
            <a:endParaRPr lang="sv-S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ktangel 4"/>
          <p:cNvSpPr/>
          <p:nvPr userDrawn="1"/>
        </p:nvSpPr>
        <p:spPr>
          <a:xfrm>
            <a:off x="6468533" y="6146800"/>
            <a:ext cx="2480734" cy="60113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lumMod val="9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9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lumMod val="9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bg1">
              <a:lumMod val="9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5" y="919715"/>
            <a:ext cx="9211027" cy="5136045"/>
          </a:xfrm>
          <a:prstGeom prst="rect">
            <a:avLst/>
          </a:prstGeom>
        </p:spPr>
      </p:pic>
      <p:sp>
        <p:nvSpPr>
          <p:cNvPr id="9" name="Rektangel 8"/>
          <p:cNvSpPr/>
          <p:nvPr/>
        </p:nvSpPr>
        <p:spPr>
          <a:xfrm>
            <a:off x="1507787" y="1853119"/>
            <a:ext cx="1522379"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2"/>
          <p:cNvGrpSpPr/>
          <p:nvPr/>
        </p:nvGrpSpPr>
        <p:grpSpPr>
          <a:xfrm>
            <a:off x="4572000" y="3429000"/>
            <a:ext cx="4709781" cy="1485900"/>
            <a:chOff x="4572000" y="3429000"/>
            <a:chExt cx="4709781" cy="1485900"/>
          </a:xfrm>
        </p:grpSpPr>
        <p:sp>
          <p:nvSpPr>
            <p:cNvPr id="2" name="Rektangel 1"/>
            <p:cNvSpPr/>
            <p:nvPr/>
          </p:nvSpPr>
          <p:spPr>
            <a:xfrm>
              <a:off x="4572000" y="3429000"/>
              <a:ext cx="4572000" cy="1485900"/>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967" y="3670615"/>
              <a:ext cx="1208318" cy="1035327"/>
            </a:xfrm>
            <a:prstGeom prst="rect">
              <a:avLst/>
            </a:prstGeom>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1" y="3654286"/>
              <a:ext cx="3045967" cy="689114"/>
            </a:xfrm>
            <a:prstGeom prst="rect">
              <a:avLst/>
            </a:prstGeom>
          </p:spPr>
        </p:pic>
        <p:sp>
          <p:nvSpPr>
            <p:cNvPr id="6" name="textruta 5"/>
            <p:cNvSpPr txBox="1"/>
            <p:nvPr/>
          </p:nvSpPr>
          <p:spPr>
            <a:xfrm>
              <a:off x="5878285" y="4299769"/>
              <a:ext cx="3403496" cy="307777"/>
            </a:xfrm>
            <a:prstGeom prst="rect">
              <a:avLst/>
            </a:prstGeom>
            <a:noFill/>
          </p:spPr>
          <p:txBody>
            <a:bodyPr wrap="none" rtlCol="0">
              <a:spAutoFit/>
            </a:bodyPr>
            <a:lstStyle/>
            <a:p>
              <a:r>
                <a:rPr lang="sv-SE" sz="1350" dirty="0" smtClean="0">
                  <a:solidFill>
                    <a:schemeClr val="bg1">
                      <a:lumMod val="95000"/>
                    </a:schemeClr>
                  </a:solidFill>
                  <a:latin typeface="Gadugi" panose="020B0502040204020203" pitchFamily="34" charset="0"/>
                  <a:ea typeface="Gulim" panose="020B0600000101010101" pitchFamily="34" charset="-127"/>
                  <a:cs typeface="Microsoft Sans Serif" panose="020B0604020202020204" pitchFamily="34" charset="0"/>
                </a:rPr>
                <a:t>KUNSKAPSCENTRUM FÖR JÄMLIK VÅRD</a:t>
              </a:r>
              <a:endParaRPr lang="sv-SE" sz="1350" dirty="0">
                <a:solidFill>
                  <a:schemeClr val="bg1">
                    <a:lumMod val="95000"/>
                  </a:schemeClr>
                </a:solidFill>
                <a:latin typeface="Gadugi" panose="020B0502040204020203" pitchFamily="34" charset="0"/>
                <a:ea typeface="Gulim" panose="020B0600000101010101" pitchFamily="34" charset="-127"/>
                <a:cs typeface="Microsoft Sans Serif" panose="020B0604020202020204" pitchFamily="34" charset="0"/>
              </a:endParaRPr>
            </a:p>
          </p:txBody>
        </p:sp>
      </p:grpSp>
    </p:spTree>
    <p:extLst>
      <p:ext uri="{BB962C8B-B14F-4D97-AF65-F5344CB8AC3E}">
        <p14:creationId xmlns:p14="http://schemas.microsoft.com/office/powerpoint/2010/main" val="9679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3960000" y="540000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Geografi</a:t>
            </a:r>
            <a:endParaRPr lang="sv-SE" sz="3000" dirty="0">
              <a:solidFill>
                <a:schemeClr val="bg1"/>
              </a:solidFill>
              <a:latin typeface="Calibri" pitchFamily="34" charset="0"/>
              <a:cs typeface="Calibri" pitchFamily="34" charset="0"/>
            </a:endParaRPr>
          </a:p>
        </p:txBody>
      </p:sp>
      <p:sp>
        <p:nvSpPr>
          <p:cNvPr id="5" name="Text Box 17"/>
          <p:cNvSpPr txBox="1">
            <a:spLocks noChangeArrowheads="1"/>
          </p:cNvSpPr>
          <p:nvPr/>
        </p:nvSpPr>
        <p:spPr bwMode="auto">
          <a:xfrm>
            <a:off x="3902850" y="65655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Hinder till jämlik vård</a:t>
            </a:r>
            <a:endParaRPr lang="sv-SE" sz="3000" dirty="0">
              <a:solidFill>
                <a:schemeClr val="bg1"/>
              </a:solidFill>
              <a:latin typeface="Calibri" pitchFamily="34" charset="0"/>
              <a:cs typeface="Calibri" pitchFamily="34" charset="0"/>
            </a:endParaRPr>
          </a:p>
        </p:txBody>
      </p:sp>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55861"/>
          <a:stretch/>
        </p:blipFill>
        <p:spPr>
          <a:xfrm flipH="1">
            <a:off x="-2481" y="0"/>
            <a:ext cx="4628271" cy="6823980"/>
          </a:xfrm>
          <a:prstGeom prst="rect">
            <a:avLst/>
          </a:prstGeom>
          <a:effectLst>
            <a:softEdge rad="635000"/>
          </a:effectLst>
        </p:spPr>
      </p:pic>
    </p:spTree>
    <p:extLst>
      <p:ext uri="{BB962C8B-B14F-4D97-AF65-F5344CB8AC3E}">
        <p14:creationId xmlns:p14="http://schemas.microsoft.com/office/powerpoint/2010/main" val="14438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6670"/>
            <a:ext cx="6924910" cy="6831330"/>
          </a:xfrm>
          <a:prstGeom prst="rect">
            <a:avLst/>
          </a:prstGeom>
        </p:spPr>
      </p:pic>
      <p:sp>
        <p:nvSpPr>
          <p:cNvPr id="4" name="Text Box 17"/>
          <p:cNvSpPr txBox="1">
            <a:spLocks noChangeArrowheads="1"/>
          </p:cNvSpPr>
          <p:nvPr/>
        </p:nvSpPr>
        <p:spPr bwMode="auto">
          <a:xfrm>
            <a:off x="3960000" y="540000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Endast fokus på patienten</a:t>
            </a:r>
            <a:endParaRPr lang="sv-SE" sz="3000" dirty="0">
              <a:solidFill>
                <a:schemeClr val="bg1"/>
              </a:solidFill>
              <a:latin typeface="Calibri" pitchFamily="34" charset="0"/>
              <a:cs typeface="Calibri" pitchFamily="34" charset="0"/>
            </a:endParaRPr>
          </a:p>
        </p:txBody>
      </p:sp>
      <p:sp>
        <p:nvSpPr>
          <p:cNvPr id="5" name="Text Box 17"/>
          <p:cNvSpPr txBox="1">
            <a:spLocks noChangeArrowheads="1"/>
          </p:cNvSpPr>
          <p:nvPr/>
        </p:nvSpPr>
        <p:spPr bwMode="auto">
          <a:xfrm>
            <a:off x="3902850" y="65655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Hinder till jämlik vård</a:t>
            </a:r>
            <a:endParaRPr lang="sv-SE" sz="3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717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flipH="1">
            <a:off x="0" y="35854"/>
            <a:ext cx="4644571" cy="6858000"/>
          </a:xfrm>
          <a:prstGeom prst="rect">
            <a:avLst/>
          </a:prstGeom>
          <a:effectLst>
            <a:softEdge rad="317500"/>
          </a:effectLst>
        </p:spPr>
      </p:pic>
      <p:sp>
        <p:nvSpPr>
          <p:cNvPr id="7" name="Platshållare för innehåll 2"/>
          <p:cNvSpPr>
            <a:spLocks noGrp="1"/>
          </p:cNvSpPr>
          <p:nvPr>
            <p:ph idx="1"/>
          </p:nvPr>
        </p:nvSpPr>
        <p:spPr>
          <a:xfrm>
            <a:off x="510988" y="4867129"/>
            <a:ext cx="8229600" cy="683610"/>
          </a:xfrm>
        </p:spPr>
        <p:txBody>
          <a:bodyPr>
            <a:normAutofit/>
          </a:bodyPr>
          <a:lstStyle/>
          <a:p>
            <a:pPr marL="0" indent="0" algn="r">
              <a:buNone/>
            </a:pPr>
            <a:r>
              <a:rPr lang="sv-SE" sz="3600" dirty="0" smtClean="0"/>
              <a:t>Ökad kunskap &amp; medvetenhet</a:t>
            </a:r>
            <a:endParaRPr lang="sv-SE" sz="4050" b="1" dirty="0"/>
          </a:p>
        </p:txBody>
      </p:sp>
    </p:spTree>
    <p:extLst>
      <p:ext uri="{BB962C8B-B14F-4D97-AF65-F5344CB8AC3E}">
        <p14:creationId xmlns:p14="http://schemas.microsoft.com/office/powerpoint/2010/main" val="25824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4978846"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Platshållare för innehåll 2"/>
          <p:cNvSpPr>
            <a:spLocks noGrp="1"/>
          </p:cNvSpPr>
          <p:nvPr>
            <p:ph idx="1"/>
          </p:nvPr>
        </p:nvSpPr>
        <p:spPr>
          <a:xfrm>
            <a:off x="510988" y="4867129"/>
            <a:ext cx="8229600" cy="683610"/>
          </a:xfrm>
        </p:spPr>
        <p:txBody>
          <a:bodyPr>
            <a:normAutofit/>
          </a:bodyPr>
          <a:lstStyle/>
          <a:p>
            <a:pPr marL="0" indent="0" algn="r">
              <a:buNone/>
            </a:pPr>
            <a:r>
              <a:rPr lang="sv-SE" sz="3600" dirty="0" smtClean="0"/>
              <a:t>Ökad kunskap &amp; medvetenhet</a:t>
            </a:r>
            <a:endParaRPr lang="sv-SE" sz="4050" b="1" dirty="0"/>
          </a:p>
        </p:txBody>
      </p:sp>
    </p:spTree>
    <p:extLst>
      <p:ext uri="{BB962C8B-B14F-4D97-AF65-F5344CB8AC3E}">
        <p14:creationId xmlns:p14="http://schemas.microsoft.com/office/powerpoint/2010/main" val="2523000197"/>
      </p:ext>
    </p:extLst>
  </p:cSld>
  <p:clrMapOvr>
    <a:masterClrMapping/>
  </p:clrMapOvr>
  <p:transition spd="med" advClick="0" advTm="6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5" y="919715"/>
            <a:ext cx="9211027" cy="5136045"/>
          </a:xfrm>
          <a:prstGeom prst="rect">
            <a:avLst/>
          </a:prstGeom>
        </p:spPr>
      </p:pic>
      <p:sp>
        <p:nvSpPr>
          <p:cNvPr id="4" name="Rektangel 3"/>
          <p:cNvSpPr/>
          <p:nvPr/>
        </p:nvSpPr>
        <p:spPr>
          <a:xfrm>
            <a:off x="4572000" y="3429000"/>
            <a:ext cx="4572000" cy="1485900"/>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p:cNvSpPr txBox="1"/>
          <p:nvPr/>
        </p:nvSpPr>
        <p:spPr>
          <a:xfrm>
            <a:off x="4572000" y="3605348"/>
            <a:ext cx="4572000" cy="1200329"/>
          </a:xfrm>
          <a:prstGeom prst="rect">
            <a:avLst/>
          </a:prstGeom>
          <a:noFill/>
        </p:spPr>
        <p:txBody>
          <a:bodyPr wrap="square" rtlCol="0">
            <a:spAutoFit/>
          </a:bodyPr>
          <a:lstStyle/>
          <a:p>
            <a:pPr algn="r"/>
            <a:r>
              <a:rPr lang="sv-SE" sz="2400" b="1" dirty="0" smtClean="0">
                <a:ln w="3175">
                  <a:noFill/>
                </a:ln>
                <a:solidFill>
                  <a:schemeClr val="bg1">
                    <a:lumMod val="95000"/>
                  </a:schemeClr>
                </a:solidFill>
                <a:latin typeface="+mj-lt"/>
              </a:rPr>
              <a:t>Mikael Bengtsson</a:t>
            </a:r>
          </a:p>
          <a:p>
            <a:pPr algn="r"/>
            <a:r>
              <a:rPr lang="sv-SE" sz="2400" b="1" dirty="0">
                <a:ln w="3175">
                  <a:noFill/>
                </a:ln>
                <a:solidFill>
                  <a:schemeClr val="bg1">
                    <a:lumMod val="95000"/>
                  </a:schemeClr>
                </a:solidFill>
                <a:latin typeface="+mj-lt"/>
              </a:rPr>
              <a:t>m</a:t>
            </a:r>
            <a:r>
              <a:rPr lang="sv-SE" sz="2400" b="1" dirty="0" smtClean="0">
                <a:ln w="3175">
                  <a:noFill/>
                </a:ln>
                <a:solidFill>
                  <a:schemeClr val="bg1">
                    <a:lumMod val="95000"/>
                  </a:schemeClr>
                </a:solidFill>
                <a:latin typeface="+mj-lt"/>
              </a:rPr>
              <a:t>ikael.bengtsson@vgregion.se</a:t>
            </a:r>
          </a:p>
          <a:p>
            <a:pPr algn="r"/>
            <a:r>
              <a:rPr lang="sv-SE" sz="2400" b="1" dirty="0" smtClean="0">
                <a:ln w="3175">
                  <a:noFill/>
                </a:ln>
                <a:solidFill>
                  <a:schemeClr val="bg1">
                    <a:lumMod val="95000"/>
                  </a:schemeClr>
                </a:solidFill>
                <a:latin typeface="+mj-lt"/>
              </a:rPr>
              <a:t>0702-43 15 09</a:t>
            </a:r>
            <a:endParaRPr lang="sv-SE" sz="2400" b="1" dirty="0">
              <a:ln w="3175">
                <a:noFill/>
              </a:ln>
              <a:solidFill>
                <a:schemeClr val="bg1">
                  <a:lumMod val="95000"/>
                </a:schemeClr>
              </a:solidFill>
              <a:latin typeface="+mj-lt"/>
            </a:endParaRPr>
          </a:p>
        </p:txBody>
      </p:sp>
      <p:pic>
        <p:nvPicPr>
          <p:cNvPr id="3" name="Bildobjekt 2"/>
          <p:cNvPicPr>
            <a:picLocks noChangeAspect="1"/>
          </p:cNvPicPr>
          <p:nvPr/>
        </p:nvPicPr>
        <p:blipFill rotWithShape="1">
          <a:blip r:embed="rId4" cstate="print">
            <a:extLst>
              <a:ext uri="{28A0092B-C50C-407E-A947-70E740481C1C}">
                <a14:useLocalDpi xmlns:a14="http://schemas.microsoft.com/office/drawing/2010/main" val="0"/>
              </a:ext>
            </a:extLst>
          </a:blip>
          <a:srcRect l="10364" t="13122" b="12910"/>
          <a:stretch/>
        </p:blipFill>
        <p:spPr>
          <a:xfrm>
            <a:off x="3057099" y="3480179"/>
            <a:ext cx="1471449" cy="1487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5" y="919715"/>
            <a:ext cx="9211027" cy="5136045"/>
          </a:xfrm>
          <a:prstGeom prst="rect">
            <a:avLst/>
          </a:prstGeom>
        </p:spPr>
      </p:pic>
      <p:sp>
        <p:nvSpPr>
          <p:cNvPr id="9" name="Rektangel 8"/>
          <p:cNvSpPr/>
          <p:nvPr/>
        </p:nvSpPr>
        <p:spPr>
          <a:xfrm>
            <a:off x="1507787" y="1853119"/>
            <a:ext cx="1522379"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2"/>
          <p:cNvGrpSpPr/>
          <p:nvPr/>
        </p:nvGrpSpPr>
        <p:grpSpPr>
          <a:xfrm>
            <a:off x="4572000" y="3429000"/>
            <a:ext cx="4709781" cy="1485900"/>
            <a:chOff x="4572000" y="3429000"/>
            <a:chExt cx="4709781" cy="1485900"/>
          </a:xfrm>
        </p:grpSpPr>
        <p:sp>
          <p:nvSpPr>
            <p:cNvPr id="2" name="Rektangel 1"/>
            <p:cNvSpPr/>
            <p:nvPr/>
          </p:nvSpPr>
          <p:spPr>
            <a:xfrm>
              <a:off x="4572000" y="3429000"/>
              <a:ext cx="4572000" cy="1485900"/>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967" y="3670615"/>
              <a:ext cx="1208318" cy="1035327"/>
            </a:xfrm>
            <a:prstGeom prst="rect">
              <a:avLst/>
            </a:prstGeom>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1" y="3654286"/>
              <a:ext cx="3045967" cy="689114"/>
            </a:xfrm>
            <a:prstGeom prst="rect">
              <a:avLst/>
            </a:prstGeom>
          </p:spPr>
        </p:pic>
        <p:sp>
          <p:nvSpPr>
            <p:cNvPr id="6" name="textruta 5"/>
            <p:cNvSpPr txBox="1"/>
            <p:nvPr/>
          </p:nvSpPr>
          <p:spPr>
            <a:xfrm>
              <a:off x="5878285" y="4299769"/>
              <a:ext cx="3403496" cy="307777"/>
            </a:xfrm>
            <a:prstGeom prst="rect">
              <a:avLst/>
            </a:prstGeom>
            <a:noFill/>
          </p:spPr>
          <p:txBody>
            <a:bodyPr wrap="none" rtlCol="0">
              <a:spAutoFit/>
            </a:bodyPr>
            <a:lstStyle/>
            <a:p>
              <a:r>
                <a:rPr lang="sv-SE" sz="1350" dirty="0" smtClean="0">
                  <a:solidFill>
                    <a:schemeClr val="bg1">
                      <a:lumMod val="95000"/>
                    </a:schemeClr>
                  </a:solidFill>
                  <a:latin typeface="Gadugi" panose="020B0502040204020203" pitchFamily="34" charset="0"/>
                  <a:ea typeface="Gulim" panose="020B0600000101010101" pitchFamily="34" charset="-127"/>
                  <a:cs typeface="Microsoft Sans Serif" panose="020B0604020202020204" pitchFamily="34" charset="0"/>
                </a:rPr>
                <a:t>KUNSKAPSCENTRUM FÖR JÄMLIK VÅRD</a:t>
              </a:r>
              <a:endParaRPr lang="sv-SE" sz="1350" dirty="0">
                <a:solidFill>
                  <a:schemeClr val="bg1">
                    <a:lumMod val="95000"/>
                  </a:schemeClr>
                </a:solidFill>
                <a:latin typeface="Gadugi" panose="020B0502040204020203" pitchFamily="34" charset="0"/>
                <a:ea typeface="Gulim" panose="020B0600000101010101" pitchFamily="34" charset="-127"/>
                <a:cs typeface="Microsoft Sans Serif" panose="020B0604020202020204" pitchFamily="34" charset="0"/>
              </a:endParaRPr>
            </a:p>
          </p:txBody>
        </p:sp>
      </p:grpSp>
    </p:spTree>
    <p:extLst>
      <p:ext uri="{BB962C8B-B14F-4D97-AF65-F5344CB8AC3E}">
        <p14:creationId xmlns:p14="http://schemas.microsoft.com/office/powerpoint/2010/main" val="419346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0" y="-15336"/>
            <a:ext cx="4554140" cy="6858000"/>
          </a:xfrm>
          <a:prstGeom prst="rect">
            <a:avLst/>
          </a:prstGeom>
        </p:spPr>
      </p:pic>
      <p:sp>
        <p:nvSpPr>
          <p:cNvPr id="3" name="Platshållare för innehåll 2"/>
          <p:cNvSpPr>
            <a:spLocks noGrp="1"/>
          </p:cNvSpPr>
          <p:nvPr>
            <p:ph idx="1"/>
          </p:nvPr>
        </p:nvSpPr>
        <p:spPr>
          <a:xfrm>
            <a:off x="914400" y="4885713"/>
            <a:ext cx="8229600" cy="869627"/>
          </a:xfrm>
        </p:spPr>
        <p:txBody>
          <a:bodyPr>
            <a:normAutofit/>
          </a:bodyPr>
          <a:lstStyle/>
          <a:p>
            <a:pPr marL="0" indent="0" algn="ctr">
              <a:buNone/>
            </a:pPr>
            <a:r>
              <a:rPr lang="sv-SE" sz="3600" dirty="0" smtClean="0"/>
              <a:t>Varför jämlik vård?</a:t>
            </a:r>
            <a:endParaRPr lang="sv-SE" sz="4050" dirty="0"/>
          </a:p>
          <a:p>
            <a:pPr algn="ctr"/>
            <a:endParaRPr lang="sv-SE" dirty="0"/>
          </a:p>
          <a:p>
            <a:pPr algn="ctr"/>
            <a:endParaRPr lang="sv-SE" dirty="0"/>
          </a:p>
        </p:txBody>
      </p:sp>
    </p:spTree>
    <p:extLst>
      <p:ext uri="{BB962C8B-B14F-4D97-AF65-F5344CB8AC3E}">
        <p14:creationId xmlns:p14="http://schemas.microsoft.com/office/powerpoint/2010/main" val="3591917298"/>
      </p:ext>
    </p:extLst>
  </p:cSld>
  <p:clrMapOvr>
    <a:masterClrMapping/>
  </p:clrMapOvr>
  <p:transition spd="med" advClick="0" advTm="6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24021" r="25374"/>
          <a:stretch/>
        </p:blipFill>
        <p:spPr>
          <a:xfrm>
            <a:off x="9142" y="0"/>
            <a:ext cx="5233373" cy="6858000"/>
          </a:xfrm>
          <a:prstGeom prst="rect">
            <a:avLst/>
          </a:prstGeom>
          <a:effectLst>
            <a:softEdge rad="635000"/>
          </a:effectLst>
        </p:spPr>
      </p:pic>
      <p:sp>
        <p:nvSpPr>
          <p:cNvPr id="5" name="Platshållare för innehåll 2"/>
          <p:cNvSpPr>
            <a:spLocks noGrp="1"/>
          </p:cNvSpPr>
          <p:nvPr>
            <p:ph idx="1"/>
          </p:nvPr>
        </p:nvSpPr>
        <p:spPr>
          <a:xfrm>
            <a:off x="914400" y="4885713"/>
            <a:ext cx="8229600" cy="869627"/>
          </a:xfrm>
        </p:spPr>
        <p:txBody>
          <a:bodyPr>
            <a:normAutofit/>
          </a:bodyPr>
          <a:lstStyle/>
          <a:p>
            <a:pPr marL="0" indent="0" algn="ctr">
              <a:buNone/>
            </a:pPr>
            <a:r>
              <a:rPr lang="sv-SE" sz="3600" dirty="0" smtClean="0"/>
              <a:t>Varför jämlik vård?</a:t>
            </a:r>
            <a:endParaRPr lang="sv-SE" sz="4050" dirty="0"/>
          </a:p>
          <a:p>
            <a:pPr algn="ctr"/>
            <a:endParaRPr lang="sv-SE" dirty="0"/>
          </a:p>
          <a:p>
            <a:pPr algn="ctr"/>
            <a:endParaRPr lang="sv-SE" dirty="0"/>
          </a:p>
        </p:txBody>
      </p:sp>
    </p:spTree>
    <p:extLst>
      <p:ext uri="{BB962C8B-B14F-4D97-AF65-F5344CB8AC3E}">
        <p14:creationId xmlns:p14="http://schemas.microsoft.com/office/powerpoint/2010/main" val="19689588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 y="-31151"/>
            <a:ext cx="4549140" cy="6858000"/>
          </a:xfrm>
          <a:prstGeom prst="rect">
            <a:avLst/>
          </a:prstGeom>
        </p:spPr>
      </p:pic>
      <p:cxnSp>
        <p:nvCxnSpPr>
          <p:cNvPr id="73" name="Rak 72"/>
          <p:cNvCxnSpPr>
            <a:stCxn id="46" idx="0"/>
            <a:endCxn id="44" idx="2"/>
          </p:cNvCxnSpPr>
          <p:nvPr/>
        </p:nvCxnSpPr>
        <p:spPr>
          <a:xfrm flipV="1">
            <a:off x="3817942" y="2029141"/>
            <a:ext cx="1464877" cy="302000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9" name="Rak 68"/>
          <p:cNvCxnSpPr>
            <a:stCxn id="31" idx="3"/>
            <a:endCxn id="37" idx="1"/>
          </p:cNvCxnSpPr>
          <p:nvPr/>
        </p:nvCxnSpPr>
        <p:spPr>
          <a:xfrm flipV="1">
            <a:off x="2040754" y="2875152"/>
            <a:ext cx="5828532" cy="95901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6" name="Rak 65"/>
          <p:cNvCxnSpPr>
            <a:stCxn id="36" idx="2"/>
            <a:endCxn id="42" idx="0"/>
          </p:cNvCxnSpPr>
          <p:nvPr/>
        </p:nvCxnSpPr>
        <p:spPr>
          <a:xfrm flipH="1">
            <a:off x="1593035" y="2540628"/>
            <a:ext cx="5524213" cy="1821620"/>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0" name="Rak 59"/>
          <p:cNvCxnSpPr>
            <a:stCxn id="41" idx="3"/>
            <a:endCxn id="35" idx="1"/>
          </p:cNvCxnSpPr>
          <p:nvPr/>
        </p:nvCxnSpPr>
        <p:spPr>
          <a:xfrm>
            <a:off x="2778242" y="3368496"/>
            <a:ext cx="3759093" cy="1471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6" name="Rak 55"/>
          <p:cNvCxnSpPr>
            <a:stCxn id="38" idx="2"/>
            <a:endCxn id="43" idx="0"/>
          </p:cNvCxnSpPr>
          <p:nvPr/>
        </p:nvCxnSpPr>
        <p:spPr>
          <a:xfrm flipH="1">
            <a:off x="3221947" y="1690587"/>
            <a:ext cx="3728093" cy="2707685"/>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4" name="Rak 53"/>
          <p:cNvCxnSpPr>
            <a:stCxn id="32" idx="2"/>
            <a:endCxn id="34" idx="0"/>
          </p:cNvCxnSpPr>
          <p:nvPr/>
        </p:nvCxnSpPr>
        <p:spPr>
          <a:xfrm>
            <a:off x="1463320" y="2375165"/>
            <a:ext cx="6049010" cy="1913536"/>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1" name="Rak 50"/>
          <p:cNvCxnSpPr>
            <a:stCxn id="40" idx="2"/>
            <a:endCxn id="33" idx="0"/>
          </p:cNvCxnSpPr>
          <p:nvPr/>
        </p:nvCxnSpPr>
        <p:spPr>
          <a:xfrm>
            <a:off x="2929458" y="2096317"/>
            <a:ext cx="3154550" cy="238735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49" name="Rak 48"/>
          <p:cNvCxnSpPr>
            <a:stCxn id="39" idx="2"/>
            <a:endCxn id="45" idx="0"/>
          </p:cNvCxnSpPr>
          <p:nvPr/>
        </p:nvCxnSpPr>
        <p:spPr>
          <a:xfrm flipH="1">
            <a:off x="4578681" y="2300518"/>
            <a:ext cx="202215" cy="216539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grpSp>
        <p:nvGrpSpPr>
          <p:cNvPr id="47" name="Grupp 46"/>
          <p:cNvGrpSpPr/>
          <p:nvPr/>
        </p:nvGrpSpPr>
        <p:grpSpPr>
          <a:xfrm>
            <a:off x="4017912" y="2751188"/>
            <a:ext cx="1120876" cy="1381684"/>
            <a:chOff x="3975050" y="2694038"/>
            <a:chExt cx="1120876" cy="1381684"/>
          </a:xfrm>
          <a:effectLst>
            <a:outerShdw blurRad="50800" dist="38100" dir="2700000" algn="tl" rotWithShape="0">
              <a:prstClr val="black">
                <a:alpha val="40000"/>
              </a:prstClr>
            </a:outerShdw>
          </a:effectLst>
        </p:grpSpPr>
        <p:sp>
          <p:nvSpPr>
            <p:cNvPr id="25" name="Ellips 24"/>
            <p:cNvSpPr/>
            <p:nvPr/>
          </p:nvSpPr>
          <p:spPr>
            <a:xfrm>
              <a:off x="4255656" y="2694038"/>
              <a:ext cx="540000" cy="436521"/>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4414684" y="3086598"/>
              <a:ext cx="245807" cy="53985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rot="5400000">
              <a:off x="4475876" y="2750908"/>
              <a:ext cx="119224" cy="112087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rot="2290756">
              <a:off x="4181038" y="3414913"/>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p:cNvSpPr/>
            <p:nvPr/>
          </p:nvSpPr>
          <p:spPr>
            <a:xfrm rot="19159980">
              <a:off x="4647704" y="3423976"/>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textruta 30"/>
          <p:cNvSpPr txBox="1"/>
          <p:nvPr/>
        </p:nvSpPr>
        <p:spPr>
          <a:xfrm>
            <a:off x="1015602" y="3664888"/>
            <a:ext cx="1025152" cy="338554"/>
          </a:xfrm>
          <a:prstGeom prst="rect">
            <a:avLst/>
          </a:prstGeom>
          <a:noFill/>
        </p:spPr>
        <p:txBody>
          <a:bodyPr wrap="none" rtlCol="0">
            <a:spAutoFit/>
          </a:bodyPr>
          <a:lstStyle/>
          <a:p>
            <a:r>
              <a:rPr lang="sv-SE" sz="1600" dirty="0" smtClean="0">
                <a:solidFill>
                  <a:prstClr val="white"/>
                </a:solidFill>
                <a:latin typeface="Calibri"/>
              </a:rPr>
              <a:t>Sexualitet</a:t>
            </a:r>
            <a:endParaRPr lang="sv-SE" sz="1600" dirty="0">
              <a:solidFill>
                <a:prstClr val="white"/>
              </a:solidFill>
              <a:latin typeface="Calibri"/>
            </a:endParaRPr>
          </a:p>
        </p:txBody>
      </p:sp>
      <p:sp>
        <p:nvSpPr>
          <p:cNvPr id="32" name="textruta 31"/>
          <p:cNvSpPr txBox="1"/>
          <p:nvPr/>
        </p:nvSpPr>
        <p:spPr>
          <a:xfrm>
            <a:off x="1188052" y="2036611"/>
            <a:ext cx="550535" cy="338554"/>
          </a:xfrm>
          <a:prstGeom prst="rect">
            <a:avLst/>
          </a:prstGeom>
          <a:noFill/>
        </p:spPr>
        <p:txBody>
          <a:bodyPr wrap="none" rtlCol="0">
            <a:spAutoFit/>
          </a:bodyPr>
          <a:lstStyle/>
          <a:p>
            <a:r>
              <a:rPr lang="sv-SE" sz="1600" dirty="0" smtClean="0">
                <a:solidFill>
                  <a:prstClr val="white"/>
                </a:solidFill>
                <a:latin typeface="Calibri"/>
              </a:rPr>
              <a:t>Yrke</a:t>
            </a:r>
            <a:endParaRPr lang="sv-SE" sz="1600" dirty="0">
              <a:solidFill>
                <a:prstClr val="white"/>
              </a:solidFill>
              <a:latin typeface="Calibri"/>
            </a:endParaRPr>
          </a:p>
        </p:txBody>
      </p:sp>
      <p:sp>
        <p:nvSpPr>
          <p:cNvPr id="33" name="textruta 32"/>
          <p:cNvSpPr txBox="1"/>
          <p:nvPr/>
        </p:nvSpPr>
        <p:spPr>
          <a:xfrm>
            <a:off x="5826630" y="4483674"/>
            <a:ext cx="514756" cy="338554"/>
          </a:xfrm>
          <a:prstGeom prst="rect">
            <a:avLst/>
          </a:prstGeom>
          <a:noFill/>
        </p:spPr>
        <p:txBody>
          <a:bodyPr wrap="none" rtlCol="0">
            <a:spAutoFit/>
          </a:bodyPr>
          <a:lstStyle/>
          <a:p>
            <a:r>
              <a:rPr lang="sv-SE" sz="1600" dirty="0" smtClean="0">
                <a:solidFill>
                  <a:prstClr val="white"/>
                </a:solidFill>
                <a:latin typeface="Calibri"/>
              </a:rPr>
              <a:t>Kön</a:t>
            </a:r>
            <a:endParaRPr lang="sv-SE" sz="1600" dirty="0">
              <a:solidFill>
                <a:prstClr val="white"/>
              </a:solidFill>
              <a:latin typeface="Calibri"/>
            </a:endParaRPr>
          </a:p>
        </p:txBody>
      </p:sp>
      <p:sp>
        <p:nvSpPr>
          <p:cNvPr id="34" name="textruta 33"/>
          <p:cNvSpPr txBox="1"/>
          <p:nvPr/>
        </p:nvSpPr>
        <p:spPr>
          <a:xfrm>
            <a:off x="6842819" y="4288701"/>
            <a:ext cx="1339021" cy="584775"/>
          </a:xfrm>
          <a:prstGeom prst="rect">
            <a:avLst/>
          </a:prstGeom>
          <a:noFill/>
        </p:spPr>
        <p:txBody>
          <a:bodyPr wrap="none" rtlCol="0">
            <a:spAutoFit/>
          </a:bodyPr>
          <a:lstStyle/>
          <a:p>
            <a:pPr algn="ctr"/>
            <a:r>
              <a:rPr lang="sv-SE" sz="1600" dirty="0" smtClean="0">
                <a:solidFill>
                  <a:prstClr val="white"/>
                </a:solidFill>
                <a:latin typeface="Calibri"/>
              </a:rPr>
              <a:t>Medborgerlig</a:t>
            </a:r>
          </a:p>
          <a:p>
            <a:pPr algn="ctr"/>
            <a:r>
              <a:rPr lang="sv-SE" sz="1600" dirty="0" smtClean="0">
                <a:solidFill>
                  <a:prstClr val="white"/>
                </a:solidFill>
                <a:latin typeface="Calibri"/>
              </a:rPr>
              <a:t>status</a:t>
            </a:r>
            <a:endParaRPr lang="sv-SE" sz="1600" dirty="0">
              <a:solidFill>
                <a:prstClr val="white"/>
              </a:solidFill>
              <a:latin typeface="Calibri"/>
            </a:endParaRPr>
          </a:p>
        </p:txBody>
      </p:sp>
      <p:sp>
        <p:nvSpPr>
          <p:cNvPr id="35" name="textruta 34"/>
          <p:cNvSpPr txBox="1"/>
          <p:nvPr/>
        </p:nvSpPr>
        <p:spPr>
          <a:xfrm>
            <a:off x="6537335" y="3213937"/>
            <a:ext cx="1233736" cy="338554"/>
          </a:xfrm>
          <a:prstGeom prst="rect">
            <a:avLst/>
          </a:prstGeom>
          <a:noFill/>
        </p:spPr>
        <p:txBody>
          <a:bodyPr wrap="none" rtlCol="0">
            <a:spAutoFit/>
          </a:bodyPr>
          <a:lstStyle/>
          <a:p>
            <a:r>
              <a:rPr lang="sv-SE" sz="1600" dirty="0" smtClean="0">
                <a:solidFill>
                  <a:prstClr val="white"/>
                </a:solidFill>
                <a:latin typeface="Calibri"/>
              </a:rPr>
              <a:t>Arv/Historia</a:t>
            </a:r>
            <a:endParaRPr lang="sv-SE" sz="1600" dirty="0">
              <a:solidFill>
                <a:prstClr val="white"/>
              </a:solidFill>
              <a:latin typeface="Calibri"/>
            </a:endParaRPr>
          </a:p>
        </p:txBody>
      </p:sp>
      <p:sp>
        <p:nvSpPr>
          <p:cNvPr id="36" name="textruta 35"/>
          <p:cNvSpPr txBox="1"/>
          <p:nvPr/>
        </p:nvSpPr>
        <p:spPr>
          <a:xfrm>
            <a:off x="6786709" y="2202074"/>
            <a:ext cx="661078" cy="338554"/>
          </a:xfrm>
          <a:prstGeom prst="rect">
            <a:avLst/>
          </a:prstGeom>
          <a:noFill/>
        </p:spPr>
        <p:txBody>
          <a:bodyPr wrap="none" rtlCol="0">
            <a:spAutoFit/>
          </a:bodyPr>
          <a:lstStyle/>
          <a:p>
            <a:r>
              <a:rPr lang="sv-SE" sz="1600" dirty="0" smtClean="0">
                <a:solidFill>
                  <a:prstClr val="white"/>
                </a:solidFill>
                <a:latin typeface="Calibri"/>
              </a:rPr>
              <a:t>Språk</a:t>
            </a:r>
            <a:endParaRPr lang="sv-SE" sz="1600" dirty="0">
              <a:solidFill>
                <a:prstClr val="white"/>
              </a:solidFill>
              <a:latin typeface="Calibri"/>
            </a:endParaRPr>
          </a:p>
        </p:txBody>
      </p:sp>
      <p:sp>
        <p:nvSpPr>
          <p:cNvPr id="37" name="textruta 36"/>
          <p:cNvSpPr txBox="1"/>
          <p:nvPr/>
        </p:nvSpPr>
        <p:spPr>
          <a:xfrm>
            <a:off x="7869286" y="2705875"/>
            <a:ext cx="867738" cy="338554"/>
          </a:xfrm>
          <a:prstGeom prst="rect">
            <a:avLst/>
          </a:prstGeom>
          <a:noFill/>
        </p:spPr>
        <p:txBody>
          <a:bodyPr wrap="none" rtlCol="0">
            <a:spAutoFit/>
          </a:bodyPr>
          <a:lstStyle/>
          <a:p>
            <a:r>
              <a:rPr lang="sv-SE" sz="1600" dirty="0" smtClean="0">
                <a:solidFill>
                  <a:prstClr val="white"/>
                </a:solidFill>
                <a:latin typeface="Calibri"/>
              </a:rPr>
              <a:t>Religion</a:t>
            </a:r>
            <a:endParaRPr lang="sv-SE" sz="1600" dirty="0">
              <a:solidFill>
                <a:prstClr val="white"/>
              </a:solidFill>
              <a:latin typeface="Calibri"/>
            </a:endParaRPr>
          </a:p>
        </p:txBody>
      </p:sp>
      <p:sp>
        <p:nvSpPr>
          <p:cNvPr id="38" name="textruta 37"/>
          <p:cNvSpPr txBox="1"/>
          <p:nvPr/>
        </p:nvSpPr>
        <p:spPr>
          <a:xfrm>
            <a:off x="6506104" y="1352033"/>
            <a:ext cx="887872" cy="338554"/>
          </a:xfrm>
          <a:prstGeom prst="rect">
            <a:avLst/>
          </a:prstGeom>
          <a:noFill/>
        </p:spPr>
        <p:txBody>
          <a:bodyPr wrap="none" rtlCol="0">
            <a:spAutoFit/>
          </a:bodyPr>
          <a:lstStyle/>
          <a:p>
            <a:r>
              <a:rPr lang="sv-SE" sz="1600" dirty="0" smtClean="0">
                <a:solidFill>
                  <a:prstClr val="white"/>
                </a:solidFill>
                <a:latin typeface="Calibri"/>
              </a:rPr>
              <a:t>Etnicitet</a:t>
            </a:r>
            <a:endParaRPr lang="sv-SE" sz="1600" dirty="0">
              <a:solidFill>
                <a:prstClr val="white"/>
              </a:solidFill>
              <a:latin typeface="Calibri"/>
            </a:endParaRPr>
          </a:p>
        </p:txBody>
      </p:sp>
      <p:sp>
        <p:nvSpPr>
          <p:cNvPr id="39" name="textruta 38"/>
          <p:cNvSpPr txBox="1"/>
          <p:nvPr/>
        </p:nvSpPr>
        <p:spPr>
          <a:xfrm>
            <a:off x="4346803" y="1961964"/>
            <a:ext cx="868186" cy="338554"/>
          </a:xfrm>
          <a:prstGeom prst="rect">
            <a:avLst/>
          </a:prstGeom>
          <a:noFill/>
        </p:spPr>
        <p:txBody>
          <a:bodyPr wrap="none" rtlCol="0">
            <a:spAutoFit/>
          </a:bodyPr>
          <a:lstStyle/>
          <a:p>
            <a:r>
              <a:rPr lang="sv-SE" sz="1600" dirty="0" smtClean="0">
                <a:solidFill>
                  <a:prstClr val="white"/>
                </a:solidFill>
                <a:latin typeface="Calibri"/>
              </a:rPr>
              <a:t>Hudfärg</a:t>
            </a:r>
            <a:endParaRPr lang="sv-SE" sz="1600" dirty="0">
              <a:solidFill>
                <a:prstClr val="white"/>
              </a:solidFill>
              <a:latin typeface="Calibri"/>
            </a:endParaRPr>
          </a:p>
        </p:txBody>
      </p:sp>
      <p:sp>
        <p:nvSpPr>
          <p:cNvPr id="40" name="textruta 39"/>
          <p:cNvSpPr txBox="1"/>
          <p:nvPr/>
        </p:nvSpPr>
        <p:spPr>
          <a:xfrm>
            <a:off x="2389887" y="1757763"/>
            <a:ext cx="1079142" cy="338554"/>
          </a:xfrm>
          <a:prstGeom prst="rect">
            <a:avLst/>
          </a:prstGeom>
          <a:noFill/>
        </p:spPr>
        <p:txBody>
          <a:bodyPr wrap="none" rtlCol="0">
            <a:spAutoFit/>
          </a:bodyPr>
          <a:lstStyle/>
          <a:p>
            <a:r>
              <a:rPr lang="sv-SE" sz="1600" dirty="0" smtClean="0">
                <a:solidFill>
                  <a:prstClr val="white"/>
                </a:solidFill>
                <a:latin typeface="Calibri"/>
              </a:rPr>
              <a:t>Utbildning</a:t>
            </a:r>
            <a:endParaRPr lang="sv-SE" sz="1600" dirty="0">
              <a:solidFill>
                <a:prstClr val="white"/>
              </a:solidFill>
              <a:latin typeface="Calibri"/>
            </a:endParaRPr>
          </a:p>
        </p:txBody>
      </p:sp>
      <p:sp>
        <p:nvSpPr>
          <p:cNvPr id="41" name="textruta 40"/>
          <p:cNvSpPr txBox="1"/>
          <p:nvPr/>
        </p:nvSpPr>
        <p:spPr>
          <a:xfrm>
            <a:off x="2131911" y="3199219"/>
            <a:ext cx="646331" cy="338554"/>
          </a:xfrm>
          <a:prstGeom prst="rect">
            <a:avLst/>
          </a:prstGeom>
          <a:noFill/>
        </p:spPr>
        <p:txBody>
          <a:bodyPr wrap="none" rtlCol="0">
            <a:spAutoFit/>
          </a:bodyPr>
          <a:lstStyle/>
          <a:p>
            <a:r>
              <a:rPr lang="sv-SE" sz="1600" dirty="0" smtClean="0">
                <a:solidFill>
                  <a:prstClr val="white"/>
                </a:solidFill>
                <a:latin typeface="Calibri"/>
              </a:rPr>
              <a:t>Ålder</a:t>
            </a:r>
            <a:endParaRPr lang="sv-SE" sz="1600" dirty="0">
              <a:solidFill>
                <a:prstClr val="white"/>
              </a:solidFill>
              <a:latin typeface="Calibri"/>
            </a:endParaRPr>
          </a:p>
        </p:txBody>
      </p:sp>
      <p:sp>
        <p:nvSpPr>
          <p:cNvPr id="42" name="textruta 41"/>
          <p:cNvSpPr txBox="1"/>
          <p:nvPr/>
        </p:nvSpPr>
        <p:spPr>
          <a:xfrm>
            <a:off x="1047437" y="4362248"/>
            <a:ext cx="1091196" cy="584775"/>
          </a:xfrm>
          <a:prstGeom prst="rect">
            <a:avLst/>
          </a:prstGeom>
          <a:noFill/>
        </p:spPr>
        <p:txBody>
          <a:bodyPr wrap="none" rtlCol="0">
            <a:spAutoFit/>
          </a:bodyPr>
          <a:lstStyle/>
          <a:p>
            <a:pPr algn="ctr"/>
            <a:r>
              <a:rPr lang="sv-SE" sz="1600" dirty="0" smtClean="0">
                <a:solidFill>
                  <a:prstClr val="white"/>
                </a:solidFill>
                <a:latin typeface="Calibri"/>
              </a:rPr>
              <a:t>Geografisk</a:t>
            </a:r>
          </a:p>
          <a:p>
            <a:pPr algn="ctr"/>
            <a:r>
              <a:rPr lang="sv-SE" sz="1600" dirty="0" smtClean="0">
                <a:solidFill>
                  <a:prstClr val="white"/>
                </a:solidFill>
                <a:latin typeface="Calibri"/>
              </a:rPr>
              <a:t>placering</a:t>
            </a:r>
            <a:endParaRPr lang="sv-SE" sz="1600" dirty="0">
              <a:solidFill>
                <a:prstClr val="white"/>
              </a:solidFill>
              <a:latin typeface="Calibri"/>
            </a:endParaRPr>
          </a:p>
        </p:txBody>
      </p:sp>
      <p:sp>
        <p:nvSpPr>
          <p:cNvPr id="43" name="textruta 42"/>
          <p:cNvSpPr txBox="1"/>
          <p:nvPr/>
        </p:nvSpPr>
        <p:spPr>
          <a:xfrm>
            <a:off x="2532559" y="4398272"/>
            <a:ext cx="1378775" cy="338554"/>
          </a:xfrm>
          <a:prstGeom prst="rect">
            <a:avLst/>
          </a:prstGeom>
          <a:noFill/>
        </p:spPr>
        <p:txBody>
          <a:bodyPr wrap="none" rtlCol="0">
            <a:spAutoFit/>
          </a:bodyPr>
          <a:lstStyle/>
          <a:p>
            <a:r>
              <a:rPr lang="sv-SE" sz="1600" dirty="0" smtClean="0">
                <a:solidFill>
                  <a:prstClr val="white"/>
                </a:solidFill>
                <a:latin typeface="Calibri"/>
              </a:rPr>
              <a:t>Funktionalitet</a:t>
            </a:r>
            <a:endParaRPr lang="sv-SE" sz="1600" dirty="0">
              <a:solidFill>
                <a:prstClr val="white"/>
              </a:solidFill>
              <a:latin typeface="Calibri"/>
            </a:endParaRPr>
          </a:p>
        </p:txBody>
      </p:sp>
      <p:sp>
        <p:nvSpPr>
          <p:cNvPr id="44" name="textruta 43"/>
          <p:cNvSpPr txBox="1"/>
          <p:nvPr/>
        </p:nvSpPr>
        <p:spPr>
          <a:xfrm>
            <a:off x="4487825" y="1690587"/>
            <a:ext cx="1589987" cy="338554"/>
          </a:xfrm>
          <a:prstGeom prst="rect">
            <a:avLst/>
          </a:prstGeom>
          <a:noFill/>
        </p:spPr>
        <p:txBody>
          <a:bodyPr wrap="none" rtlCol="0">
            <a:spAutoFit/>
          </a:bodyPr>
          <a:lstStyle/>
          <a:p>
            <a:r>
              <a:rPr lang="sv-SE" sz="1600" dirty="0" smtClean="0">
                <a:solidFill>
                  <a:prstClr val="white"/>
                </a:solidFill>
                <a:latin typeface="Calibri"/>
              </a:rPr>
              <a:t>Minoritetsstatus</a:t>
            </a:r>
            <a:endParaRPr lang="sv-SE" sz="1600" dirty="0">
              <a:solidFill>
                <a:prstClr val="white"/>
              </a:solidFill>
              <a:latin typeface="Calibri"/>
            </a:endParaRPr>
          </a:p>
        </p:txBody>
      </p:sp>
      <p:sp>
        <p:nvSpPr>
          <p:cNvPr id="45" name="textruta 44"/>
          <p:cNvSpPr txBox="1"/>
          <p:nvPr/>
        </p:nvSpPr>
        <p:spPr>
          <a:xfrm>
            <a:off x="4144171" y="4465911"/>
            <a:ext cx="869020" cy="338554"/>
          </a:xfrm>
          <a:prstGeom prst="rect">
            <a:avLst/>
          </a:prstGeom>
          <a:noFill/>
        </p:spPr>
        <p:txBody>
          <a:bodyPr wrap="none" rtlCol="0">
            <a:spAutoFit/>
          </a:bodyPr>
          <a:lstStyle/>
          <a:p>
            <a:r>
              <a:rPr lang="sv-SE" sz="1600" dirty="0" smtClean="0">
                <a:solidFill>
                  <a:prstClr val="white"/>
                </a:solidFill>
                <a:latin typeface="Calibri"/>
              </a:rPr>
              <a:t>Inkomst</a:t>
            </a:r>
            <a:endParaRPr lang="sv-SE" sz="1600" dirty="0">
              <a:solidFill>
                <a:prstClr val="white"/>
              </a:solidFill>
              <a:latin typeface="Calibri"/>
            </a:endParaRPr>
          </a:p>
        </p:txBody>
      </p:sp>
      <p:sp>
        <p:nvSpPr>
          <p:cNvPr id="46" name="textruta 45"/>
          <p:cNvSpPr txBox="1"/>
          <p:nvPr/>
        </p:nvSpPr>
        <p:spPr>
          <a:xfrm>
            <a:off x="3043307" y="5049149"/>
            <a:ext cx="1549270" cy="338554"/>
          </a:xfrm>
          <a:prstGeom prst="rect">
            <a:avLst/>
          </a:prstGeom>
          <a:noFill/>
        </p:spPr>
        <p:txBody>
          <a:bodyPr wrap="none" rtlCol="0">
            <a:spAutoFit/>
          </a:bodyPr>
          <a:lstStyle/>
          <a:p>
            <a:r>
              <a:rPr lang="sv-SE" sz="1600" dirty="0" smtClean="0">
                <a:solidFill>
                  <a:prstClr val="white"/>
                </a:solidFill>
                <a:latin typeface="Calibri"/>
              </a:rPr>
              <a:t>Familjesituation</a:t>
            </a:r>
            <a:endParaRPr lang="sv-SE" sz="1600" dirty="0">
              <a:solidFill>
                <a:prstClr val="white"/>
              </a:solidFill>
              <a:latin typeface="Calibri"/>
            </a:endParaRPr>
          </a:p>
        </p:txBody>
      </p:sp>
    </p:spTree>
    <p:extLst>
      <p:ext uri="{BB962C8B-B14F-4D97-AF65-F5344CB8AC3E}">
        <p14:creationId xmlns:p14="http://schemas.microsoft.com/office/powerpoint/2010/main" val="9950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8000"/>
                            </p:stCondLst>
                            <p:childTnLst>
                              <p:par>
                                <p:cTn id="69" presetID="16" presetClass="entr" presetSubtype="21"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barn(inVertical)">
                                      <p:cBhvr>
                                        <p:cTn id="71" dur="500"/>
                                        <p:tgtEl>
                                          <p:spTgt spid="54"/>
                                        </p:tgtEl>
                                      </p:cBhvr>
                                    </p:animEffect>
                                  </p:childTnLst>
                                </p:cTn>
                              </p:par>
                            </p:childTnLst>
                          </p:cTn>
                        </p:par>
                        <p:par>
                          <p:cTn id="72" fill="hold">
                            <p:stCondLst>
                              <p:cond delay="8500"/>
                            </p:stCondLst>
                            <p:childTnLst>
                              <p:par>
                                <p:cTn id="73" presetID="16" presetClass="entr" presetSubtype="21"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arn(inVertical)">
                                      <p:cBhvr>
                                        <p:cTn id="75" dur="500"/>
                                        <p:tgtEl>
                                          <p:spTgt spid="51"/>
                                        </p:tgtEl>
                                      </p:cBhvr>
                                    </p:animEffect>
                                  </p:childTnLst>
                                </p:cTn>
                              </p:par>
                            </p:childTnLst>
                          </p:cTn>
                        </p:par>
                        <p:par>
                          <p:cTn id="76" fill="hold">
                            <p:stCondLst>
                              <p:cond delay="9000"/>
                            </p:stCondLst>
                            <p:childTnLst>
                              <p:par>
                                <p:cTn id="77" presetID="16" presetClass="entr" presetSubtype="21"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barn(inVertical)">
                                      <p:cBhvr>
                                        <p:cTn id="79" dur="500"/>
                                        <p:tgtEl>
                                          <p:spTgt spid="49"/>
                                        </p:tgtEl>
                                      </p:cBhvr>
                                    </p:animEffect>
                                  </p:childTnLst>
                                </p:cTn>
                              </p:par>
                            </p:childTnLst>
                          </p:cTn>
                        </p:par>
                        <p:par>
                          <p:cTn id="80" fill="hold">
                            <p:stCondLst>
                              <p:cond delay="9500"/>
                            </p:stCondLst>
                            <p:childTnLst>
                              <p:par>
                                <p:cTn id="81" presetID="16" presetClass="entr" presetSubtype="21"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barn(inVertical)">
                                      <p:cBhvr>
                                        <p:cTn id="83" dur="500"/>
                                        <p:tgtEl>
                                          <p:spTgt spid="73"/>
                                        </p:tgtEl>
                                      </p:cBhvr>
                                    </p:animEffect>
                                  </p:childTnLst>
                                </p:cTn>
                              </p:par>
                            </p:childTnLst>
                          </p:cTn>
                        </p:par>
                        <p:par>
                          <p:cTn id="84" fill="hold">
                            <p:stCondLst>
                              <p:cond delay="10000"/>
                            </p:stCondLst>
                            <p:childTnLst>
                              <p:par>
                                <p:cTn id="85" presetID="16" presetClass="entr" presetSubtype="2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barn(inVertical)">
                                      <p:cBhvr>
                                        <p:cTn id="87" dur="500"/>
                                        <p:tgtEl>
                                          <p:spTgt spid="56"/>
                                        </p:tgtEl>
                                      </p:cBhvr>
                                    </p:animEffect>
                                  </p:childTnLst>
                                </p:cTn>
                              </p:par>
                            </p:childTnLst>
                          </p:cTn>
                        </p:par>
                        <p:par>
                          <p:cTn id="88" fill="hold">
                            <p:stCondLst>
                              <p:cond delay="10500"/>
                            </p:stCondLst>
                            <p:childTnLst>
                              <p:par>
                                <p:cTn id="89" presetID="16" presetClass="entr" presetSubtype="21"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barn(inVertical)">
                                      <p:cBhvr>
                                        <p:cTn id="91" dur="500"/>
                                        <p:tgtEl>
                                          <p:spTgt spid="66"/>
                                        </p:tgtEl>
                                      </p:cBhvr>
                                    </p:animEffect>
                                  </p:childTnLst>
                                </p:cTn>
                              </p:par>
                            </p:childTnLst>
                          </p:cTn>
                        </p:par>
                        <p:par>
                          <p:cTn id="92" fill="hold">
                            <p:stCondLst>
                              <p:cond delay="11000"/>
                            </p:stCondLst>
                            <p:childTnLst>
                              <p:par>
                                <p:cTn id="93" presetID="16" presetClass="entr" presetSubtype="21"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barn(inVertical)">
                                      <p:cBhvr>
                                        <p:cTn id="95" dur="500"/>
                                        <p:tgtEl>
                                          <p:spTgt spid="69"/>
                                        </p:tgtEl>
                                      </p:cBhvr>
                                    </p:animEffect>
                                  </p:childTnLst>
                                </p:cTn>
                              </p:par>
                            </p:childTnLst>
                          </p:cTn>
                        </p:par>
                        <p:par>
                          <p:cTn id="96" fill="hold">
                            <p:stCondLst>
                              <p:cond delay="11500"/>
                            </p:stCondLst>
                            <p:childTnLst>
                              <p:par>
                                <p:cTn id="97" presetID="16" presetClass="entr" presetSubtype="21"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barn(inVertical)">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8624" y="-31151"/>
            <a:ext cx="8728400" cy="6858000"/>
            <a:chOff x="8624" y="-31151"/>
            <a:chExt cx="8728400" cy="685800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 y="-31151"/>
              <a:ext cx="4549140" cy="6858000"/>
            </a:xfrm>
            <a:prstGeom prst="rect">
              <a:avLst/>
            </a:prstGeom>
          </p:spPr>
        </p:pic>
        <p:cxnSp>
          <p:nvCxnSpPr>
            <p:cNvPr id="73" name="Rak 72"/>
            <p:cNvCxnSpPr>
              <a:stCxn id="46" idx="0"/>
              <a:endCxn id="44" idx="2"/>
            </p:cNvCxnSpPr>
            <p:nvPr/>
          </p:nvCxnSpPr>
          <p:spPr>
            <a:xfrm flipV="1">
              <a:off x="3817942" y="2029141"/>
              <a:ext cx="1464877" cy="302000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9" name="Rak 68"/>
            <p:cNvCxnSpPr>
              <a:stCxn id="31" idx="3"/>
              <a:endCxn id="37" idx="1"/>
            </p:cNvCxnSpPr>
            <p:nvPr/>
          </p:nvCxnSpPr>
          <p:spPr>
            <a:xfrm flipV="1">
              <a:off x="2040754" y="2875152"/>
              <a:ext cx="5828532" cy="95901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6" name="Rak 65"/>
            <p:cNvCxnSpPr>
              <a:stCxn id="36" idx="2"/>
              <a:endCxn id="42" idx="0"/>
            </p:cNvCxnSpPr>
            <p:nvPr/>
          </p:nvCxnSpPr>
          <p:spPr>
            <a:xfrm flipH="1">
              <a:off x="1593035" y="2540628"/>
              <a:ext cx="5524213" cy="1821620"/>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0" name="Rak 59"/>
            <p:cNvCxnSpPr>
              <a:stCxn id="41" idx="3"/>
              <a:endCxn id="35" idx="1"/>
            </p:cNvCxnSpPr>
            <p:nvPr/>
          </p:nvCxnSpPr>
          <p:spPr>
            <a:xfrm>
              <a:off x="2778242" y="3368496"/>
              <a:ext cx="3759093" cy="1471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6" name="Rak 55"/>
            <p:cNvCxnSpPr>
              <a:stCxn id="38" idx="2"/>
              <a:endCxn id="43" idx="0"/>
            </p:cNvCxnSpPr>
            <p:nvPr/>
          </p:nvCxnSpPr>
          <p:spPr>
            <a:xfrm flipH="1">
              <a:off x="3221947" y="1690587"/>
              <a:ext cx="3728093" cy="2707685"/>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4" name="Rak 53"/>
            <p:cNvCxnSpPr>
              <a:stCxn id="32" idx="2"/>
              <a:endCxn id="34" idx="0"/>
            </p:cNvCxnSpPr>
            <p:nvPr/>
          </p:nvCxnSpPr>
          <p:spPr>
            <a:xfrm>
              <a:off x="1463320" y="2375165"/>
              <a:ext cx="6049010" cy="1913536"/>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1" name="Rak 50"/>
            <p:cNvCxnSpPr>
              <a:stCxn id="40" idx="2"/>
              <a:endCxn id="33" idx="0"/>
            </p:cNvCxnSpPr>
            <p:nvPr/>
          </p:nvCxnSpPr>
          <p:spPr>
            <a:xfrm>
              <a:off x="2929458" y="2096317"/>
              <a:ext cx="3154550" cy="238735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49" name="Rak 48"/>
            <p:cNvCxnSpPr>
              <a:stCxn id="39" idx="2"/>
              <a:endCxn id="45" idx="0"/>
            </p:cNvCxnSpPr>
            <p:nvPr/>
          </p:nvCxnSpPr>
          <p:spPr>
            <a:xfrm flipH="1">
              <a:off x="4578681" y="2300518"/>
              <a:ext cx="202215" cy="216539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grpSp>
          <p:nvGrpSpPr>
            <p:cNvPr id="47" name="Grupp 46"/>
            <p:cNvGrpSpPr/>
            <p:nvPr/>
          </p:nvGrpSpPr>
          <p:grpSpPr>
            <a:xfrm>
              <a:off x="4017912" y="2751188"/>
              <a:ext cx="1120876" cy="1381684"/>
              <a:chOff x="3975050" y="2694038"/>
              <a:chExt cx="1120876" cy="1381684"/>
            </a:xfrm>
            <a:effectLst>
              <a:outerShdw blurRad="50800" dist="38100" dir="2700000" algn="tl" rotWithShape="0">
                <a:prstClr val="black">
                  <a:alpha val="40000"/>
                </a:prstClr>
              </a:outerShdw>
            </a:effectLst>
          </p:grpSpPr>
          <p:sp>
            <p:nvSpPr>
              <p:cNvPr id="25" name="Ellips 24"/>
              <p:cNvSpPr/>
              <p:nvPr/>
            </p:nvSpPr>
            <p:spPr>
              <a:xfrm>
                <a:off x="4255656" y="2694038"/>
                <a:ext cx="540000" cy="436521"/>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4414684" y="3086598"/>
                <a:ext cx="245807" cy="53985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rot="5400000">
                <a:off x="4475876" y="2750908"/>
                <a:ext cx="119224" cy="112087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rot="2290756">
                <a:off x="4181038" y="3414913"/>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p:cNvSpPr/>
              <p:nvPr/>
            </p:nvSpPr>
            <p:spPr>
              <a:xfrm rot="19159980">
                <a:off x="4647704" y="3423976"/>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textruta 30"/>
            <p:cNvSpPr txBox="1"/>
            <p:nvPr/>
          </p:nvSpPr>
          <p:spPr>
            <a:xfrm>
              <a:off x="1015602" y="3664888"/>
              <a:ext cx="1025152" cy="338554"/>
            </a:xfrm>
            <a:prstGeom prst="rect">
              <a:avLst/>
            </a:prstGeom>
            <a:noFill/>
          </p:spPr>
          <p:txBody>
            <a:bodyPr wrap="none" rtlCol="0">
              <a:spAutoFit/>
            </a:bodyPr>
            <a:lstStyle/>
            <a:p>
              <a:r>
                <a:rPr lang="sv-SE" sz="1600" dirty="0" smtClean="0">
                  <a:solidFill>
                    <a:prstClr val="white"/>
                  </a:solidFill>
                  <a:latin typeface="Calibri"/>
                </a:rPr>
                <a:t>Sexualitet</a:t>
              </a:r>
              <a:endParaRPr lang="sv-SE" sz="1600" dirty="0">
                <a:solidFill>
                  <a:prstClr val="white"/>
                </a:solidFill>
                <a:latin typeface="Calibri"/>
              </a:endParaRPr>
            </a:p>
          </p:txBody>
        </p:sp>
        <p:sp>
          <p:nvSpPr>
            <p:cNvPr id="32" name="textruta 31"/>
            <p:cNvSpPr txBox="1"/>
            <p:nvPr/>
          </p:nvSpPr>
          <p:spPr>
            <a:xfrm>
              <a:off x="1188052" y="2036611"/>
              <a:ext cx="550535" cy="338554"/>
            </a:xfrm>
            <a:prstGeom prst="rect">
              <a:avLst/>
            </a:prstGeom>
            <a:noFill/>
          </p:spPr>
          <p:txBody>
            <a:bodyPr wrap="none" rtlCol="0">
              <a:spAutoFit/>
            </a:bodyPr>
            <a:lstStyle/>
            <a:p>
              <a:r>
                <a:rPr lang="sv-SE" sz="1600" dirty="0" smtClean="0">
                  <a:solidFill>
                    <a:prstClr val="white"/>
                  </a:solidFill>
                  <a:latin typeface="Calibri"/>
                </a:rPr>
                <a:t>Yrke</a:t>
              </a:r>
              <a:endParaRPr lang="sv-SE" sz="1600" dirty="0">
                <a:solidFill>
                  <a:prstClr val="white"/>
                </a:solidFill>
                <a:latin typeface="Calibri"/>
              </a:endParaRPr>
            </a:p>
          </p:txBody>
        </p:sp>
        <p:sp>
          <p:nvSpPr>
            <p:cNvPr id="33" name="textruta 32"/>
            <p:cNvSpPr txBox="1"/>
            <p:nvPr/>
          </p:nvSpPr>
          <p:spPr>
            <a:xfrm>
              <a:off x="5826630" y="4483674"/>
              <a:ext cx="514756" cy="338554"/>
            </a:xfrm>
            <a:prstGeom prst="rect">
              <a:avLst/>
            </a:prstGeom>
            <a:noFill/>
          </p:spPr>
          <p:txBody>
            <a:bodyPr wrap="none" rtlCol="0">
              <a:spAutoFit/>
            </a:bodyPr>
            <a:lstStyle/>
            <a:p>
              <a:r>
                <a:rPr lang="sv-SE" sz="1600" dirty="0" smtClean="0">
                  <a:solidFill>
                    <a:prstClr val="white"/>
                  </a:solidFill>
                  <a:latin typeface="Calibri"/>
                </a:rPr>
                <a:t>Kön</a:t>
              </a:r>
              <a:endParaRPr lang="sv-SE" sz="1600" dirty="0">
                <a:solidFill>
                  <a:prstClr val="white"/>
                </a:solidFill>
                <a:latin typeface="Calibri"/>
              </a:endParaRPr>
            </a:p>
          </p:txBody>
        </p:sp>
        <p:sp>
          <p:nvSpPr>
            <p:cNvPr id="34" name="textruta 33"/>
            <p:cNvSpPr txBox="1"/>
            <p:nvPr/>
          </p:nvSpPr>
          <p:spPr>
            <a:xfrm>
              <a:off x="6842819" y="4288701"/>
              <a:ext cx="1339021" cy="584775"/>
            </a:xfrm>
            <a:prstGeom prst="rect">
              <a:avLst/>
            </a:prstGeom>
            <a:noFill/>
          </p:spPr>
          <p:txBody>
            <a:bodyPr wrap="none" rtlCol="0">
              <a:spAutoFit/>
            </a:bodyPr>
            <a:lstStyle/>
            <a:p>
              <a:pPr algn="ctr"/>
              <a:r>
                <a:rPr lang="sv-SE" sz="1600" dirty="0" smtClean="0">
                  <a:solidFill>
                    <a:prstClr val="white"/>
                  </a:solidFill>
                  <a:latin typeface="Calibri"/>
                </a:rPr>
                <a:t>Medborgerlig</a:t>
              </a:r>
            </a:p>
            <a:p>
              <a:pPr algn="ctr"/>
              <a:r>
                <a:rPr lang="sv-SE" sz="1600" dirty="0" smtClean="0">
                  <a:solidFill>
                    <a:prstClr val="white"/>
                  </a:solidFill>
                  <a:latin typeface="Calibri"/>
                </a:rPr>
                <a:t>status</a:t>
              </a:r>
              <a:endParaRPr lang="sv-SE" sz="1600" dirty="0">
                <a:solidFill>
                  <a:prstClr val="white"/>
                </a:solidFill>
                <a:latin typeface="Calibri"/>
              </a:endParaRPr>
            </a:p>
          </p:txBody>
        </p:sp>
        <p:sp>
          <p:nvSpPr>
            <p:cNvPr id="35" name="textruta 34"/>
            <p:cNvSpPr txBox="1"/>
            <p:nvPr/>
          </p:nvSpPr>
          <p:spPr>
            <a:xfrm>
              <a:off x="6537335" y="3213937"/>
              <a:ext cx="1233736" cy="338554"/>
            </a:xfrm>
            <a:prstGeom prst="rect">
              <a:avLst/>
            </a:prstGeom>
            <a:noFill/>
          </p:spPr>
          <p:txBody>
            <a:bodyPr wrap="none" rtlCol="0">
              <a:spAutoFit/>
            </a:bodyPr>
            <a:lstStyle/>
            <a:p>
              <a:r>
                <a:rPr lang="sv-SE" sz="1600" dirty="0" smtClean="0">
                  <a:solidFill>
                    <a:prstClr val="white"/>
                  </a:solidFill>
                  <a:latin typeface="Calibri"/>
                </a:rPr>
                <a:t>Arv/Historia</a:t>
              </a:r>
              <a:endParaRPr lang="sv-SE" sz="1600" dirty="0">
                <a:solidFill>
                  <a:prstClr val="white"/>
                </a:solidFill>
                <a:latin typeface="Calibri"/>
              </a:endParaRPr>
            </a:p>
          </p:txBody>
        </p:sp>
        <p:sp>
          <p:nvSpPr>
            <p:cNvPr id="36" name="textruta 35"/>
            <p:cNvSpPr txBox="1"/>
            <p:nvPr/>
          </p:nvSpPr>
          <p:spPr>
            <a:xfrm>
              <a:off x="6786709" y="2202074"/>
              <a:ext cx="661078" cy="338554"/>
            </a:xfrm>
            <a:prstGeom prst="rect">
              <a:avLst/>
            </a:prstGeom>
            <a:noFill/>
          </p:spPr>
          <p:txBody>
            <a:bodyPr wrap="none" rtlCol="0">
              <a:spAutoFit/>
            </a:bodyPr>
            <a:lstStyle/>
            <a:p>
              <a:r>
                <a:rPr lang="sv-SE" sz="1600" dirty="0" smtClean="0">
                  <a:solidFill>
                    <a:prstClr val="white"/>
                  </a:solidFill>
                  <a:latin typeface="Calibri"/>
                </a:rPr>
                <a:t>Språk</a:t>
              </a:r>
              <a:endParaRPr lang="sv-SE" sz="1600" dirty="0">
                <a:solidFill>
                  <a:prstClr val="white"/>
                </a:solidFill>
                <a:latin typeface="Calibri"/>
              </a:endParaRPr>
            </a:p>
          </p:txBody>
        </p:sp>
        <p:sp>
          <p:nvSpPr>
            <p:cNvPr id="37" name="textruta 36"/>
            <p:cNvSpPr txBox="1"/>
            <p:nvPr/>
          </p:nvSpPr>
          <p:spPr>
            <a:xfrm>
              <a:off x="7869286" y="2705875"/>
              <a:ext cx="867738" cy="338554"/>
            </a:xfrm>
            <a:prstGeom prst="rect">
              <a:avLst/>
            </a:prstGeom>
            <a:noFill/>
          </p:spPr>
          <p:txBody>
            <a:bodyPr wrap="none" rtlCol="0">
              <a:spAutoFit/>
            </a:bodyPr>
            <a:lstStyle/>
            <a:p>
              <a:r>
                <a:rPr lang="sv-SE" sz="1600" dirty="0" smtClean="0">
                  <a:solidFill>
                    <a:prstClr val="white"/>
                  </a:solidFill>
                  <a:latin typeface="Calibri"/>
                </a:rPr>
                <a:t>Religion</a:t>
              </a:r>
              <a:endParaRPr lang="sv-SE" sz="1600" dirty="0">
                <a:solidFill>
                  <a:prstClr val="white"/>
                </a:solidFill>
                <a:latin typeface="Calibri"/>
              </a:endParaRPr>
            </a:p>
          </p:txBody>
        </p:sp>
        <p:sp>
          <p:nvSpPr>
            <p:cNvPr id="38" name="textruta 37"/>
            <p:cNvSpPr txBox="1"/>
            <p:nvPr/>
          </p:nvSpPr>
          <p:spPr>
            <a:xfrm>
              <a:off x="6506104" y="1352033"/>
              <a:ext cx="887872" cy="338554"/>
            </a:xfrm>
            <a:prstGeom prst="rect">
              <a:avLst/>
            </a:prstGeom>
            <a:noFill/>
          </p:spPr>
          <p:txBody>
            <a:bodyPr wrap="none" rtlCol="0">
              <a:spAutoFit/>
            </a:bodyPr>
            <a:lstStyle/>
            <a:p>
              <a:r>
                <a:rPr lang="sv-SE" sz="1600" dirty="0" smtClean="0">
                  <a:solidFill>
                    <a:prstClr val="white"/>
                  </a:solidFill>
                  <a:latin typeface="Calibri"/>
                </a:rPr>
                <a:t>Etnicitet</a:t>
              </a:r>
              <a:endParaRPr lang="sv-SE" sz="1600" dirty="0">
                <a:solidFill>
                  <a:prstClr val="white"/>
                </a:solidFill>
                <a:latin typeface="Calibri"/>
              </a:endParaRPr>
            </a:p>
          </p:txBody>
        </p:sp>
        <p:sp>
          <p:nvSpPr>
            <p:cNvPr id="39" name="textruta 38"/>
            <p:cNvSpPr txBox="1"/>
            <p:nvPr/>
          </p:nvSpPr>
          <p:spPr>
            <a:xfrm>
              <a:off x="4346803" y="1961964"/>
              <a:ext cx="868186" cy="338554"/>
            </a:xfrm>
            <a:prstGeom prst="rect">
              <a:avLst/>
            </a:prstGeom>
            <a:noFill/>
          </p:spPr>
          <p:txBody>
            <a:bodyPr wrap="none" rtlCol="0">
              <a:spAutoFit/>
            </a:bodyPr>
            <a:lstStyle/>
            <a:p>
              <a:r>
                <a:rPr lang="sv-SE" sz="1600" dirty="0" smtClean="0">
                  <a:solidFill>
                    <a:prstClr val="white"/>
                  </a:solidFill>
                  <a:latin typeface="Calibri"/>
                </a:rPr>
                <a:t>Hudfärg</a:t>
              </a:r>
              <a:endParaRPr lang="sv-SE" sz="1600" dirty="0">
                <a:solidFill>
                  <a:prstClr val="white"/>
                </a:solidFill>
                <a:latin typeface="Calibri"/>
              </a:endParaRPr>
            </a:p>
          </p:txBody>
        </p:sp>
        <p:sp>
          <p:nvSpPr>
            <p:cNvPr id="40" name="textruta 39"/>
            <p:cNvSpPr txBox="1"/>
            <p:nvPr/>
          </p:nvSpPr>
          <p:spPr>
            <a:xfrm>
              <a:off x="2389887" y="1757763"/>
              <a:ext cx="1079142" cy="338554"/>
            </a:xfrm>
            <a:prstGeom prst="rect">
              <a:avLst/>
            </a:prstGeom>
            <a:noFill/>
          </p:spPr>
          <p:txBody>
            <a:bodyPr wrap="none" rtlCol="0">
              <a:spAutoFit/>
            </a:bodyPr>
            <a:lstStyle/>
            <a:p>
              <a:r>
                <a:rPr lang="sv-SE" sz="1600" dirty="0" smtClean="0">
                  <a:solidFill>
                    <a:prstClr val="white"/>
                  </a:solidFill>
                  <a:latin typeface="Calibri"/>
                </a:rPr>
                <a:t>Utbildning</a:t>
              </a:r>
              <a:endParaRPr lang="sv-SE" sz="1600" dirty="0">
                <a:solidFill>
                  <a:prstClr val="white"/>
                </a:solidFill>
                <a:latin typeface="Calibri"/>
              </a:endParaRPr>
            </a:p>
          </p:txBody>
        </p:sp>
        <p:sp>
          <p:nvSpPr>
            <p:cNvPr id="41" name="textruta 40"/>
            <p:cNvSpPr txBox="1"/>
            <p:nvPr/>
          </p:nvSpPr>
          <p:spPr>
            <a:xfrm>
              <a:off x="2131911" y="3199219"/>
              <a:ext cx="646331" cy="338554"/>
            </a:xfrm>
            <a:prstGeom prst="rect">
              <a:avLst/>
            </a:prstGeom>
            <a:noFill/>
          </p:spPr>
          <p:txBody>
            <a:bodyPr wrap="none" rtlCol="0">
              <a:spAutoFit/>
            </a:bodyPr>
            <a:lstStyle/>
            <a:p>
              <a:r>
                <a:rPr lang="sv-SE" sz="1600" dirty="0" smtClean="0">
                  <a:solidFill>
                    <a:prstClr val="white"/>
                  </a:solidFill>
                  <a:latin typeface="Calibri"/>
                </a:rPr>
                <a:t>Ålder</a:t>
              </a:r>
              <a:endParaRPr lang="sv-SE" sz="1600" dirty="0">
                <a:solidFill>
                  <a:prstClr val="white"/>
                </a:solidFill>
                <a:latin typeface="Calibri"/>
              </a:endParaRPr>
            </a:p>
          </p:txBody>
        </p:sp>
        <p:sp>
          <p:nvSpPr>
            <p:cNvPr id="42" name="textruta 41"/>
            <p:cNvSpPr txBox="1"/>
            <p:nvPr/>
          </p:nvSpPr>
          <p:spPr>
            <a:xfrm>
              <a:off x="1047437" y="4362248"/>
              <a:ext cx="1091196" cy="584775"/>
            </a:xfrm>
            <a:prstGeom prst="rect">
              <a:avLst/>
            </a:prstGeom>
            <a:noFill/>
          </p:spPr>
          <p:txBody>
            <a:bodyPr wrap="none" rtlCol="0">
              <a:spAutoFit/>
            </a:bodyPr>
            <a:lstStyle/>
            <a:p>
              <a:pPr algn="ctr"/>
              <a:r>
                <a:rPr lang="sv-SE" sz="1600" dirty="0" smtClean="0">
                  <a:solidFill>
                    <a:prstClr val="white"/>
                  </a:solidFill>
                  <a:latin typeface="Calibri"/>
                </a:rPr>
                <a:t>Geografisk</a:t>
              </a:r>
            </a:p>
            <a:p>
              <a:pPr algn="ctr"/>
              <a:r>
                <a:rPr lang="sv-SE" sz="1600" dirty="0" smtClean="0">
                  <a:solidFill>
                    <a:prstClr val="white"/>
                  </a:solidFill>
                  <a:latin typeface="Calibri"/>
                </a:rPr>
                <a:t>placering</a:t>
              </a:r>
              <a:endParaRPr lang="sv-SE" sz="1600" dirty="0">
                <a:solidFill>
                  <a:prstClr val="white"/>
                </a:solidFill>
                <a:latin typeface="Calibri"/>
              </a:endParaRPr>
            </a:p>
          </p:txBody>
        </p:sp>
        <p:sp>
          <p:nvSpPr>
            <p:cNvPr id="43" name="textruta 42"/>
            <p:cNvSpPr txBox="1"/>
            <p:nvPr/>
          </p:nvSpPr>
          <p:spPr>
            <a:xfrm>
              <a:off x="2532559" y="4398272"/>
              <a:ext cx="1378775" cy="338554"/>
            </a:xfrm>
            <a:prstGeom prst="rect">
              <a:avLst/>
            </a:prstGeom>
            <a:noFill/>
          </p:spPr>
          <p:txBody>
            <a:bodyPr wrap="none" rtlCol="0">
              <a:spAutoFit/>
            </a:bodyPr>
            <a:lstStyle/>
            <a:p>
              <a:r>
                <a:rPr lang="sv-SE" sz="1600" dirty="0" smtClean="0">
                  <a:solidFill>
                    <a:prstClr val="white"/>
                  </a:solidFill>
                  <a:latin typeface="Calibri"/>
                </a:rPr>
                <a:t>Funktionalitet</a:t>
              </a:r>
              <a:endParaRPr lang="sv-SE" sz="1600" dirty="0">
                <a:solidFill>
                  <a:prstClr val="white"/>
                </a:solidFill>
                <a:latin typeface="Calibri"/>
              </a:endParaRPr>
            </a:p>
          </p:txBody>
        </p:sp>
        <p:sp>
          <p:nvSpPr>
            <p:cNvPr id="44" name="textruta 43"/>
            <p:cNvSpPr txBox="1"/>
            <p:nvPr/>
          </p:nvSpPr>
          <p:spPr>
            <a:xfrm>
              <a:off x="4487825" y="1690587"/>
              <a:ext cx="1589987" cy="338554"/>
            </a:xfrm>
            <a:prstGeom prst="rect">
              <a:avLst/>
            </a:prstGeom>
            <a:noFill/>
          </p:spPr>
          <p:txBody>
            <a:bodyPr wrap="none" rtlCol="0">
              <a:spAutoFit/>
            </a:bodyPr>
            <a:lstStyle/>
            <a:p>
              <a:r>
                <a:rPr lang="sv-SE" sz="1600" dirty="0" smtClean="0">
                  <a:solidFill>
                    <a:prstClr val="white"/>
                  </a:solidFill>
                  <a:latin typeface="Calibri"/>
                </a:rPr>
                <a:t>Minoritetsstatus</a:t>
              </a:r>
              <a:endParaRPr lang="sv-SE" sz="1600" dirty="0">
                <a:solidFill>
                  <a:prstClr val="white"/>
                </a:solidFill>
                <a:latin typeface="Calibri"/>
              </a:endParaRPr>
            </a:p>
          </p:txBody>
        </p:sp>
        <p:sp>
          <p:nvSpPr>
            <p:cNvPr id="45" name="textruta 44"/>
            <p:cNvSpPr txBox="1"/>
            <p:nvPr/>
          </p:nvSpPr>
          <p:spPr>
            <a:xfrm>
              <a:off x="4144171" y="4465911"/>
              <a:ext cx="869020" cy="338554"/>
            </a:xfrm>
            <a:prstGeom prst="rect">
              <a:avLst/>
            </a:prstGeom>
            <a:noFill/>
          </p:spPr>
          <p:txBody>
            <a:bodyPr wrap="none" rtlCol="0">
              <a:spAutoFit/>
            </a:bodyPr>
            <a:lstStyle/>
            <a:p>
              <a:r>
                <a:rPr lang="sv-SE" sz="1600" dirty="0" smtClean="0">
                  <a:solidFill>
                    <a:prstClr val="white"/>
                  </a:solidFill>
                  <a:latin typeface="Calibri"/>
                </a:rPr>
                <a:t>Inkomst</a:t>
              </a:r>
              <a:endParaRPr lang="sv-SE" sz="1600" dirty="0">
                <a:solidFill>
                  <a:prstClr val="white"/>
                </a:solidFill>
                <a:latin typeface="Calibri"/>
              </a:endParaRPr>
            </a:p>
          </p:txBody>
        </p:sp>
        <p:sp>
          <p:nvSpPr>
            <p:cNvPr id="46" name="textruta 45"/>
            <p:cNvSpPr txBox="1"/>
            <p:nvPr/>
          </p:nvSpPr>
          <p:spPr>
            <a:xfrm>
              <a:off x="3043307" y="5049149"/>
              <a:ext cx="1549270" cy="338554"/>
            </a:xfrm>
            <a:prstGeom prst="rect">
              <a:avLst/>
            </a:prstGeom>
            <a:noFill/>
          </p:spPr>
          <p:txBody>
            <a:bodyPr wrap="none" rtlCol="0">
              <a:spAutoFit/>
            </a:bodyPr>
            <a:lstStyle/>
            <a:p>
              <a:r>
                <a:rPr lang="sv-SE" sz="1600" dirty="0" smtClean="0">
                  <a:solidFill>
                    <a:prstClr val="white"/>
                  </a:solidFill>
                  <a:latin typeface="Calibri"/>
                </a:rPr>
                <a:t>Familjesituation</a:t>
              </a:r>
              <a:endParaRPr lang="sv-SE" sz="1600" dirty="0">
                <a:solidFill>
                  <a:prstClr val="white"/>
                </a:solidFill>
                <a:latin typeface="Calibri"/>
              </a:endParaRPr>
            </a:p>
          </p:txBody>
        </p:sp>
      </p:grpSp>
    </p:spTree>
    <p:extLst>
      <p:ext uri="{BB962C8B-B14F-4D97-AF65-F5344CB8AC3E}">
        <p14:creationId xmlns:p14="http://schemas.microsoft.com/office/powerpoint/2010/main" val="3735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8624" y="-31151"/>
            <a:ext cx="8728400" cy="6858000"/>
            <a:chOff x="8624" y="-31151"/>
            <a:chExt cx="8728400" cy="685800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 y="-31151"/>
              <a:ext cx="4549140" cy="6858000"/>
            </a:xfrm>
            <a:prstGeom prst="rect">
              <a:avLst/>
            </a:prstGeom>
          </p:spPr>
        </p:pic>
        <p:cxnSp>
          <p:nvCxnSpPr>
            <p:cNvPr id="73" name="Rak 72"/>
            <p:cNvCxnSpPr>
              <a:stCxn id="46" idx="0"/>
              <a:endCxn id="44" idx="2"/>
            </p:cNvCxnSpPr>
            <p:nvPr/>
          </p:nvCxnSpPr>
          <p:spPr>
            <a:xfrm flipV="1">
              <a:off x="3817942" y="2029141"/>
              <a:ext cx="1464877" cy="302000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9" name="Rak 68"/>
            <p:cNvCxnSpPr>
              <a:stCxn id="31" idx="3"/>
              <a:endCxn id="37" idx="1"/>
            </p:cNvCxnSpPr>
            <p:nvPr/>
          </p:nvCxnSpPr>
          <p:spPr>
            <a:xfrm flipV="1">
              <a:off x="2040754" y="2875152"/>
              <a:ext cx="5828532" cy="95901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6" name="Rak 65"/>
            <p:cNvCxnSpPr>
              <a:stCxn id="36" idx="2"/>
              <a:endCxn id="42" idx="0"/>
            </p:cNvCxnSpPr>
            <p:nvPr/>
          </p:nvCxnSpPr>
          <p:spPr>
            <a:xfrm flipH="1">
              <a:off x="1593035" y="2540628"/>
              <a:ext cx="5524213" cy="1821620"/>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60" name="Rak 59"/>
            <p:cNvCxnSpPr>
              <a:stCxn id="41" idx="3"/>
              <a:endCxn id="35" idx="1"/>
            </p:cNvCxnSpPr>
            <p:nvPr/>
          </p:nvCxnSpPr>
          <p:spPr>
            <a:xfrm>
              <a:off x="2778242" y="3368496"/>
              <a:ext cx="3759093" cy="14718"/>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6" name="Rak 55"/>
            <p:cNvCxnSpPr>
              <a:stCxn id="38" idx="2"/>
              <a:endCxn id="43" idx="0"/>
            </p:cNvCxnSpPr>
            <p:nvPr/>
          </p:nvCxnSpPr>
          <p:spPr>
            <a:xfrm flipH="1">
              <a:off x="3221947" y="1690587"/>
              <a:ext cx="3728093" cy="2707685"/>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4" name="Rak 53"/>
            <p:cNvCxnSpPr>
              <a:stCxn id="32" idx="2"/>
              <a:endCxn id="34" idx="0"/>
            </p:cNvCxnSpPr>
            <p:nvPr/>
          </p:nvCxnSpPr>
          <p:spPr>
            <a:xfrm>
              <a:off x="1463320" y="2375165"/>
              <a:ext cx="6049010" cy="1913536"/>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51" name="Rak 50"/>
            <p:cNvCxnSpPr>
              <a:stCxn id="40" idx="2"/>
              <a:endCxn id="33" idx="0"/>
            </p:cNvCxnSpPr>
            <p:nvPr/>
          </p:nvCxnSpPr>
          <p:spPr>
            <a:xfrm>
              <a:off x="2929458" y="2096317"/>
              <a:ext cx="3154550" cy="238735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49" name="Rak 48"/>
            <p:cNvCxnSpPr>
              <a:stCxn id="39" idx="2"/>
              <a:endCxn id="45" idx="0"/>
            </p:cNvCxnSpPr>
            <p:nvPr/>
          </p:nvCxnSpPr>
          <p:spPr>
            <a:xfrm flipH="1">
              <a:off x="4578681" y="2300518"/>
              <a:ext cx="202215" cy="2165393"/>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grpSp>
          <p:nvGrpSpPr>
            <p:cNvPr id="47" name="Grupp 46"/>
            <p:cNvGrpSpPr/>
            <p:nvPr/>
          </p:nvGrpSpPr>
          <p:grpSpPr>
            <a:xfrm>
              <a:off x="4017912" y="2751188"/>
              <a:ext cx="1120876" cy="1381684"/>
              <a:chOff x="3975050" y="2694038"/>
              <a:chExt cx="1120876" cy="1381684"/>
            </a:xfrm>
            <a:effectLst>
              <a:outerShdw blurRad="50800" dist="38100" dir="2700000" algn="tl" rotWithShape="0">
                <a:prstClr val="black">
                  <a:alpha val="40000"/>
                </a:prstClr>
              </a:outerShdw>
            </a:effectLst>
          </p:grpSpPr>
          <p:sp>
            <p:nvSpPr>
              <p:cNvPr id="25" name="Ellips 24"/>
              <p:cNvSpPr/>
              <p:nvPr/>
            </p:nvSpPr>
            <p:spPr>
              <a:xfrm>
                <a:off x="4255656" y="2694038"/>
                <a:ext cx="540000" cy="436521"/>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4414684" y="3086598"/>
                <a:ext cx="245807" cy="53985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p:cNvSpPr/>
              <p:nvPr/>
            </p:nvSpPr>
            <p:spPr>
              <a:xfrm rot="5400000">
                <a:off x="4475876" y="2750908"/>
                <a:ext cx="119224" cy="112087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rot="2290756">
                <a:off x="4181038" y="3414913"/>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p:cNvSpPr/>
              <p:nvPr/>
            </p:nvSpPr>
            <p:spPr>
              <a:xfrm rot="19159980">
                <a:off x="4647704" y="3423976"/>
                <a:ext cx="245807" cy="65174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textruta 30"/>
            <p:cNvSpPr txBox="1"/>
            <p:nvPr/>
          </p:nvSpPr>
          <p:spPr>
            <a:xfrm>
              <a:off x="1015602" y="3664888"/>
              <a:ext cx="1025152" cy="338554"/>
            </a:xfrm>
            <a:prstGeom prst="rect">
              <a:avLst/>
            </a:prstGeom>
            <a:noFill/>
          </p:spPr>
          <p:txBody>
            <a:bodyPr wrap="none" rtlCol="0">
              <a:spAutoFit/>
            </a:bodyPr>
            <a:lstStyle/>
            <a:p>
              <a:r>
                <a:rPr lang="sv-SE" sz="1600" dirty="0" smtClean="0">
                  <a:solidFill>
                    <a:prstClr val="white"/>
                  </a:solidFill>
                  <a:latin typeface="Calibri"/>
                </a:rPr>
                <a:t>Sexualitet</a:t>
              </a:r>
              <a:endParaRPr lang="sv-SE" sz="1600" dirty="0">
                <a:solidFill>
                  <a:prstClr val="white"/>
                </a:solidFill>
                <a:latin typeface="Calibri"/>
              </a:endParaRPr>
            </a:p>
          </p:txBody>
        </p:sp>
        <p:sp>
          <p:nvSpPr>
            <p:cNvPr id="32" name="textruta 31"/>
            <p:cNvSpPr txBox="1"/>
            <p:nvPr/>
          </p:nvSpPr>
          <p:spPr>
            <a:xfrm>
              <a:off x="1188052" y="2036611"/>
              <a:ext cx="550535" cy="338554"/>
            </a:xfrm>
            <a:prstGeom prst="rect">
              <a:avLst/>
            </a:prstGeom>
            <a:noFill/>
          </p:spPr>
          <p:txBody>
            <a:bodyPr wrap="none" rtlCol="0">
              <a:spAutoFit/>
            </a:bodyPr>
            <a:lstStyle/>
            <a:p>
              <a:r>
                <a:rPr lang="sv-SE" sz="1600" dirty="0" smtClean="0">
                  <a:solidFill>
                    <a:prstClr val="white"/>
                  </a:solidFill>
                  <a:latin typeface="Calibri"/>
                </a:rPr>
                <a:t>Yrke</a:t>
              </a:r>
              <a:endParaRPr lang="sv-SE" sz="1600" dirty="0">
                <a:solidFill>
                  <a:prstClr val="white"/>
                </a:solidFill>
                <a:latin typeface="Calibri"/>
              </a:endParaRPr>
            </a:p>
          </p:txBody>
        </p:sp>
        <p:sp>
          <p:nvSpPr>
            <p:cNvPr id="33" name="textruta 32"/>
            <p:cNvSpPr txBox="1"/>
            <p:nvPr/>
          </p:nvSpPr>
          <p:spPr>
            <a:xfrm>
              <a:off x="5826630" y="4483674"/>
              <a:ext cx="514756" cy="338554"/>
            </a:xfrm>
            <a:prstGeom prst="rect">
              <a:avLst/>
            </a:prstGeom>
            <a:noFill/>
          </p:spPr>
          <p:txBody>
            <a:bodyPr wrap="none" rtlCol="0">
              <a:spAutoFit/>
            </a:bodyPr>
            <a:lstStyle/>
            <a:p>
              <a:r>
                <a:rPr lang="sv-SE" sz="1600" dirty="0" smtClean="0">
                  <a:solidFill>
                    <a:prstClr val="white"/>
                  </a:solidFill>
                  <a:latin typeface="Calibri"/>
                </a:rPr>
                <a:t>Kön</a:t>
              </a:r>
              <a:endParaRPr lang="sv-SE" sz="1600" dirty="0">
                <a:solidFill>
                  <a:prstClr val="white"/>
                </a:solidFill>
                <a:latin typeface="Calibri"/>
              </a:endParaRPr>
            </a:p>
          </p:txBody>
        </p:sp>
        <p:sp>
          <p:nvSpPr>
            <p:cNvPr id="34" name="textruta 33"/>
            <p:cNvSpPr txBox="1"/>
            <p:nvPr/>
          </p:nvSpPr>
          <p:spPr>
            <a:xfrm>
              <a:off x="6842819" y="4288701"/>
              <a:ext cx="1339021" cy="584775"/>
            </a:xfrm>
            <a:prstGeom prst="rect">
              <a:avLst/>
            </a:prstGeom>
            <a:noFill/>
          </p:spPr>
          <p:txBody>
            <a:bodyPr wrap="none" rtlCol="0">
              <a:spAutoFit/>
            </a:bodyPr>
            <a:lstStyle/>
            <a:p>
              <a:pPr algn="ctr"/>
              <a:r>
                <a:rPr lang="sv-SE" sz="1600" dirty="0" smtClean="0">
                  <a:solidFill>
                    <a:prstClr val="white"/>
                  </a:solidFill>
                  <a:latin typeface="Calibri"/>
                </a:rPr>
                <a:t>Medborgerlig</a:t>
              </a:r>
            </a:p>
            <a:p>
              <a:pPr algn="ctr"/>
              <a:r>
                <a:rPr lang="sv-SE" sz="1600" dirty="0" smtClean="0">
                  <a:solidFill>
                    <a:prstClr val="white"/>
                  </a:solidFill>
                  <a:latin typeface="Calibri"/>
                </a:rPr>
                <a:t>status</a:t>
              </a:r>
              <a:endParaRPr lang="sv-SE" sz="1600" dirty="0">
                <a:solidFill>
                  <a:prstClr val="white"/>
                </a:solidFill>
                <a:latin typeface="Calibri"/>
              </a:endParaRPr>
            </a:p>
          </p:txBody>
        </p:sp>
        <p:sp>
          <p:nvSpPr>
            <p:cNvPr id="35" name="textruta 34"/>
            <p:cNvSpPr txBox="1"/>
            <p:nvPr/>
          </p:nvSpPr>
          <p:spPr>
            <a:xfrm>
              <a:off x="6537335" y="3213937"/>
              <a:ext cx="1233736" cy="338554"/>
            </a:xfrm>
            <a:prstGeom prst="rect">
              <a:avLst/>
            </a:prstGeom>
            <a:noFill/>
          </p:spPr>
          <p:txBody>
            <a:bodyPr wrap="none" rtlCol="0">
              <a:spAutoFit/>
            </a:bodyPr>
            <a:lstStyle/>
            <a:p>
              <a:r>
                <a:rPr lang="sv-SE" sz="1600" dirty="0" smtClean="0">
                  <a:solidFill>
                    <a:prstClr val="white"/>
                  </a:solidFill>
                  <a:latin typeface="Calibri"/>
                </a:rPr>
                <a:t>Arv/Historia</a:t>
              </a:r>
              <a:endParaRPr lang="sv-SE" sz="1600" dirty="0">
                <a:solidFill>
                  <a:prstClr val="white"/>
                </a:solidFill>
                <a:latin typeface="Calibri"/>
              </a:endParaRPr>
            </a:p>
          </p:txBody>
        </p:sp>
        <p:sp>
          <p:nvSpPr>
            <p:cNvPr id="36" name="textruta 35"/>
            <p:cNvSpPr txBox="1"/>
            <p:nvPr/>
          </p:nvSpPr>
          <p:spPr>
            <a:xfrm>
              <a:off x="6786709" y="2202074"/>
              <a:ext cx="661078" cy="338554"/>
            </a:xfrm>
            <a:prstGeom prst="rect">
              <a:avLst/>
            </a:prstGeom>
            <a:noFill/>
          </p:spPr>
          <p:txBody>
            <a:bodyPr wrap="none" rtlCol="0">
              <a:spAutoFit/>
            </a:bodyPr>
            <a:lstStyle/>
            <a:p>
              <a:r>
                <a:rPr lang="sv-SE" sz="1600" dirty="0" smtClean="0">
                  <a:solidFill>
                    <a:prstClr val="white"/>
                  </a:solidFill>
                  <a:latin typeface="Calibri"/>
                </a:rPr>
                <a:t>Språk</a:t>
              </a:r>
              <a:endParaRPr lang="sv-SE" sz="1600" dirty="0">
                <a:solidFill>
                  <a:prstClr val="white"/>
                </a:solidFill>
                <a:latin typeface="Calibri"/>
              </a:endParaRPr>
            </a:p>
          </p:txBody>
        </p:sp>
        <p:sp>
          <p:nvSpPr>
            <p:cNvPr id="37" name="textruta 36"/>
            <p:cNvSpPr txBox="1"/>
            <p:nvPr/>
          </p:nvSpPr>
          <p:spPr>
            <a:xfrm>
              <a:off x="7869286" y="2705875"/>
              <a:ext cx="867738" cy="338554"/>
            </a:xfrm>
            <a:prstGeom prst="rect">
              <a:avLst/>
            </a:prstGeom>
            <a:noFill/>
          </p:spPr>
          <p:txBody>
            <a:bodyPr wrap="none" rtlCol="0">
              <a:spAutoFit/>
            </a:bodyPr>
            <a:lstStyle/>
            <a:p>
              <a:r>
                <a:rPr lang="sv-SE" sz="1600" dirty="0" smtClean="0">
                  <a:solidFill>
                    <a:prstClr val="white"/>
                  </a:solidFill>
                  <a:latin typeface="Calibri"/>
                </a:rPr>
                <a:t>Religion</a:t>
              </a:r>
              <a:endParaRPr lang="sv-SE" sz="1600" dirty="0">
                <a:solidFill>
                  <a:prstClr val="white"/>
                </a:solidFill>
                <a:latin typeface="Calibri"/>
              </a:endParaRPr>
            </a:p>
          </p:txBody>
        </p:sp>
        <p:sp>
          <p:nvSpPr>
            <p:cNvPr id="38" name="textruta 37"/>
            <p:cNvSpPr txBox="1"/>
            <p:nvPr/>
          </p:nvSpPr>
          <p:spPr>
            <a:xfrm>
              <a:off x="6506104" y="1352033"/>
              <a:ext cx="887872" cy="338554"/>
            </a:xfrm>
            <a:prstGeom prst="rect">
              <a:avLst/>
            </a:prstGeom>
            <a:noFill/>
          </p:spPr>
          <p:txBody>
            <a:bodyPr wrap="none" rtlCol="0">
              <a:spAutoFit/>
            </a:bodyPr>
            <a:lstStyle/>
            <a:p>
              <a:r>
                <a:rPr lang="sv-SE" sz="1600" dirty="0" smtClean="0">
                  <a:solidFill>
                    <a:prstClr val="white"/>
                  </a:solidFill>
                  <a:latin typeface="Calibri"/>
                </a:rPr>
                <a:t>Etnicitet</a:t>
              </a:r>
              <a:endParaRPr lang="sv-SE" sz="1600" dirty="0">
                <a:solidFill>
                  <a:prstClr val="white"/>
                </a:solidFill>
                <a:latin typeface="Calibri"/>
              </a:endParaRPr>
            </a:p>
          </p:txBody>
        </p:sp>
        <p:sp>
          <p:nvSpPr>
            <p:cNvPr id="39" name="textruta 38"/>
            <p:cNvSpPr txBox="1"/>
            <p:nvPr/>
          </p:nvSpPr>
          <p:spPr>
            <a:xfrm>
              <a:off x="4346803" y="1961964"/>
              <a:ext cx="868186" cy="338554"/>
            </a:xfrm>
            <a:prstGeom prst="rect">
              <a:avLst/>
            </a:prstGeom>
            <a:noFill/>
          </p:spPr>
          <p:txBody>
            <a:bodyPr wrap="none" rtlCol="0">
              <a:spAutoFit/>
            </a:bodyPr>
            <a:lstStyle/>
            <a:p>
              <a:r>
                <a:rPr lang="sv-SE" sz="1600" dirty="0" smtClean="0">
                  <a:solidFill>
                    <a:prstClr val="white"/>
                  </a:solidFill>
                  <a:latin typeface="Calibri"/>
                </a:rPr>
                <a:t>Hudfärg</a:t>
              </a:r>
              <a:endParaRPr lang="sv-SE" sz="1600" dirty="0">
                <a:solidFill>
                  <a:prstClr val="white"/>
                </a:solidFill>
                <a:latin typeface="Calibri"/>
              </a:endParaRPr>
            </a:p>
          </p:txBody>
        </p:sp>
        <p:sp>
          <p:nvSpPr>
            <p:cNvPr id="40" name="textruta 39"/>
            <p:cNvSpPr txBox="1"/>
            <p:nvPr/>
          </p:nvSpPr>
          <p:spPr>
            <a:xfrm>
              <a:off x="2389887" y="1757763"/>
              <a:ext cx="1079142" cy="338554"/>
            </a:xfrm>
            <a:prstGeom prst="rect">
              <a:avLst/>
            </a:prstGeom>
            <a:noFill/>
          </p:spPr>
          <p:txBody>
            <a:bodyPr wrap="none" rtlCol="0">
              <a:spAutoFit/>
            </a:bodyPr>
            <a:lstStyle/>
            <a:p>
              <a:r>
                <a:rPr lang="sv-SE" sz="1600" dirty="0" smtClean="0">
                  <a:solidFill>
                    <a:prstClr val="white"/>
                  </a:solidFill>
                  <a:latin typeface="Calibri"/>
                </a:rPr>
                <a:t>Utbildning</a:t>
              </a:r>
              <a:endParaRPr lang="sv-SE" sz="1600" dirty="0">
                <a:solidFill>
                  <a:prstClr val="white"/>
                </a:solidFill>
                <a:latin typeface="Calibri"/>
              </a:endParaRPr>
            </a:p>
          </p:txBody>
        </p:sp>
        <p:sp>
          <p:nvSpPr>
            <p:cNvPr id="41" name="textruta 40"/>
            <p:cNvSpPr txBox="1"/>
            <p:nvPr/>
          </p:nvSpPr>
          <p:spPr>
            <a:xfrm>
              <a:off x="2131911" y="3199219"/>
              <a:ext cx="646331" cy="338554"/>
            </a:xfrm>
            <a:prstGeom prst="rect">
              <a:avLst/>
            </a:prstGeom>
            <a:noFill/>
          </p:spPr>
          <p:txBody>
            <a:bodyPr wrap="none" rtlCol="0">
              <a:spAutoFit/>
            </a:bodyPr>
            <a:lstStyle/>
            <a:p>
              <a:r>
                <a:rPr lang="sv-SE" sz="1600" dirty="0" smtClean="0">
                  <a:solidFill>
                    <a:prstClr val="white"/>
                  </a:solidFill>
                  <a:latin typeface="Calibri"/>
                </a:rPr>
                <a:t>Ålder</a:t>
              </a:r>
              <a:endParaRPr lang="sv-SE" sz="1600" dirty="0">
                <a:solidFill>
                  <a:prstClr val="white"/>
                </a:solidFill>
                <a:latin typeface="Calibri"/>
              </a:endParaRPr>
            </a:p>
          </p:txBody>
        </p:sp>
        <p:sp>
          <p:nvSpPr>
            <p:cNvPr id="42" name="textruta 41"/>
            <p:cNvSpPr txBox="1"/>
            <p:nvPr/>
          </p:nvSpPr>
          <p:spPr>
            <a:xfrm>
              <a:off x="1047437" y="4362248"/>
              <a:ext cx="1091196" cy="584775"/>
            </a:xfrm>
            <a:prstGeom prst="rect">
              <a:avLst/>
            </a:prstGeom>
            <a:noFill/>
          </p:spPr>
          <p:txBody>
            <a:bodyPr wrap="none" rtlCol="0">
              <a:spAutoFit/>
            </a:bodyPr>
            <a:lstStyle/>
            <a:p>
              <a:pPr algn="ctr"/>
              <a:r>
                <a:rPr lang="sv-SE" sz="1600" dirty="0" smtClean="0">
                  <a:solidFill>
                    <a:prstClr val="white"/>
                  </a:solidFill>
                  <a:latin typeface="Calibri"/>
                </a:rPr>
                <a:t>Geografisk</a:t>
              </a:r>
            </a:p>
            <a:p>
              <a:pPr algn="ctr"/>
              <a:r>
                <a:rPr lang="sv-SE" sz="1600" dirty="0" smtClean="0">
                  <a:solidFill>
                    <a:prstClr val="white"/>
                  </a:solidFill>
                  <a:latin typeface="Calibri"/>
                </a:rPr>
                <a:t>placering</a:t>
              </a:r>
              <a:endParaRPr lang="sv-SE" sz="1600" dirty="0">
                <a:solidFill>
                  <a:prstClr val="white"/>
                </a:solidFill>
                <a:latin typeface="Calibri"/>
              </a:endParaRPr>
            </a:p>
          </p:txBody>
        </p:sp>
        <p:sp>
          <p:nvSpPr>
            <p:cNvPr id="43" name="textruta 42"/>
            <p:cNvSpPr txBox="1"/>
            <p:nvPr/>
          </p:nvSpPr>
          <p:spPr>
            <a:xfrm>
              <a:off x="2532559" y="4398272"/>
              <a:ext cx="1378775" cy="338554"/>
            </a:xfrm>
            <a:prstGeom prst="rect">
              <a:avLst/>
            </a:prstGeom>
            <a:noFill/>
          </p:spPr>
          <p:txBody>
            <a:bodyPr wrap="none" rtlCol="0">
              <a:spAutoFit/>
            </a:bodyPr>
            <a:lstStyle/>
            <a:p>
              <a:r>
                <a:rPr lang="sv-SE" sz="1600" dirty="0" smtClean="0">
                  <a:solidFill>
                    <a:prstClr val="white"/>
                  </a:solidFill>
                  <a:latin typeface="Calibri"/>
                </a:rPr>
                <a:t>Funktionalitet</a:t>
              </a:r>
              <a:endParaRPr lang="sv-SE" sz="1600" dirty="0">
                <a:solidFill>
                  <a:prstClr val="white"/>
                </a:solidFill>
                <a:latin typeface="Calibri"/>
              </a:endParaRPr>
            </a:p>
          </p:txBody>
        </p:sp>
        <p:sp>
          <p:nvSpPr>
            <p:cNvPr id="44" name="textruta 43"/>
            <p:cNvSpPr txBox="1"/>
            <p:nvPr/>
          </p:nvSpPr>
          <p:spPr>
            <a:xfrm>
              <a:off x="4487825" y="1690587"/>
              <a:ext cx="1589987" cy="338554"/>
            </a:xfrm>
            <a:prstGeom prst="rect">
              <a:avLst/>
            </a:prstGeom>
            <a:noFill/>
          </p:spPr>
          <p:txBody>
            <a:bodyPr wrap="none" rtlCol="0">
              <a:spAutoFit/>
            </a:bodyPr>
            <a:lstStyle/>
            <a:p>
              <a:r>
                <a:rPr lang="sv-SE" sz="1600" dirty="0" smtClean="0">
                  <a:solidFill>
                    <a:prstClr val="white"/>
                  </a:solidFill>
                  <a:latin typeface="Calibri"/>
                </a:rPr>
                <a:t>Minoritetsstatus</a:t>
              </a:r>
              <a:endParaRPr lang="sv-SE" sz="1600" dirty="0">
                <a:solidFill>
                  <a:prstClr val="white"/>
                </a:solidFill>
                <a:latin typeface="Calibri"/>
              </a:endParaRPr>
            </a:p>
          </p:txBody>
        </p:sp>
        <p:sp>
          <p:nvSpPr>
            <p:cNvPr id="45" name="textruta 44"/>
            <p:cNvSpPr txBox="1"/>
            <p:nvPr/>
          </p:nvSpPr>
          <p:spPr>
            <a:xfrm>
              <a:off x="4144171" y="4465911"/>
              <a:ext cx="869020" cy="338554"/>
            </a:xfrm>
            <a:prstGeom prst="rect">
              <a:avLst/>
            </a:prstGeom>
            <a:noFill/>
          </p:spPr>
          <p:txBody>
            <a:bodyPr wrap="none" rtlCol="0">
              <a:spAutoFit/>
            </a:bodyPr>
            <a:lstStyle/>
            <a:p>
              <a:r>
                <a:rPr lang="sv-SE" sz="1600" dirty="0" smtClean="0">
                  <a:solidFill>
                    <a:prstClr val="white"/>
                  </a:solidFill>
                  <a:latin typeface="Calibri"/>
                </a:rPr>
                <a:t>Inkomst</a:t>
              </a:r>
              <a:endParaRPr lang="sv-SE" sz="1600" dirty="0">
                <a:solidFill>
                  <a:prstClr val="white"/>
                </a:solidFill>
                <a:latin typeface="Calibri"/>
              </a:endParaRPr>
            </a:p>
          </p:txBody>
        </p:sp>
        <p:sp>
          <p:nvSpPr>
            <p:cNvPr id="46" name="textruta 45"/>
            <p:cNvSpPr txBox="1"/>
            <p:nvPr/>
          </p:nvSpPr>
          <p:spPr>
            <a:xfrm>
              <a:off x="3043307" y="5049149"/>
              <a:ext cx="1549270" cy="338554"/>
            </a:xfrm>
            <a:prstGeom prst="rect">
              <a:avLst/>
            </a:prstGeom>
            <a:noFill/>
          </p:spPr>
          <p:txBody>
            <a:bodyPr wrap="none" rtlCol="0">
              <a:spAutoFit/>
            </a:bodyPr>
            <a:lstStyle/>
            <a:p>
              <a:r>
                <a:rPr lang="sv-SE" sz="1600" dirty="0" smtClean="0">
                  <a:solidFill>
                    <a:prstClr val="white"/>
                  </a:solidFill>
                  <a:latin typeface="Calibri"/>
                </a:rPr>
                <a:t>Familjesituation</a:t>
              </a:r>
              <a:endParaRPr lang="sv-SE" sz="1600" dirty="0">
                <a:solidFill>
                  <a:prstClr val="white"/>
                </a:solidFill>
                <a:latin typeface="Calibri"/>
              </a:endParaRPr>
            </a:p>
          </p:txBody>
        </p:sp>
      </p:grpSp>
    </p:spTree>
    <p:extLst>
      <p:ext uri="{BB962C8B-B14F-4D97-AF65-F5344CB8AC3E}">
        <p14:creationId xmlns:p14="http://schemas.microsoft.com/office/powerpoint/2010/main" val="34497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372" y="-9057"/>
            <a:ext cx="6924910" cy="6831330"/>
          </a:xfrm>
          <a:prstGeom prst="rect">
            <a:avLst/>
          </a:prstGeom>
        </p:spPr>
      </p:pic>
      <p:grpSp>
        <p:nvGrpSpPr>
          <p:cNvPr id="53" name="Grupp 52"/>
          <p:cNvGrpSpPr/>
          <p:nvPr/>
        </p:nvGrpSpPr>
        <p:grpSpPr>
          <a:xfrm>
            <a:off x="3628962" y="5774923"/>
            <a:ext cx="1398216" cy="720000"/>
            <a:chOff x="7680137" y="2644107"/>
            <a:chExt cx="1398216" cy="1161774"/>
          </a:xfrm>
        </p:grpSpPr>
        <p:sp>
          <p:nvSpPr>
            <p:cNvPr id="52" name="Rektangel med rundade hörn 51"/>
            <p:cNvSpPr/>
            <p:nvPr/>
          </p:nvSpPr>
          <p:spPr>
            <a:xfrm>
              <a:off x="7680137" y="2644107"/>
              <a:ext cx="1398216" cy="1161774"/>
            </a:xfrm>
            <a:prstGeom prst="roundRect">
              <a:avLst/>
            </a:prstGeom>
            <a:no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6" name="textruta 25"/>
            <p:cNvSpPr txBox="1"/>
            <p:nvPr/>
          </p:nvSpPr>
          <p:spPr>
            <a:xfrm>
              <a:off x="7948678" y="2966741"/>
              <a:ext cx="861133" cy="338554"/>
            </a:xfrm>
            <a:prstGeom prst="rect">
              <a:avLst/>
            </a:prstGeom>
            <a:noFill/>
          </p:spPr>
          <p:txBody>
            <a:bodyPr wrap="none" rtlCol="0">
              <a:spAutoFit/>
            </a:bodyPr>
            <a:lstStyle/>
            <a:p>
              <a:pPr algn="ctr"/>
              <a:r>
                <a:rPr lang="sv-SE" sz="1600" dirty="0" smtClean="0">
                  <a:solidFill>
                    <a:schemeClr val="bg1"/>
                  </a:solidFill>
                  <a:latin typeface="+mn-lt"/>
                </a:rPr>
                <a:t>Resultat</a:t>
              </a:r>
            </a:p>
          </p:txBody>
        </p:sp>
      </p:grpSp>
      <p:sp>
        <p:nvSpPr>
          <p:cNvPr id="35" name="Ellips 34"/>
          <p:cNvSpPr/>
          <p:nvPr/>
        </p:nvSpPr>
        <p:spPr>
          <a:xfrm>
            <a:off x="2300154" y="437696"/>
            <a:ext cx="1080000" cy="1080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Förut-sättningar</a:t>
            </a:r>
            <a:endParaRPr lang="sv-SE" sz="1100" dirty="0"/>
          </a:p>
        </p:txBody>
      </p:sp>
      <p:sp>
        <p:nvSpPr>
          <p:cNvPr id="36" name="Ellips 35"/>
          <p:cNvSpPr/>
          <p:nvPr/>
        </p:nvSpPr>
        <p:spPr>
          <a:xfrm>
            <a:off x="1435925" y="977696"/>
            <a:ext cx="1080000" cy="1080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Resurser</a:t>
            </a:r>
            <a:endParaRPr lang="sv-SE" sz="1100" dirty="0"/>
          </a:p>
        </p:txBody>
      </p:sp>
      <p:sp>
        <p:nvSpPr>
          <p:cNvPr id="37" name="Ellips 36"/>
          <p:cNvSpPr/>
          <p:nvPr/>
        </p:nvSpPr>
        <p:spPr>
          <a:xfrm>
            <a:off x="1530714" y="120165"/>
            <a:ext cx="1080000" cy="1080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Kunskap</a:t>
            </a:r>
            <a:endParaRPr lang="sv-SE" sz="1100" dirty="0"/>
          </a:p>
        </p:txBody>
      </p:sp>
      <p:sp>
        <p:nvSpPr>
          <p:cNvPr id="38" name="Ellips 37"/>
          <p:cNvSpPr/>
          <p:nvPr/>
        </p:nvSpPr>
        <p:spPr>
          <a:xfrm>
            <a:off x="718525" y="308591"/>
            <a:ext cx="1080000" cy="1080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Erfaren-het</a:t>
            </a:r>
            <a:endParaRPr lang="sv-SE" sz="1100" dirty="0"/>
          </a:p>
        </p:txBody>
      </p:sp>
      <p:sp>
        <p:nvSpPr>
          <p:cNvPr id="39" name="Ellips 38"/>
          <p:cNvSpPr/>
          <p:nvPr/>
        </p:nvSpPr>
        <p:spPr>
          <a:xfrm>
            <a:off x="1350714" y="2447288"/>
            <a:ext cx="1260000" cy="126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Normer</a:t>
            </a:r>
            <a:endParaRPr lang="sv-SE" sz="1100" dirty="0"/>
          </a:p>
        </p:txBody>
      </p:sp>
      <p:sp>
        <p:nvSpPr>
          <p:cNvPr id="40" name="Ellips 39"/>
          <p:cNvSpPr/>
          <p:nvPr/>
        </p:nvSpPr>
        <p:spPr>
          <a:xfrm>
            <a:off x="235133" y="2562623"/>
            <a:ext cx="1260000" cy="126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Attityder</a:t>
            </a:r>
            <a:endParaRPr lang="sv-SE" sz="1100" dirty="0"/>
          </a:p>
        </p:txBody>
      </p:sp>
      <p:sp>
        <p:nvSpPr>
          <p:cNvPr id="42" name="Ellips 41"/>
          <p:cNvSpPr/>
          <p:nvPr/>
        </p:nvSpPr>
        <p:spPr>
          <a:xfrm>
            <a:off x="2356946" y="2617232"/>
            <a:ext cx="1260000" cy="126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Antaganden</a:t>
            </a:r>
            <a:endParaRPr lang="sv-SE" sz="1100" dirty="0"/>
          </a:p>
        </p:txBody>
      </p:sp>
      <p:sp>
        <p:nvSpPr>
          <p:cNvPr id="43" name="Ellips 42"/>
          <p:cNvSpPr/>
          <p:nvPr/>
        </p:nvSpPr>
        <p:spPr>
          <a:xfrm>
            <a:off x="1935748" y="1592128"/>
            <a:ext cx="1260000" cy="126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Stereo-typer</a:t>
            </a:r>
            <a:endParaRPr lang="sv-SE" sz="1100" dirty="0"/>
          </a:p>
        </p:txBody>
      </p:sp>
      <p:sp>
        <p:nvSpPr>
          <p:cNvPr id="44" name="Rektangel med rundade hörn 43"/>
          <p:cNvSpPr/>
          <p:nvPr/>
        </p:nvSpPr>
        <p:spPr>
          <a:xfrm>
            <a:off x="1371595" y="3444212"/>
            <a:ext cx="1440000" cy="7200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00" dirty="0" smtClean="0"/>
              <a:t>Värderingar</a:t>
            </a:r>
            <a:endParaRPr lang="sv-SE" sz="1300" dirty="0"/>
          </a:p>
        </p:txBody>
      </p:sp>
      <p:sp>
        <p:nvSpPr>
          <p:cNvPr id="45" name="Ellips 44"/>
          <p:cNvSpPr/>
          <p:nvPr/>
        </p:nvSpPr>
        <p:spPr>
          <a:xfrm>
            <a:off x="579065" y="3968170"/>
            <a:ext cx="1152000" cy="1152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Position</a:t>
            </a:r>
            <a:endParaRPr lang="sv-SE" sz="1200" dirty="0"/>
          </a:p>
        </p:txBody>
      </p:sp>
      <p:sp>
        <p:nvSpPr>
          <p:cNvPr id="46" name="Ellips 45"/>
          <p:cNvSpPr/>
          <p:nvPr/>
        </p:nvSpPr>
        <p:spPr>
          <a:xfrm>
            <a:off x="1557503" y="3968170"/>
            <a:ext cx="1152000" cy="1152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Makt</a:t>
            </a:r>
            <a:endParaRPr lang="sv-SE" sz="1200" dirty="0"/>
          </a:p>
        </p:txBody>
      </p:sp>
      <p:sp>
        <p:nvSpPr>
          <p:cNvPr id="47" name="Ellips 46"/>
          <p:cNvSpPr/>
          <p:nvPr/>
        </p:nvSpPr>
        <p:spPr>
          <a:xfrm>
            <a:off x="2507941" y="3985641"/>
            <a:ext cx="1152000" cy="1152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Privilegium</a:t>
            </a:r>
            <a:endParaRPr lang="sv-SE" sz="1100" dirty="0"/>
          </a:p>
        </p:txBody>
      </p:sp>
      <p:sp>
        <p:nvSpPr>
          <p:cNvPr id="49" name="Rektangel med rundade hörn 48"/>
          <p:cNvSpPr/>
          <p:nvPr/>
        </p:nvSpPr>
        <p:spPr>
          <a:xfrm>
            <a:off x="1327828" y="4845107"/>
            <a:ext cx="1440000" cy="7200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Möte - samtal</a:t>
            </a:r>
            <a:endParaRPr lang="sv-SE" sz="1400" dirty="0"/>
          </a:p>
        </p:txBody>
      </p:sp>
      <p:sp>
        <p:nvSpPr>
          <p:cNvPr id="51" name="Rektangel med rundade hörn 50"/>
          <p:cNvSpPr/>
          <p:nvPr/>
        </p:nvSpPr>
        <p:spPr>
          <a:xfrm>
            <a:off x="2457503" y="5310015"/>
            <a:ext cx="1440000" cy="720000"/>
          </a:xfrm>
          <a:prstGeom prst="roundRect">
            <a:avLst/>
          </a:prstGeom>
          <a:noFill/>
          <a:ln>
            <a:solidFill>
              <a:srgbClr val="8F3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Diagnos &amp; Behandling</a:t>
            </a:r>
            <a:endParaRPr lang="sv-SE" sz="1400" dirty="0"/>
          </a:p>
        </p:txBody>
      </p:sp>
      <p:sp>
        <p:nvSpPr>
          <p:cNvPr id="24" name="Ellips 23"/>
          <p:cNvSpPr/>
          <p:nvPr/>
        </p:nvSpPr>
        <p:spPr>
          <a:xfrm>
            <a:off x="777791" y="1658591"/>
            <a:ext cx="1260000" cy="126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Före-ställningar</a:t>
            </a:r>
            <a:endParaRPr lang="sv-SE" sz="1100" dirty="0"/>
          </a:p>
        </p:txBody>
      </p:sp>
    </p:spTree>
    <p:extLst>
      <p:ext uri="{BB962C8B-B14F-4D97-AF65-F5344CB8AC3E}">
        <p14:creationId xmlns:p14="http://schemas.microsoft.com/office/powerpoint/2010/main" val="2057751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80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865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9" grpId="0" animBg="1"/>
      <p:bldP spid="5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77933" cy="6858000"/>
          </a:xfrm>
          <a:prstGeom prst="rect">
            <a:avLst/>
          </a:prstGeom>
        </p:spPr>
      </p:pic>
      <p:sp>
        <p:nvSpPr>
          <p:cNvPr id="4" name="Text Box 17"/>
          <p:cNvSpPr txBox="1">
            <a:spLocks noChangeArrowheads="1"/>
          </p:cNvSpPr>
          <p:nvPr/>
        </p:nvSpPr>
        <p:spPr bwMode="auto">
          <a:xfrm>
            <a:off x="3902850" y="65655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Hinder till jämlik vård</a:t>
            </a:r>
            <a:endParaRPr lang="sv-SE" sz="3000" dirty="0">
              <a:solidFill>
                <a:schemeClr val="bg1"/>
              </a:solidFill>
              <a:latin typeface="Calibri" pitchFamily="34" charset="0"/>
              <a:cs typeface="Calibri" pitchFamily="34" charset="0"/>
            </a:endParaRPr>
          </a:p>
        </p:txBody>
      </p:sp>
      <p:sp>
        <p:nvSpPr>
          <p:cNvPr id="5" name="Text Box 17"/>
          <p:cNvSpPr txBox="1">
            <a:spLocks noChangeArrowheads="1"/>
          </p:cNvSpPr>
          <p:nvPr/>
        </p:nvSpPr>
        <p:spPr bwMode="auto">
          <a:xfrm>
            <a:off x="3902850" y="5590500"/>
            <a:ext cx="4882701" cy="557474"/>
          </a:xfrm>
          <a:prstGeom prst="rect">
            <a:avLst/>
          </a:prstGeom>
          <a:noFill/>
          <a:ln>
            <a:noFill/>
          </a:ln>
          <a:effectLst/>
          <a:extLst/>
        </p:spPr>
        <p:txBody>
          <a:bodyPr wrap="square" anchor="t" anchorCtr="0">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v-SE" sz="3000" dirty="0" smtClean="0">
                <a:solidFill>
                  <a:schemeClr val="bg1"/>
                </a:solidFill>
                <a:latin typeface="Calibri" pitchFamily="34" charset="0"/>
                <a:cs typeface="Calibri" pitchFamily="34" charset="0"/>
              </a:rPr>
              <a:t>Fokusera på rätt behandling</a:t>
            </a:r>
            <a:endParaRPr lang="sv-SE" sz="3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140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14870</TotalTime>
  <Words>1658</Words>
  <Application>Microsoft Office PowerPoint</Application>
  <PresentationFormat>Näytössä katseltava diaesitys (4:3)</PresentationFormat>
  <Paragraphs>173</Paragraphs>
  <Slides>14</Slides>
  <Notes>14</Notes>
  <HiddenSlides>0</HiddenSlides>
  <MMClips>0</MMClips>
  <ScaleCrop>false</ScaleCrop>
  <HeadingPairs>
    <vt:vector size="4" baseType="variant">
      <vt:variant>
        <vt:lpstr>Teema</vt:lpstr>
      </vt:variant>
      <vt:variant>
        <vt:i4>1</vt:i4>
      </vt:variant>
      <vt:variant>
        <vt:lpstr>Dian otsikot</vt:lpstr>
      </vt:variant>
      <vt:variant>
        <vt:i4>14</vt:i4>
      </vt:variant>
    </vt:vector>
  </HeadingPairs>
  <TitlesOfParts>
    <vt:vector size="15" baseType="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Benjamin</dc:creator>
  <cp:lastModifiedBy>Mäkinen Mia STM</cp:lastModifiedBy>
  <cp:revision>843</cp:revision>
  <dcterms:created xsi:type="dcterms:W3CDTF">2012-09-19T18:25:56Z</dcterms:created>
  <dcterms:modified xsi:type="dcterms:W3CDTF">2017-08-23T13:40:09Z</dcterms:modified>
</cp:coreProperties>
</file>