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6" r:id="rId3"/>
    <p:sldId id="286" r:id="rId4"/>
    <p:sldId id="283" r:id="rId5"/>
    <p:sldId id="284" r:id="rId6"/>
    <p:sldId id="268" r:id="rId7"/>
    <p:sldId id="287" r:id="rId8"/>
    <p:sldId id="289" r:id="rId9"/>
    <p:sldId id="291" r:id="rId10"/>
    <p:sldId id="299" r:id="rId11"/>
    <p:sldId id="295" r:id="rId12"/>
    <p:sldId id="298" r:id="rId13"/>
    <p:sldId id="297" r:id="rId14"/>
    <p:sldId id="293" r:id="rId15"/>
    <p:sldId id="308" r:id="rId16"/>
    <p:sldId id="301" r:id="rId17"/>
    <p:sldId id="304" r:id="rId18"/>
    <p:sldId id="305" r:id="rId19"/>
    <p:sldId id="303" r:id="rId20"/>
    <p:sldId id="307" r:id="rId2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26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5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7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5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1pPr>
            <a:lvl2pPr marL="4081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816388" indent="0">
              <a:buNone/>
              <a:defRPr sz="1438">
                <a:solidFill>
                  <a:schemeClr val="tx1">
                    <a:tint val="75000"/>
                  </a:schemeClr>
                </a:solidFill>
              </a:defRPr>
            </a:lvl3pPr>
            <a:lvl4pPr marL="1224582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77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096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916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735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5551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3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25"/>
            </a:lvl2pPr>
            <a:lvl3pPr>
              <a:defRPr sz="1813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25"/>
            </a:lvl2pPr>
            <a:lvl3pPr>
              <a:defRPr sz="1813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3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8194" indent="0">
              <a:buNone/>
              <a:defRPr sz="1813" b="1"/>
            </a:lvl2pPr>
            <a:lvl3pPr marL="816388" indent="0">
              <a:buNone/>
              <a:defRPr sz="1625" b="1"/>
            </a:lvl3pPr>
            <a:lvl4pPr marL="1224582" indent="0">
              <a:buNone/>
              <a:defRPr sz="1438" b="1"/>
            </a:lvl4pPr>
            <a:lvl5pPr marL="1632776" indent="0">
              <a:buNone/>
              <a:defRPr sz="1438" b="1"/>
            </a:lvl5pPr>
            <a:lvl6pPr marL="2040969" indent="0">
              <a:buNone/>
              <a:defRPr sz="1438" b="1"/>
            </a:lvl6pPr>
            <a:lvl7pPr marL="2449163" indent="0">
              <a:buNone/>
              <a:defRPr sz="1438" b="1"/>
            </a:lvl7pPr>
            <a:lvl8pPr marL="2857357" indent="0">
              <a:buNone/>
              <a:defRPr sz="1438" b="1"/>
            </a:lvl8pPr>
            <a:lvl9pPr marL="3265551" indent="0">
              <a:buNone/>
              <a:defRPr sz="14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5"/>
            </a:lvl1pPr>
            <a:lvl2pPr>
              <a:defRPr sz="1813"/>
            </a:lvl2pPr>
            <a:lvl3pPr>
              <a:defRPr sz="1625"/>
            </a:lvl3pPr>
            <a:lvl4pPr>
              <a:defRPr sz="1438"/>
            </a:lvl4pPr>
            <a:lvl5pPr>
              <a:defRPr sz="1438"/>
            </a:lvl5pPr>
            <a:lvl6pPr>
              <a:defRPr sz="1438"/>
            </a:lvl6pPr>
            <a:lvl7pPr>
              <a:defRPr sz="1438"/>
            </a:lvl7pPr>
            <a:lvl8pPr>
              <a:defRPr sz="1438"/>
            </a:lvl8pPr>
            <a:lvl9pPr>
              <a:defRPr sz="1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8194" indent="0">
              <a:buNone/>
              <a:defRPr sz="1813" b="1"/>
            </a:lvl2pPr>
            <a:lvl3pPr marL="816388" indent="0">
              <a:buNone/>
              <a:defRPr sz="1625" b="1"/>
            </a:lvl3pPr>
            <a:lvl4pPr marL="1224582" indent="0">
              <a:buNone/>
              <a:defRPr sz="1438" b="1"/>
            </a:lvl4pPr>
            <a:lvl5pPr marL="1632776" indent="0">
              <a:buNone/>
              <a:defRPr sz="1438" b="1"/>
            </a:lvl5pPr>
            <a:lvl6pPr marL="2040969" indent="0">
              <a:buNone/>
              <a:defRPr sz="1438" b="1"/>
            </a:lvl6pPr>
            <a:lvl7pPr marL="2449163" indent="0">
              <a:buNone/>
              <a:defRPr sz="1438" b="1"/>
            </a:lvl7pPr>
            <a:lvl8pPr marL="2857357" indent="0">
              <a:buNone/>
              <a:defRPr sz="1438" b="1"/>
            </a:lvl8pPr>
            <a:lvl9pPr marL="3265551" indent="0">
              <a:buNone/>
              <a:defRPr sz="14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125"/>
            </a:lvl1pPr>
            <a:lvl2pPr>
              <a:defRPr sz="1813"/>
            </a:lvl2pPr>
            <a:lvl3pPr>
              <a:defRPr sz="1625"/>
            </a:lvl3pPr>
            <a:lvl4pPr>
              <a:defRPr sz="1438"/>
            </a:lvl4pPr>
            <a:lvl5pPr>
              <a:defRPr sz="1438"/>
            </a:lvl5pPr>
            <a:lvl6pPr>
              <a:defRPr sz="1438"/>
            </a:lvl6pPr>
            <a:lvl7pPr>
              <a:defRPr sz="1438"/>
            </a:lvl7pPr>
            <a:lvl8pPr>
              <a:defRPr sz="1438"/>
            </a:lvl8pPr>
            <a:lvl9pPr>
              <a:defRPr sz="1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2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29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43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8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75"/>
            </a:lvl1pPr>
            <a:lvl2pPr>
              <a:defRPr sz="2500"/>
            </a:lvl2pPr>
            <a:lvl3pPr>
              <a:defRPr sz="2125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250"/>
            </a:lvl1pPr>
            <a:lvl2pPr marL="408194" indent="0">
              <a:buNone/>
              <a:defRPr sz="1063"/>
            </a:lvl2pPr>
            <a:lvl3pPr marL="816388" indent="0">
              <a:buNone/>
              <a:defRPr sz="875"/>
            </a:lvl3pPr>
            <a:lvl4pPr marL="1224582" indent="0">
              <a:buNone/>
              <a:defRPr sz="813"/>
            </a:lvl4pPr>
            <a:lvl5pPr marL="1632776" indent="0">
              <a:buNone/>
              <a:defRPr sz="813"/>
            </a:lvl5pPr>
            <a:lvl6pPr marL="2040969" indent="0">
              <a:buNone/>
              <a:defRPr sz="813"/>
            </a:lvl6pPr>
            <a:lvl7pPr marL="2449163" indent="0">
              <a:buNone/>
              <a:defRPr sz="813"/>
            </a:lvl7pPr>
            <a:lvl8pPr marL="2857357" indent="0">
              <a:buNone/>
              <a:defRPr sz="813"/>
            </a:lvl8pPr>
            <a:lvl9pPr marL="3265551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76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1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75"/>
            </a:lvl1pPr>
            <a:lvl2pPr marL="408194" indent="0">
              <a:buNone/>
              <a:defRPr sz="2500"/>
            </a:lvl2pPr>
            <a:lvl3pPr marL="816388" indent="0">
              <a:buNone/>
              <a:defRPr sz="2125"/>
            </a:lvl3pPr>
            <a:lvl4pPr marL="1224582" indent="0">
              <a:buNone/>
              <a:defRPr sz="1813"/>
            </a:lvl4pPr>
            <a:lvl5pPr marL="1632776" indent="0">
              <a:buNone/>
              <a:defRPr sz="1813"/>
            </a:lvl5pPr>
            <a:lvl6pPr marL="2040969" indent="0">
              <a:buNone/>
              <a:defRPr sz="1813"/>
            </a:lvl6pPr>
            <a:lvl7pPr marL="2449163" indent="0">
              <a:buNone/>
              <a:defRPr sz="1813"/>
            </a:lvl7pPr>
            <a:lvl8pPr marL="2857357" indent="0">
              <a:buNone/>
              <a:defRPr sz="1813"/>
            </a:lvl8pPr>
            <a:lvl9pPr marL="3265551" indent="0">
              <a:buNone/>
              <a:defRPr sz="18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50"/>
            </a:lvl1pPr>
            <a:lvl2pPr marL="408194" indent="0">
              <a:buNone/>
              <a:defRPr sz="1063"/>
            </a:lvl2pPr>
            <a:lvl3pPr marL="816388" indent="0">
              <a:buNone/>
              <a:defRPr sz="875"/>
            </a:lvl3pPr>
            <a:lvl4pPr marL="1224582" indent="0">
              <a:buNone/>
              <a:defRPr sz="813"/>
            </a:lvl4pPr>
            <a:lvl5pPr marL="1632776" indent="0">
              <a:buNone/>
              <a:defRPr sz="813"/>
            </a:lvl5pPr>
            <a:lvl6pPr marL="2040969" indent="0">
              <a:buNone/>
              <a:defRPr sz="813"/>
            </a:lvl6pPr>
            <a:lvl7pPr marL="2449163" indent="0">
              <a:buNone/>
              <a:defRPr sz="813"/>
            </a:lvl7pPr>
            <a:lvl8pPr marL="2857357" indent="0">
              <a:buNone/>
              <a:defRPr sz="813"/>
            </a:lvl8pPr>
            <a:lvl9pPr marL="3265551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36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1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3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5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5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0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9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273A-7803-41A5-B3DC-578539ADD24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B18E4-789A-4DE7-AF6F-7E54AF70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0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74080-B91A-0341-B8E3-22C5F2EB0546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58B6-37CB-E044-95D8-32BF9AB7E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4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8194" rtl="0" eaLnBrk="1" latinLnBrk="0" hangingPunct="1">
        <a:spcBef>
          <a:spcPct val="0"/>
        </a:spcBef>
        <a:buNone/>
        <a:defRPr sz="39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6" indent="-306146" algn="l" defTabSz="408194" rtl="0" eaLnBrk="1" latinLnBrk="0" hangingPunct="1">
        <a:spcBef>
          <a:spcPct val="20000"/>
        </a:spcBef>
        <a:buFont typeface="Arial"/>
        <a:buChar char="•"/>
        <a:defRPr sz="2875" kern="1200">
          <a:solidFill>
            <a:schemeClr val="tx1"/>
          </a:solidFill>
          <a:latin typeface="+mn-lt"/>
          <a:ea typeface="+mn-ea"/>
          <a:cs typeface="+mn-cs"/>
        </a:defRPr>
      </a:lvl1pPr>
      <a:lvl2pPr marL="663315" indent="-255121" algn="l" defTabSz="408194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85" indent="-204097" algn="l" defTabSz="408194" rtl="0" eaLnBrk="1" latinLnBrk="0" hangingPunct="1">
        <a:spcBef>
          <a:spcPct val="20000"/>
        </a:spcBef>
        <a:buFont typeface="Arial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3pPr>
      <a:lvl4pPr marL="1428679" indent="-204097" algn="l" defTabSz="408194" rtl="0" eaLnBrk="1" latinLnBrk="0" hangingPunct="1">
        <a:spcBef>
          <a:spcPct val="20000"/>
        </a:spcBef>
        <a:buFont typeface="Arial"/>
        <a:buChar char="–"/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36873" indent="-204097" algn="l" defTabSz="408194" rtl="0" eaLnBrk="1" latinLnBrk="0" hangingPunct="1">
        <a:spcBef>
          <a:spcPct val="20000"/>
        </a:spcBef>
        <a:buFont typeface="Arial"/>
        <a:buChar char="»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45066" indent="-204097" algn="l" defTabSz="408194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408194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408194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408194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40819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E4A0-F4DE-4F2B-A8B7-1C920E40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From: </a:t>
            </a:r>
            <a:r>
              <a:rPr lang="nb-NO" i="1" dirty="0" err="1"/>
              <a:t>Sustainable</a:t>
            </a:r>
            <a:r>
              <a:rPr lang="nb-NO" i="1" dirty="0"/>
              <a:t> </a:t>
            </a:r>
            <a:r>
              <a:rPr lang="nb-NO" i="1" dirty="0" err="1"/>
              <a:t>Modernity</a:t>
            </a:r>
            <a:r>
              <a:rPr lang="nb-NO" i="1" dirty="0"/>
              <a:t>: </a:t>
            </a:r>
            <a:r>
              <a:rPr lang="nb-NO" i="1" dirty="0" err="1"/>
              <a:t>the</a:t>
            </a:r>
            <a:r>
              <a:rPr lang="nb-NO" i="1" dirty="0"/>
              <a:t> Nordic Model and Beyond </a:t>
            </a:r>
            <a:r>
              <a:rPr lang="nb-NO" dirty="0"/>
              <a:t>(</a:t>
            </a:r>
            <a:r>
              <a:rPr lang="nb-NO" dirty="0" err="1"/>
              <a:t>forthcoming</a:t>
            </a:r>
            <a:r>
              <a:rPr lang="nb-NO" dirty="0"/>
              <a:t> 2018</a:t>
            </a:r>
            <a:r>
              <a:rPr lang="nb-NO" i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6E308-ECFB-478A-9554-7FB8E3CC2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pPr algn="ctr"/>
            <a:r>
              <a:rPr lang="nb-NO" sz="3600" dirty="0"/>
              <a:t>Is </a:t>
            </a:r>
            <a:r>
              <a:rPr lang="nb-NO" sz="3600" dirty="0" err="1"/>
              <a:t>there</a:t>
            </a:r>
            <a:r>
              <a:rPr lang="nb-NO" sz="3600" dirty="0"/>
              <a:t> a Nordic </a:t>
            </a:r>
            <a:r>
              <a:rPr lang="nb-NO" sz="3600" dirty="0" err="1"/>
              <a:t>Humanism</a:t>
            </a:r>
            <a:r>
              <a:rPr lang="nb-NO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047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N.F.S. Grundtvig (1883-1872): </a:t>
            </a:r>
            <a:r>
              <a:rPr lang="nb-NO" dirty="0" err="1"/>
              <a:t>yhe</a:t>
            </a:r>
            <a:r>
              <a:rPr lang="nb-NO" dirty="0"/>
              <a:t> </a:t>
            </a:r>
            <a:r>
              <a:rPr lang="nb-NO" dirty="0" err="1"/>
              <a:t>author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Danish ‘happy </a:t>
            </a:r>
            <a:r>
              <a:rPr lang="nb-NO" dirty="0" err="1"/>
              <a:t>Christianity</a:t>
            </a:r>
            <a:r>
              <a:rPr lang="nb-NO" dirty="0"/>
              <a:t>’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374" y="2087248"/>
            <a:ext cx="2690532" cy="39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3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Selma Lagerlöf (1858-1940): </a:t>
            </a:r>
            <a:r>
              <a:rPr lang="nb-NO" sz="3200" dirty="0" err="1"/>
              <a:t>the</a:t>
            </a:r>
            <a:r>
              <a:rPr lang="nb-NO" sz="3200" dirty="0"/>
              <a:t> </a:t>
            </a:r>
            <a:r>
              <a:rPr lang="nb-NO" sz="3200" dirty="0" err="1"/>
              <a:t>catalyst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</a:t>
            </a:r>
            <a:r>
              <a:rPr lang="nb-NO" sz="3200" i="1" dirty="0" err="1"/>
              <a:t>folkhemmet</a:t>
            </a:r>
            <a:r>
              <a:rPr lang="nb-NO" sz="3200" i="1" dirty="0"/>
              <a:t> </a:t>
            </a:r>
            <a:r>
              <a:rPr lang="nb-NO" sz="3200" dirty="0"/>
              <a:t>and </a:t>
            </a:r>
            <a:r>
              <a:rPr lang="nb-NO" sz="3200" dirty="0" err="1"/>
              <a:t>gender</a:t>
            </a:r>
            <a:r>
              <a:rPr lang="nb-NO" sz="3200" dirty="0"/>
              <a:t> </a:t>
            </a:r>
            <a:r>
              <a:rPr lang="nb-NO" sz="3200" dirty="0" err="1"/>
              <a:t>partnership</a:t>
            </a:r>
            <a:endParaRPr lang="nb-NO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885" y="2012821"/>
            <a:ext cx="2862944" cy="40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Henrik Wergeland (1808-1845):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animateur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Norwegian altruist and </a:t>
            </a:r>
            <a:r>
              <a:rPr lang="nb-NO" dirty="0" err="1"/>
              <a:t>inclusive</a:t>
            </a:r>
            <a:r>
              <a:rPr lang="nb-NO" dirty="0"/>
              <a:t> </a:t>
            </a:r>
            <a:r>
              <a:rPr lang="nb-NO" dirty="0" err="1"/>
              <a:t>community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237" y="2125266"/>
            <a:ext cx="3271242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4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400" b="1" i="1" dirty="0"/>
            </a:br>
            <a:r>
              <a:rPr lang="en-US" sz="2400" b="1" i="1" dirty="0" err="1"/>
              <a:t>Bjørnstjerne</a:t>
            </a:r>
            <a:r>
              <a:rPr lang="en-US" sz="2400" b="1" i="1" dirty="0"/>
              <a:t> </a:t>
            </a:r>
            <a:r>
              <a:rPr lang="en-US" sz="2400" b="1" i="1" dirty="0" err="1"/>
              <a:t>Bjørnson</a:t>
            </a:r>
            <a:r>
              <a:rPr lang="en-US" sz="2400" b="1" i="1" dirty="0"/>
              <a:t> (1832-1910) and </a:t>
            </a:r>
            <a:br>
              <a:rPr lang="en-US" sz="2400" b="1" i="1" dirty="0"/>
            </a:br>
            <a:r>
              <a:rPr lang="en-US" sz="2400" b="1" i="1" dirty="0" err="1"/>
              <a:t>Fridtjof</a:t>
            </a:r>
            <a:r>
              <a:rPr lang="en-US" sz="2400" b="1" i="1" dirty="0"/>
              <a:t> Nansen (1861-1930) : Precursors of a  ‘Humanitarian Norway’</a:t>
            </a:r>
            <a:br>
              <a:rPr lang="nb-NO" sz="2400" dirty="0"/>
            </a:br>
            <a:endParaRPr lang="nb-NO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226469"/>
            <a:ext cx="2637597" cy="332337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925" y="2338180"/>
            <a:ext cx="2404139" cy="321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9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C592-F769-4A6D-AAC4-D4939A1A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Georg Brandes (1842-1927): </a:t>
            </a:r>
            <a:r>
              <a:rPr lang="nb-NO" dirty="0" err="1"/>
              <a:t>Aesthetic</a:t>
            </a:r>
            <a:r>
              <a:rPr lang="nb-NO" dirty="0"/>
              <a:t> E</a:t>
            </a:r>
            <a:r>
              <a:rPr lang="nb-NO"/>
              <a:t>nlightenment</a:t>
            </a:r>
            <a:endParaRPr lang="nb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BC2F03-5E8B-4AB1-B501-156A2618A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74" y="1408712"/>
            <a:ext cx="3129244" cy="4468559"/>
          </a:xfrm>
        </p:spPr>
      </p:pic>
    </p:spTree>
    <p:extLst>
      <p:ext uri="{BB962C8B-B14F-4D97-AF65-F5344CB8AC3E}">
        <p14:creationId xmlns:p14="http://schemas.microsoft.com/office/powerpoint/2010/main" val="53103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Dag Hammarskjöld (1905-1961):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Precursor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Humanist </a:t>
            </a:r>
            <a:r>
              <a:rPr lang="nb-NO" dirty="0" err="1"/>
              <a:t>Universalism</a:t>
            </a:r>
            <a:r>
              <a:rPr lang="nb-NO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418" y="2371023"/>
            <a:ext cx="2903783" cy="36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9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F747-B533-4B62-A3E9-F69AF910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i="1" dirty="0"/>
              <a:t>Frans Emil </a:t>
            </a:r>
            <a:r>
              <a:rPr lang="en-US" sz="3200" b="1" i="1" dirty="0" err="1"/>
              <a:t>Sillanpääm</a:t>
            </a:r>
            <a:r>
              <a:rPr lang="en-US" sz="3200" b="1" i="1" dirty="0"/>
              <a:t>  (Nobel Prize in Literature, 1939): The praise of the “middle ground” </a:t>
            </a:r>
            <a:endParaRPr lang="nb-NO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618A82-91DC-43CC-A2F7-D75DC6D73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719054"/>
            <a:ext cx="3717950" cy="51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70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F538-931D-4DE1-A3F4-6FF09677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Carl Gustaf </a:t>
            </a:r>
            <a:r>
              <a:rPr lang="nb-NO" sz="3600" dirty="0" err="1"/>
              <a:t>Mannerheim</a:t>
            </a:r>
            <a:r>
              <a:rPr lang="nb-NO" sz="3600" dirty="0"/>
              <a:t>: a </a:t>
            </a:r>
            <a:r>
              <a:rPr lang="nb-NO" sz="3600" dirty="0" err="1"/>
              <a:t>model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non-partisan, anti-</a:t>
            </a:r>
            <a:r>
              <a:rPr lang="nb-NO" sz="3600" dirty="0" err="1"/>
              <a:t>authoritarian</a:t>
            </a:r>
            <a:r>
              <a:rPr lang="nb-NO" sz="3600" dirty="0"/>
              <a:t> </a:t>
            </a:r>
            <a:r>
              <a:rPr lang="nb-NO" sz="3600" dirty="0" err="1"/>
              <a:t>conservatism</a:t>
            </a:r>
            <a:r>
              <a:rPr lang="nb-NO" sz="3600" dirty="0"/>
              <a:t>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0CF66-B25B-4CE7-9539-C54AAB1E8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261" y="1417639"/>
            <a:ext cx="4969955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3D921-D230-4BD7-A3DA-3CED4BA6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Tove M. </a:t>
            </a:r>
            <a:r>
              <a:rPr lang="nb-NO" dirty="0"/>
              <a:t>Jansson, </a:t>
            </a:r>
            <a:r>
              <a:rPr lang="nb-NO" dirty="0" err="1"/>
              <a:t>the</a:t>
            </a:r>
            <a:r>
              <a:rPr lang="nb-NO" dirty="0"/>
              <a:t> feminist </a:t>
            </a:r>
            <a:r>
              <a:rPr lang="nb-NO" dirty="0" err="1"/>
              <a:t>mythology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Moominland</a:t>
            </a:r>
            <a:r>
              <a:rPr lang="nb-NO" dirty="0"/>
              <a:t> series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E2C752-D84E-4D4F-8206-75F09E34E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74" y="1600200"/>
            <a:ext cx="4097052" cy="4525963"/>
          </a:xfrm>
        </p:spPr>
      </p:pic>
    </p:spTree>
    <p:extLst>
      <p:ext uri="{BB962C8B-B14F-4D97-AF65-F5344CB8AC3E}">
        <p14:creationId xmlns:p14="http://schemas.microsoft.com/office/powerpoint/2010/main" val="20385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E30E-00CC-495A-ADD5-6B4B2282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Georg von Wright: </a:t>
            </a:r>
            <a:r>
              <a:rPr lang="nb-NO" dirty="0" err="1"/>
              <a:t>Ecological</a:t>
            </a:r>
            <a:r>
              <a:rPr lang="nb-NO" dirty="0"/>
              <a:t> </a:t>
            </a:r>
            <a:r>
              <a:rPr lang="nb-NO" dirty="0" err="1"/>
              <a:t>Humanism</a:t>
            </a:r>
            <a:endParaRPr lang="nb-N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E8117E-AB5C-42F5-A3AF-43FD8363C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7" y="2132856"/>
            <a:ext cx="6142724" cy="4104456"/>
          </a:xfrm>
        </p:spPr>
      </p:pic>
    </p:spTree>
    <p:extLst>
      <p:ext uri="{BB962C8B-B14F-4D97-AF65-F5344CB8AC3E}">
        <p14:creationId xmlns:p14="http://schemas.microsoft.com/office/powerpoint/2010/main" val="226634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			OECD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 err="1"/>
              <a:t>Gini</a:t>
            </a:r>
            <a:r>
              <a:rPr lang="nb-NO" sz="3200" dirty="0"/>
              <a:t> </a:t>
            </a:r>
            <a:r>
              <a:rPr lang="nb-NO" sz="3200" dirty="0" err="1"/>
              <a:t>Coefficient</a:t>
            </a:r>
            <a:r>
              <a:rPr lang="nb-NO" sz="3200" dirty="0"/>
              <a:t> 2014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-99392"/>
            <a:ext cx="346672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1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1063228"/>
            <a:ext cx="8429625" cy="98464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Nordic model: Towards a the “Wellbeing Society”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047875"/>
            <a:ext cx="4857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n-US" sz="2400" kern="0" dirty="0">
                <a:solidFill>
                  <a:srgbClr val="FFFFFF"/>
                </a:solidFill>
              </a:rPr>
              <a:t>• Out of 13 times, the Nordic countries have ranked 11 times  as the “best countries to live in” (according to the UNDP)</a:t>
            </a:r>
          </a:p>
          <a:p>
            <a:pPr defTabSz="571500"/>
            <a:r>
              <a:rPr lang="en-US" sz="2400" kern="0" dirty="0">
                <a:solidFill>
                  <a:srgbClr val="FFFFFF"/>
                </a:solidFill>
              </a:rPr>
              <a:t>•  Best countries for mothers;</a:t>
            </a:r>
          </a:p>
          <a:p>
            <a:pPr marL="285750" indent="-285750" defTabSz="5715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</a:rPr>
              <a:t>Top scorers in CSR;</a:t>
            </a:r>
          </a:p>
          <a:p>
            <a:pPr marL="285750" indent="-285750" defTabSz="5715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</a:rPr>
              <a:t>Low Gini coefficient;</a:t>
            </a:r>
          </a:p>
          <a:p>
            <a:pPr marL="285750" indent="-285750" defTabSz="5715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</a:rPr>
              <a:t>High level of trust;</a:t>
            </a:r>
          </a:p>
          <a:p>
            <a:pPr marL="285750" indent="-285750" defTabSz="5715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</a:rPr>
              <a:t>Norway: The happiest country on earth?</a:t>
            </a:r>
          </a:p>
        </p:txBody>
      </p:sp>
      <p:pic>
        <p:nvPicPr>
          <p:cNvPr id="13" name="Picture 12" descr="economistvi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204787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100" dirty="0"/>
              <a:t>Collaboration </a:t>
            </a:r>
            <a:r>
              <a:rPr lang="nb-NO" sz="3100" dirty="0" err="1"/>
              <a:t>with</a:t>
            </a:r>
            <a:r>
              <a:rPr lang="nb-NO" sz="3100" dirty="0"/>
              <a:t> </a:t>
            </a:r>
            <a:r>
              <a:rPr lang="nb-NO" sz="3100" dirty="0" err="1"/>
              <a:t>the</a:t>
            </a:r>
            <a:r>
              <a:rPr lang="nb-NO" sz="3100" dirty="0"/>
              <a:t> Evolution </a:t>
            </a:r>
            <a:r>
              <a:rPr lang="nb-NO" sz="3100" dirty="0" err="1"/>
              <a:t>Institute</a:t>
            </a:r>
            <a:r>
              <a:rPr lang="nb-NO" sz="3100" dirty="0"/>
              <a:t> (US), </a:t>
            </a:r>
            <a:r>
              <a:rPr lang="nb-NO" sz="3100" dirty="0" err="1"/>
              <a:t>University</a:t>
            </a:r>
            <a:r>
              <a:rPr lang="nb-NO" sz="3100" dirty="0"/>
              <a:t> </a:t>
            </a:r>
            <a:r>
              <a:rPr lang="nb-NO" sz="3100" dirty="0" err="1"/>
              <a:t>of</a:t>
            </a:r>
            <a:r>
              <a:rPr lang="nb-NO" sz="3100" dirty="0"/>
              <a:t> Oslo, Norwegian Business School (BI), and Stockholm </a:t>
            </a:r>
            <a:r>
              <a:rPr lang="nb-NO" sz="3100" dirty="0" err="1"/>
              <a:t>University</a:t>
            </a:r>
            <a:r>
              <a:rPr lang="nb-NO" sz="3100" dirty="0"/>
              <a:t>.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0962"/>
            <a:ext cx="9144000" cy="48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7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0114" y="348342"/>
            <a:ext cx="72523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Ostrom’s Design Principles of </a:t>
            </a:r>
            <a:r>
              <a:rPr lang="en-US" sz="2000" b="1" i="1" dirty="0"/>
              <a:t>Sustainable Communities</a:t>
            </a:r>
            <a:endParaRPr lang="en-US" sz="2000" dirty="0"/>
          </a:p>
          <a:p>
            <a:r>
              <a:rPr lang="en-US" sz="2000" dirty="0"/>
              <a:t>1) Define clear group identity and boundaries.</a:t>
            </a:r>
          </a:p>
          <a:p>
            <a:br>
              <a:rPr lang="en-US" sz="2000" dirty="0"/>
            </a:br>
            <a:r>
              <a:rPr lang="en-US" sz="2000" dirty="0"/>
              <a:t>2. Match rules governing use of common goods to local needs and conditions.</a:t>
            </a:r>
          </a:p>
          <a:p>
            <a:br>
              <a:rPr lang="en-US" sz="2000" dirty="0"/>
            </a:br>
            <a:r>
              <a:rPr lang="en-US" sz="2000" dirty="0"/>
              <a:t>3. Ensure that those affected by the rules can participate in modifying the rules.</a:t>
            </a:r>
          </a:p>
          <a:p>
            <a:br>
              <a:rPr lang="en-US" sz="2000" dirty="0"/>
            </a:br>
            <a:r>
              <a:rPr lang="en-US" sz="2000" dirty="0"/>
              <a:t>4. Make sure the rule-making rights of community members are respected by outside authorities.</a:t>
            </a:r>
          </a:p>
          <a:p>
            <a:br>
              <a:rPr lang="en-US" sz="2000" dirty="0"/>
            </a:br>
            <a:r>
              <a:rPr lang="en-US" sz="2000" dirty="0"/>
              <a:t>5. Develop a system, carried out by community members, for monitoring members’ behavior.</a:t>
            </a:r>
          </a:p>
          <a:p>
            <a:br>
              <a:rPr lang="en-US" sz="2000" dirty="0"/>
            </a:br>
            <a:r>
              <a:rPr lang="en-US" sz="2000" dirty="0"/>
              <a:t>6. Use graduated sanctions for rule violators.</a:t>
            </a:r>
          </a:p>
          <a:p>
            <a:br>
              <a:rPr lang="en-US" sz="2000" dirty="0"/>
            </a:br>
            <a:r>
              <a:rPr lang="en-US" sz="2000" dirty="0"/>
              <a:t>7. Provide accessible, low-cost means for dispute resolution.</a:t>
            </a:r>
          </a:p>
          <a:p>
            <a:br>
              <a:rPr lang="en-US" sz="2000" dirty="0"/>
            </a:br>
            <a:r>
              <a:rPr lang="en-US" sz="2000" dirty="0"/>
              <a:t>8. Build responsibility for governing the common resource in nested tiers from the lowest level up to the entire interconnected system</a:t>
            </a:r>
            <a:r>
              <a:rPr lang="en-US" dirty="0"/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190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i="1" dirty="0"/>
              <a:t>Pastoral </a:t>
            </a:r>
            <a:r>
              <a:rPr lang="nb-NO" i="1" dirty="0" err="1"/>
              <a:t>Enlightenment</a:t>
            </a:r>
            <a:r>
              <a:rPr lang="nb-NO" dirty="0"/>
              <a:t>: Scandinavian </a:t>
            </a:r>
            <a:r>
              <a:rPr lang="nb-NO" dirty="0" err="1"/>
              <a:t>Founding</a:t>
            </a:r>
            <a:r>
              <a:rPr lang="nb-NO" dirty="0"/>
              <a:t> </a:t>
            </a:r>
            <a:r>
              <a:rPr lang="nb-NO" dirty="0" err="1"/>
              <a:t>Tradition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‘Pastoral’: </a:t>
            </a:r>
            <a:r>
              <a:rPr lang="nb-NO" dirty="0" err="1"/>
              <a:t>refering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pivotal </a:t>
            </a:r>
            <a:r>
              <a:rPr lang="nb-NO" dirty="0" err="1"/>
              <a:t>role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Lutheran</a:t>
            </a:r>
            <a:r>
              <a:rPr lang="nb-NO" dirty="0"/>
              <a:t> </a:t>
            </a:r>
            <a:r>
              <a:rPr lang="nb-NO" dirty="0" err="1"/>
              <a:t>priests</a:t>
            </a:r>
            <a:r>
              <a:rPr lang="nb-NO" dirty="0"/>
              <a:t> in shaping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national</a:t>
            </a:r>
            <a:r>
              <a:rPr lang="nb-NO" dirty="0"/>
              <a:t> </a:t>
            </a:r>
            <a:r>
              <a:rPr lang="nb-NO" dirty="0" err="1"/>
              <a:t>ethos</a:t>
            </a:r>
            <a:r>
              <a:rPr lang="nb-NO" dirty="0"/>
              <a:t> (</a:t>
            </a:r>
            <a:r>
              <a:rPr lang="en-US" dirty="0"/>
              <a:t>based on Christian ideals)</a:t>
            </a:r>
            <a:r>
              <a:rPr lang="nb-NO" dirty="0"/>
              <a:t>, </a:t>
            </a:r>
            <a:r>
              <a:rPr lang="en-US" dirty="0"/>
              <a:t>but also to durable  ‘rustic’ component in the national identity: flaunting ‘virtuous countryside’ against ‘sinful city’,  idealized free peasantry,  and the dream of simple Spartan life in nature (‘primordial home’).</a:t>
            </a:r>
          </a:p>
          <a:p>
            <a:r>
              <a:rPr lang="en-US" dirty="0"/>
              <a:t> Key values: the ideal of hard work, personal responsibility, social cooperation (</a:t>
            </a:r>
            <a:r>
              <a:rPr lang="en-US" i="1" dirty="0"/>
              <a:t>dugnad</a:t>
            </a:r>
            <a:r>
              <a:rPr lang="en-US" dirty="0"/>
              <a:t>), rationality (belief in ‘reasonable God’ and ‘reasonable nature’),  distrust of conspicuous consumption, belief in progress, orientation towards the future rather than a ‘golden past’, pragmatism rather than romanticism.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722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b="1" dirty="0">
                <a:latin typeface="Cambria" panose="02040503050406030204" pitchFamily="18" charset="0"/>
              </a:rPr>
            </a:br>
            <a:r>
              <a:rPr lang="nb-NO" sz="3100" b="1" dirty="0">
                <a:latin typeface="Cambria" panose="02040503050406030204" pitchFamily="18" charset="0"/>
              </a:rPr>
              <a:t> Scandinavian </a:t>
            </a:r>
            <a:r>
              <a:rPr lang="nb-NO" sz="3100" b="1" dirty="0" err="1">
                <a:latin typeface="Cambria" panose="02040503050406030204" pitchFamily="18" charset="0"/>
              </a:rPr>
              <a:t>Sym</a:t>
            </a:r>
            <a:r>
              <a:rPr lang="en-US" sz="3100" b="1" dirty="0" err="1">
                <a:latin typeface="Cambria" panose="02040503050406030204" pitchFamily="18" charset="0"/>
              </a:rPr>
              <a:t>botypes</a:t>
            </a:r>
            <a:br>
              <a:rPr lang="en-US" sz="3100" b="1" dirty="0">
                <a:latin typeface="Cambria" panose="02040503050406030204" pitchFamily="18" charset="0"/>
              </a:rPr>
            </a:br>
            <a:endParaRPr lang="nb-NO" sz="31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>
                <a:latin typeface="Cambria" panose="02040503050406030204" pitchFamily="18" charset="0"/>
              </a:rPr>
              <a:t>Norwegian «</a:t>
            </a:r>
            <a:r>
              <a:rPr lang="nb-NO" sz="2800" dirty="0" err="1">
                <a:latin typeface="Cambria" panose="02040503050406030204" pitchFamily="18" charset="0"/>
              </a:rPr>
              <a:t>Community</a:t>
            </a:r>
            <a:r>
              <a:rPr lang="nb-NO" sz="2800" dirty="0">
                <a:latin typeface="Cambria" panose="02040503050406030204" pitchFamily="18" charset="0"/>
              </a:rPr>
              <a:t> </a:t>
            </a:r>
            <a:r>
              <a:rPr lang="nb-NO" sz="2800" dirty="0" err="1">
                <a:latin typeface="Cambria" panose="02040503050406030204" pitchFamily="18" charset="0"/>
              </a:rPr>
              <a:t>of</a:t>
            </a:r>
            <a:r>
              <a:rPr lang="nb-NO" sz="2800" dirty="0">
                <a:latin typeface="Cambria" panose="02040503050406030204" pitchFamily="18" charset="0"/>
              </a:rPr>
              <a:t> </a:t>
            </a:r>
            <a:r>
              <a:rPr lang="nb-NO" sz="2800" dirty="0" err="1">
                <a:latin typeface="Cambria" panose="02040503050406030204" pitchFamily="18" charset="0"/>
              </a:rPr>
              <a:t>Goodness</a:t>
            </a:r>
            <a:r>
              <a:rPr lang="nb-NO" sz="2800" dirty="0">
                <a:latin typeface="Cambria" panose="02040503050406030204" pitchFamily="18" charset="0"/>
              </a:rPr>
              <a:t>»</a:t>
            </a:r>
          </a:p>
          <a:p>
            <a:endParaRPr lang="nb-NO" sz="2800" dirty="0">
              <a:latin typeface="Cambria" panose="02040503050406030204" pitchFamily="18" charset="0"/>
            </a:endParaRPr>
          </a:p>
          <a:p>
            <a:r>
              <a:rPr lang="nb-NO" sz="2800" dirty="0" err="1">
                <a:latin typeface="Cambria" panose="02040503050406030204" pitchFamily="18" charset="0"/>
              </a:rPr>
              <a:t>Swedish</a:t>
            </a:r>
            <a:r>
              <a:rPr lang="nb-NO" sz="2800" dirty="0">
                <a:latin typeface="Cambria" panose="02040503050406030204" pitchFamily="18" charset="0"/>
              </a:rPr>
              <a:t> «</a:t>
            </a:r>
            <a:r>
              <a:rPr lang="nb-NO" sz="2800" dirty="0" err="1">
                <a:latin typeface="Cambria" panose="02040503050406030204" pitchFamily="18" charset="0"/>
              </a:rPr>
              <a:t>Caring</a:t>
            </a:r>
            <a:r>
              <a:rPr lang="nb-NO" sz="2800" dirty="0">
                <a:latin typeface="Cambria" panose="02040503050406030204" pitchFamily="18" charset="0"/>
              </a:rPr>
              <a:t> Home» (</a:t>
            </a:r>
            <a:r>
              <a:rPr lang="nb-NO" sz="2800" i="1" dirty="0">
                <a:latin typeface="Cambria" panose="02040503050406030204" pitchFamily="18" charset="0"/>
              </a:rPr>
              <a:t> </a:t>
            </a:r>
            <a:r>
              <a:rPr lang="nb-NO" sz="2800" i="1" dirty="0" err="1">
                <a:latin typeface="Cambria" panose="02040503050406030204" pitchFamily="18" charset="0"/>
              </a:rPr>
              <a:t>folkhemmet</a:t>
            </a:r>
            <a:r>
              <a:rPr lang="nb-NO" sz="2800" i="1" dirty="0">
                <a:latin typeface="Cambria" panose="02040503050406030204" pitchFamily="18" charset="0"/>
              </a:rPr>
              <a:t>)</a:t>
            </a:r>
          </a:p>
          <a:p>
            <a:endParaRPr lang="nb-NO" sz="2800" i="1" dirty="0">
              <a:latin typeface="Cambria" panose="02040503050406030204" pitchFamily="18" charset="0"/>
            </a:endParaRPr>
          </a:p>
          <a:p>
            <a:r>
              <a:rPr lang="nb-NO" sz="2800" dirty="0">
                <a:latin typeface="Cambria" panose="02040503050406030204" pitchFamily="18" charset="0"/>
              </a:rPr>
              <a:t>Danish «Happy </a:t>
            </a:r>
            <a:r>
              <a:rPr lang="nb-NO" sz="2800" dirty="0" err="1">
                <a:latin typeface="Cambria" panose="02040503050406030204" pitchFamily="18" charset="0"/>
              </a:rPr>
              <a:t>Christianity</a:t>
            </a:r>
            <a:r>
              <a:rPr lang="nb-NO" sz="2800" dirty="0">
                <a:latin typeface="Cambria" panose="02040503050406030204" pitchFamily="18" charset="0"/>
              </a:rPr>
              <a:t>» (</a:t>
            </a:r>
            <a:r>
              <a:rPr lang="nb-NO" sz="2800" dirty="0" err="1">
                <a:latin typeface="Cambria" panose="02040503050406030204" pitchFamily="18" charset="0"/>
              </a:rPr>
              <a:t>with</a:t>
            </a:r>
            <a:r>
              <a:rPr lang="nb-NO" sz="2800" dirty="0">
                <a:latin typeface="Cambria" panose="02040503050406030204" pitchFamily="18" charset="0"/>
              </a:rPr>
              <a:t> or </a:t>
            </a:r>
            <a:r>
              <a:rPr lang="nb-NO" sz="2800" dirty="0" err="1">
                <a:latin typeface="Cambria" panose="02040503050406030204" pitchFamily="18" charset="0"/>
              </a:rPr>
              <a:t>without</a:t>
            </a:r>
            <a:r>
              <a:rPr lang="nb-NO" sz="2800" dirty="0">
                <a:latin typeface="Cambria" panose="02040503050406030204" pitchFamily="18" charset="0"/>
              </a:rPr>
              <a:t> God)</a:t>
            </a:r>
          </a:p>
          <a:p>
            <a:pPr marL="0" indent="0">
              <a:buNone/>
            </a:pPr>
            <a:endParaRPr lang="nb-NO" sz="2700" dirty="0"/>
          </a:p>
        </p:txBody>
      </p:sp>
    </p:spTree>
    <p:extLst>
      <p:ext uri="{BB962C8B-B14F-4D97-AF65-F5344CB8AC3E}">
        <p14:creationId xmlns:p14="http://schemas.microsoft.com/office/powerpoint/2010/main" val="1019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‘Haugianerne’ (Adolph Tidemand, 1848)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602" y="2125267"/>
            <a:ext cx="6906112" cy="38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0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898974"/>
          </a:xfrm>
        </p:spPr>
        <p:txBody>
          <a:bodyPr>
            <a:normAutofit/>
          </a:bodyPr>
          <a:lstStyle/>
          <a:p>
            <a:r>
              <a:rPr lang="nb-NO" sz="2400" b="1" dirty="0"/>
              <a:t>Hans Nielsen Hauge (1771-1824): </a:t>
            </a:r>
            <a:r>
              <a:rPr lang="nb-NO" sz="2400" b="1" dirty="0" err="1"/>
              <a:t>early</a:t>
            </a:r>
            <a:r>
              <a:rPr lang="nb-NO" sz="2400" b="1" dirty="0"/>
              <a:t> </a:t>
            </a:r>
            <a:r>
              <a:rPr lang="nb-NO" sz="2400" b="1" dirty="0" err="1"/>
              <a:t>precursor</a:t>
            </a:r>
            <a:r>
              <a:rPr lang="nb-NO" sz="2400" b="1" dirty="0"/>
              <a:t> </a:t>
            </a:r>
            <a:r>
              <a:rPr lang="nb-NO" sz="2400" b="1" dirty="0" err="1"/>
              <a:t>of</a:t>
            </a:r>
            <a:r>
              <a:rPr lang="nb-NO" sz="2400" b="1" dirty="0"/>
              <a:t> </a:t>
            </a:r>
            <a:r>
              <a:rPr lang="nb-NO" sz="2400" b="1" dirty="0" err="1"/>
              <a:t>peasant</a:t>
            </a:r>
            <a:r>
              <a:rPr lang="nb-NO" sz="2400" b="1" dirty="0"/>
              <a:t> </a:t>
            </a:r>
            <a:r>
              <a:rPr lang="nb-NO" sz="2400" b="1" dirty="0" err="1"/>
              <a:t>empowerment</a:t>
            </a:r>
            <a:r>
              <a:rPr lang="nb-NO" sz="2400" b="1" dirty="0"/>
              <a:t>, </a:t>
            </a:r>
            <a:r>
              <a:rPr lang="nb-NO" sz="2400" b="1" dirty="0" err="1"/>
              <a:t>gender</a:t>
            </a:r>
            <a:r>
              <a:rPr lang="nb-NO" sz="2400" b="1" dirty="0"/>
              <a:t> </a:t>
            </a:r>
            <a:r>
              <a:rPr lang="nb-NO" sz="2400" b="1" dirty="0" err="1"/>
              <a:t>equality</a:t>
            </a:r>
            <a:r>
              <a:rPr lang="nb-NO" sz="2400" b="1" dirty="0"/>
              <a:t> and ‘</a:t>
            </a:r>
            <a:r>
              <a:rPr lang="nb-NO" sz="2400" b="1" dirty="0" err="1"/>
              <a:t>civilized</a:t>
            </a:r>
            <a:r>
              <a:rPr lang="nb-NO" sz="2400" b="1" dirty="0"/>
              <a:t> </a:t>
            </a:r>
            <a:r>
              <a:rPr lang="nb-NO" sz="2400" b="1" dirty="0" err="1"/>
              <a:t>capitalism</a:t>
            </a:r>
            <a:r>
              <a:rPr lang="nb-NO" sz="2400" dirty="0"/>
              <a:t>’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427" y="2030068"/>
            <a:ext cx="3684005" cy="41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8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413</Words>
  <Application>Microsoft Office PowerPoint</Application>
  <PresentationFormat>On-screen Show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Office Theme</vt:lpstr>
      <vt:lpstr>1_Office Theme</vt:lpstr>
      <vt:lpstr>From: Sustainable Modernity: the Nordic Model and Beyond (forthcoming 2018)</vt:lpstr>
      <vt:lpstr>    OECD</vt:lpstr>
      <vt:lpstr>Nordic model: Towards a the “Wellbeing Society”</vt:lpstr>
      <vt:lpstr>Collaboration with the Evolution Institute (US), University of Oslo, Norwegian Business School (BI), and Stockholm University. </vt:lpstr>
      <vt:lpstr>PowerPoint Presentation</vt:lpstr>
      <vt:lpstr>Pastoral Enlightenment: Scandinavian Founding Tradition</vt:lpstr>
      <vt:lpstr>  Scandinavian Symbotypes </vt:lpstr>
      <vt:lpstr>‘Haugianerne’ (Adolph Tidemand, 1848)</vt:lpstr>
      <vt:lpstr>Hans Nielsen Hauge (1771-1824): early precursor of peasant empowerment, gender equality and ‘civilized capitalism’</vt:lpstr>
      <vt:lpstr>N.F.S. Grundtvig (1883-1872): yhe author of Danish ‘happy Christianity’</vt:lpstr>
      <vt:lpstr>Selma Lagerlöf (1858-1940): the catalyst of the folkhemmet and gender partnership</vt:lpstr>
      <vt:lpstr>Henrik Wergeland (1808-1845): the animateur of Norwegian altruist and inclusive community</vt:lpstr>
      <vt:lpstr> Bjørnstjerne Bjørnson (1832-1910) and  Fridtjof Nansen (1861-1930) : Precursors of a  ‘Humanitarian Norway’ </vt:lpstr>
      <vt:lpstr>Georg Brandes (1842-1927): Aesthetic Enlightenment</vt:lpstr>
      <vt:lpstr>Dag Hammarskjöld (1905-1961): the Precursor of Humanist Universalism </vt:lpstr>
      <vt:lpstr>Frans Emil Sillanpääm  (Nobel Prize in Literature, 1939): The praise of the “middle ground” </vt:lpstr>
      <vt:lpstr>Carl Gustaf Mannerheim: a model of non-partisan, anti-authoritarian conservatism  </vt:lpstr>
      <vt:lpstr>Tove M. Jansson, the feminist mythology of the Moominland series </vt:lpstr>
      <vt:lpstr>Georg von Wright: Ecological Humanism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Modernity: The Nordic Model and Beyond</dc:title>
  <dc:creator>Nina Witoszek</dc:creator>
  <cp:lastModifiedBy>Nina Witoszek</cp:lastModifiedBy>
  <cp:revision>50</cp:revision>
  <cp:lastPrinted>2017-03-20T09:19:54Z</cp:lastPrinted>
  <dcterms:created xsi:type="dcterms:W3CDTF">2017-03-16T10:46:24Z</dcterms:created>
  <dcterms:modified xsi:type="dcterms:W3CDTF">2017-11-02T12:26:38Z</dcterms:modified>
</cp:coreProperties>
</file>