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7"/>
  </p:notesMasterIdLst>
  <p:sldIdLst>
    <p:sldId id="281" r:id="rId5"/>
    <p:sldId id="290"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3" r:id="rId32"/>
    <p:sldId id="292" r:id="rId33"/>
    <p:sldId id="285" r:id="rId34"/>
    <p:sldId id="286" r:id="rId35"/>
    <p:sldId id="28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9" roundtripDataSignature="AMtx7miT13hqMMgmoV7z7Mr2bLBUhWcS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564B8D-E1B4-E6D1-3B25-DECE8204F18B}" v="15" dt="2026-04-27T12:21:27.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cc72b0e01f_0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3cc72b0e01f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cc72b0e01f_0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3cc72b0e01f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cc72b0e01f_0_4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3cc72b0e01f_0_4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cc72b0e01f_0_4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cc72b0e01f_0_4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cc72b0e01f_0_4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cc72b0e01f_0_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cc72b0e01f_0_5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cc72b0e01f_0_5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cc72b0e01f_0_5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3cc72b0e01f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cc72b0e01f_0_5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3cc72b0e01f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c72b0e01f_0_5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3cc72b0e01f_0_5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c72e1b1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3cc72e1b1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cc72f8af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3cc72f8af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d602d2b16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d602d2b16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cc72f8af4e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3cc72f8af4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cc72f8af4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3cc72f8af4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d602d2b16b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d602d2b16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d602d2b16b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d602d2b16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cc72b0e01f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3cc72b0e01f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cc72b0e01f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cc72b0e01f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602d2b16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d602d2b16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602d2b16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d602d2b16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d602d2b16b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d602d2b16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cc72b0e01f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3cc72b0e01f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type="title">
  <p:cSld name="TITLE">
    <p:bg>
      <p:bgPr>
        <a:solidFill>
          <a:schemeClr val="accent1"/>
        </a:solidFill>
        <a:effectLst/>
      </p:bgPr>
    </p:bg>
    <p:spTree>
      <p:nvGrpSpPr>
        <p:cNvPr id="1" name="Shape 11"/>
        <p:cNvGrpSpPr/>
        <p:nvPr/>
      </p:nvGrpSpPr>
      <p:grpSpPr>
        <a:xfrm>
          <a:off x="0" y="0"/>
          <a:ext cx="0" cy="0"/>
          <a:chOff x="0" y="0"/>
          <a:chExt cx="0" cy="0"/>
        </a:xfrm>
      </p:grpSpPr>
      <p:pic>
        <p:nvPicPr>
          <p:cNvPr id="12" name="Google Shape;12;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6"/>
          <p:cNvSpPr txBox="1">
            <a:spLocks noGrp="1"/>
          </p:cNvSpPr>
          <p:nvPr>
            <p:ph type="ctrTitle"/>
          </p:nvPr>
        </p:nvSpPr>
        <p:spPr>
          <a:xfrm>
            <a:off x="635508" y="2196783"/>
            <a:ext cx="6839712" cy="1876869"/>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
          <p:cNvSpPr txBox="1">
            <a:spLocks noGrp="1"/>
          </p:cNvSpPr>
          <p:nvPr>
            <p:ph type="subTitle" idx="1"/>
          </p:nvPr>
        </p:nvSpPr>
        <p:spPr>
          <a:xfrm>
            <a:off x="635508" y="5070348"/>
            <a:ext cx="6839712" cy="122072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2880"/>
              <a:buNone/>
              <a:defRPr sz="2400">
                <a:latin typeface="Times New Roman"/>
                <a:ea typeface="Times New Roman"/>
                <a:cs typeface="Times New Roman"/>
                <a:sym typeface="Times New Roman"/>
              </a:defRPr>
            </a:lvl1pPr>
            <a:lvl2pPr lvl="1" algn="ctr">
              <a:lnSpc>
                <a:spcPct val="95000"/>
              </a:lnSpc>
              <a:spcBef>
                <a:spcPts val="600"/>
              </a:spcBef>
              <a:spcAft>
                <a:spcPts val="0"/>
              </a:spcAft>
              <a:buClr>
                <a:schemeClr val="dk1"/>
              </a:buClr>
              <a:buSzPts val="2400"/>
              <a:buNone/>
              <a:defRPr sz="2000"/>
            </a:lvl2pPr>
            <a:lvl3pPr lvl="2" algn="ctr">
              <a:lnSpc>
                <a:spcPct val="95000"/>
              </a:lnSpc>
              <a:spcBef>
                <a:spcPts val="600"/>
              </a:spcBef>
              <a:spcAft>
                <a:spcPts val="0"/>
              </a:spcAft>
              <a:buClr>
                <a:schemeClr val="dk1"/>
              </a:buClr>
              <a:buSzPts val="2160"/>
              <a:buNone/>
              <a:defRPr sz="1800"/>
            </a:lvl3pPr>
            <a:lvl4pPr lvl="3" algn="ctr">
              <a:lnSpc>
                <a:spcPct val="95000"/>
              </a:lnSpc>
              <a:spcBef>
                <a:spcPts val="600"/>
              </a:spcBef>
              <a:spcAft>
                <a:spcPts val="0"/>
              </a:spcAft>
              <a:buClr>
                <a:schemeClr val="dk1"/>
              </a:buClr>
              <a:buSzPts val="1920"/>
              <a:buNone/>
              <a:defRPr sz="1600"/>
            </a:lvl4pPr>
            <a:lvl5pPr lvl="4" algn="ctr">
              <a:lnSpc>
                <a:spcPct val="95000"/>
              </a:lnSpc>
              <a:spcBef>
                <a:spcPts val="600"/>
              </a:spcBef>
              <a:spcAft>
                <a:spcPts val="0"/>
              </a:spcAft>
              <a:buClr>
                <a:schemeClr val="dk1"/>
              </a:buClr>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 name="Google Shape;15;p6"/>
          <p:cNvPicPr preferRelativeResize="0"/>
          <p:nvPr/>
        </p:nvPicPr>
        <p:blipFill rotWithShape="1">
          <a:blip r:embed="rId3">
            <a:alphaModFix/>
          </a:blip>
          <a:srcRect/>
          <a:stretch/>
        </p:blipFill>
        <p:spPr>
          <a:xfrm>
            <a:off x="540915" y="565286"/>
            <a:ext cx="2090175" cy="70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79"/>
        <p:cNvGrpSpPr/>
        <p:nvPr/>
      </p:nvGrpSpPr>
      <p:grpSpPr>
        <a:xfrm>
          <a:off x="0" y="0"/>
          <a:ext cx="0" cy="0"/>
          <a:chOff x="0" y="0"/>
          <a:chExt cx="0" cy="0"/>
        </a:xfrm>
      </p:grpSpPr>
      <p:sp>
        <p:nvSpPr>
          <p:cNvPr id="80" name="Google Shape;80;p15"/>
          <p:cNvSpPr txBox="1">
            <a:spLocks noGrp="1"/>
          </p:cNvSpPr>
          <p:nvPr>
            <p:ph type="dt" idx="10"/>
          </p:nvPr>
        </p:nvSpPr>
        <p:spPr>
          <a:xfrm>
            <a:off x="649941" y="6436659"/>
            <a:ext cx="1352595" cy="28481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ftr" idx="11"/>
          </p:nvPr>
        </p:nvSpPr>
        <p:spPr>
          <a:xfrm>
            <a:off x="2052828" y="6436659"/>
            <a:ext cx="4002024" cy="284816"/>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sldNum" idx="12"/>
          </p:nvPr>
        </p:nvSpPr>
        <p:spPr>
          <a:xfrm>
            <a:off x="10448364" y="6436659"/>
            <a:ext cx="1093695" cy="28481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g3cc72e1b124_0_190"/>
          <p:cNvSpPr txBox="1">
            <a:spLocks noGrp="1"/>
          </p:cNvSpPr>
          <p:nvPr>
            <p:ph type="title"/>
          </p:nvPr>
        </p:nvSpPr>
        <p:spPr>
          <a:xfrm>
            <a:off x="1153133" y="582667"/>
            <a:ext cx="10459500" cy="76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85" name="Google Shape;85;g3cc72e1b124_0_190"/>
          <p:cNvSpPr txBox="1">
            <a:spLocks noGrp="1"/>
          </p:cNvSpPr>
          <p:nvPr>
            <p:ph type="body" idx="1"/>
          </p:nvPr>
        </p:nvSpPr>
        <p:spPr>
          <a:xfrm>
            <a:off x="989333" y="1941367"/>
            <a:ext cx="107871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rgbClr val="000000"/>
              </a:buClr>
              <a:buSzPts val="2400"/>
              <a:buChar char="●"/>
              <a:defRPr>
                <a:solidFill>
                  <a:srgbClr val="000000"/>
                </a:solidFill>
              </a:defRPr>
            </a:lvl1pPr>
            <a:lvl2pPr marL="914400" lvl="1" indent="-349250" algn="l">
              <a:lnSpc>
                <a:spcPct val="115000"/>
              </a:lnSpc>
              <a:spcBef>
                <a:spcPts val="2100"/>
              </a:spcBef>
              <a:spcAft>
                <a:spcPts val="0"/>
              </a:spcAft>
              <a:buClr>
                <a:srgbClr val="000000"/>
              </a:buClr>
              <a:buSzPts val="1900"/>
              <a:buChar char="○"/>
              <a:defRPr>
                <a:solidFill>
                  <a:srgbClr val="000000"/>
                </a:solidFill>
              </a:defRPr>
            </a:lvl2pPr>
            <a:lvl3pPr marL="1371600" lvl="2" indent="-349250" algn="l">
              <a:lnSpc>
                <a:spcPct val="115000"/>
              </a:lnSpc>
              <a:spcBef>
                <a:spcPts val="2100"/>
              </a:spcBef>
              <a:spcAft>
                <a:spcPts val="0"/>
              </a:spcAft>
              <a:buClr>
                <a:srgbClr val="000000"/>
              </a:buClr>
              <a:buSzPts val="1900"/>
              <a:buChar char="■"/>
              <a:defRPr>
                <a:solidFill>
                  <a:srgbClr val="000000"/>
                </a:solidFill>
              </a:defRPr>
            </a:lvl3pPr>
            <a:lvl4pPr marL="1828800" lvl="3" indent="-349250" algn="l">
              <a:lnSpc>
                <a:spcPct val="115000"/>
              </a:lnSpc>
              <a:spcBef>
                <a:spcPts val="2100"/>
              </a:spcBef>
              <a:spcAft>
                <a:spcPts val="0"/>
              </a:spcAft>
              <a:buClr>
                <a:srgbClr val="000000"/>
              </a:buClr>
              <a:buSzPts val="1900"/>
              <a:buChar char="●"/>
              <a:defRPr>
                <a:solidFill>
                  <a:srgbClr val="000000"/>
                </a:solidFill>
              </a:defRPr>
            </a:lvl4pPr>
            <a:lvl5pPr marL="2286000" lvl="4" indent="-349250" algn="l">
              <a:lnSpc>
                <a:spcPct val="115000"/>
              </a:lnSpc>
              <a:spcBef>
                <a:spcPts val="2100"/>
              </a:spcBef>
              <a:spcAft>
                <a:spcPts val="0"/>
              </a:spcAft>
              <a:buClr>
                <a:srgbClr val="000000"/>
              </a:buClr>
              <a:buSzPts val="1900"/>
              <a:buChar char="○"/>
              <a:defRPr>
                <a:solidFill>
                  <a:srgbClr val="000000"/>
                </a:solidFill>
              </a:defRPr>
            </a:lvl5pPr>
            <a:lvl6pPr marL="2743200" lvl="5" indent="-349250" algn="l">
              <a:lnSpc>
                <a:spcPct val="115000"/>
              </a:lnSpc>
              <a:spcBef>
                <a:spcPts val="2100"/>
              </a:spcBef>
              <a:spcAft>
                <a:spcPts val="0"/>
              </a:spcAft>
              <a:buClr>
                <a:srgbClr val="000000"/>
              </a:buClr>
              <a:buSzPts val="1900"/>
              <a:buChar char="■"/>
              <a:defRPr>
                <a:solidFill>
                  <a:srgbClr val="000000"/>
                </a:solidFill>
              </a:defRPr>
            </a:lvl6pPr>
            <a:lvl7pPr marL="3200400" lvl="6" indent="-349250" algn="l">
              <a:lnSpc>
                <a:spcPct val="115000"/>
              </a:lnSpc>
              <a:spcBef>
                <a:spcPts val="2100"/>
              </a:spcBef>
              <a:spcAft>
                <a:spcPts val="0"/>
              </a:spcAft>
              <a:buClr>
                <a:srgbClr val="000000"/>
              </a:buClr>
              <a:buSzPts val="1900"/>
              <a:buChar char="●"/>
              <a:defRPr>
                <a:solidFill>
                  <a:srgbClr val="000000"/>
                </a:solidFill>
              </a:defRPr>
            </a:lvl7pPr>
            <a:lvl8pPr marL="3657600" lvl="7" indent="-349250" algn="l">
              <a:lnSpc>
                <a:spcPct val="115000"/>
              </a:lnSpc>
              <a:spcBef>
                <a:spcPts val="2100"/>
              </a:spcBef>
              <a:spcAft>
                <a:spcPts val="0"/>
              </a:spcAft>
              <a:buClr>
                <a:srgbClr val="000000"/>
              </a:buClr>
              <a:buSzPts val="1900"/>
              <a:buChar char="○"/>
              <a:defRPr>
                <a:solidFill>
                  <a:srgbClr val="000000"/>
                </a:solidFill>
              </a:defRPr>
            </a:lvl8pPr>
            <a:lvl9pPr marL="4114800" lvl="8" indent="-349250" algn="l">
              <a:lnSpc>
                <a:spcPct val="115000"/>
              </a:lnSpc>
              <a:spcBef>
                <a:spcPts val="2100"/>
              </a:spcBef>
              <a:spcAft>
                <a:spcPts val="2100"/>
              </a:spcAft>
              <a:buClr>
                <a:srgbClr val="000000"/>
              </a:buClr>
              <a:buSzPts val="1900"/>
              <a:buChar char="■"/>
              <a:defRPr>
                <a:solidFill>
                  <a:srgbClr val="000000"/>
                </a:solidFill>
              </a:defRPr>
            </a:lvl9pPr>
          </a:lstStyle>
          <a:p>
            <a:endParaRPr/>
          </a:p>
        </p:txBody>
      </p:sp>
      <p:sp>
        <p:nvSpPr>
          <p:cNvPr id="86" name="Google Shape;86;g3cc72e1b124_0_1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grpSp>
        <p:nvGrpSpPr>
          <p:cNvPr id="87" name="Google Shape;87;g3cc72e1b124_0_190"/>
          <p:cNvGrpSpPr/>
          <p:nvPr/>
        </p:nvGrpSpPr>
        <p:grpSpPr>
          <a:xfrm>
            <a:off x="0" y="0"/>
            <a:ext cx="618385" cy="6857829"/>
            <a:chOff x="0" y="0"/>
            <a:chExt cx="463800" cy="5143500"/>
          </a:xfrm>
        </p:grpSpPr>
        <p:sp>
          <p:nvSpPr>
            <p:cNvPr id="88" name="Google Shape;88;g3cc72e1b124_0_190"/>
            <p:cNvSpPr/>
            <p:nvPr/>
          </p:nvSpPr>
          <p:spPr>
            <a:xfrm>
              <a:off x="0" y="0"/>
              <a:ext cx="463800" cy="5143500"/>
            </a:xfrm>
            <a:prstGeom prst="rect">
              <a:avLst/>
            </a:prstGeom>
            <a:solidFill>
              <a:srgbClr val="F3F3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89" name="Google Shape;89;g3cc72e1b124_0_190"/>
            <p:cNvPicPr preferRelativeResize="0"/>
            <p:nvPr/>
          </p:nvPicPr>
          <p:blipFill rotWithShape="1">
            <a:blip r:embed="rId2">
              <a:alphaModFix/>
            </a:blip>
            <a:srcRect/>
            <a:stretch/>
          </p:blipFill>
          <p:spPr>
            <a:xfrm>
              <a:off x="91834" y="72461"/>
              <a:ext cx="280014" cy="362487"/>
            </a:xfrm>
            <a:prstGeom prst="rect">
              <a:avLst/>
            </a:prstGeom>
            <a:noFill/>
            <a:ln>
              <a:noFill/>
            </a:ln>
          </p:spPr>
        </p:pic>
        <p:pic>
          <p:nvPicPr>
            <p:cNvPr id="90" name="Google Shape;90;g3cc72e1b124_0_190"/>
            <p:cNvPicPr preferRelativeResize="0"/>
            <p:nvPr/>
          </p:nvPicPr>
          <p:blipFill rotWithShape="1">
            <a:blip r:embed="rId3">
              <a:alphaModFix/>
            </a:blip>
            <a:srcRect/>
            <a:stretch/>
          </p:blipFill>
          <p:spPr>
            <a:xfrm rot="5400000">
              <a:off x="-1175" y="4705150"/>
              <a:ext cx="429850" cy="7550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649940" y="484094"/>
            <a:ext cx="9894939" cy="107532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body" idx="1"/>
          </p:nvPr>
        </p:nvSpPr>
        <p:spPr>
          <a:xfrm>
            <a:off x="649940" y="2021541"/>
            <a:ext cx="10896601" cy="4155422"/>
          </a:xfrm>
          <a:prstGeom prst="rect">
            <a:avLst/>
          </a:prstGeom>
          <a:noFill/>
          <a:ln>
            <a:noFill/>
          </a:ln>
        </p:spPr>
        <p:txBody>
          <a:bodyPr spcFirstLastPara="1" wrap="square" lIns="0" tIns="0" rIns="0" bIns="0" anchor="t" anchorCtr="0">
            <a:noAutofit/>
          </a:bodyPr>
          <a:lstStyle>
            <a:lvl1pPr marL="457200" lvl="0" indent="-365760" algn="l">
              <a:lnSpc>
                <a:spcPct val="95000"/>
              </a:lnSpc>
              <a:spcBef>
                <a:spcPts val="600"/>
              </a:spcBef>
              <a:spcAft>
                <a:spcPts val="0"/>
              </a:spcAft>
              <a:buClr>
                <a:schemeClr val="dk1"/>
              </a:buClr>
              <a:buSzPts val="2160"/>
              <a:buChar char="∙"/>
              <a:defRPr/>
            </a:lvl1pPr>
            <a:lvl2pPr marL="914400" lvl="1" indent="-365760" algn="l">
              <a:lnSpc>
                <a:spcPct val="95000"/>
              </a:lnSpc>
              <a:spcBef>
                <a:spcPts val="600"/>
              </a:spcBef>
              <a:spcAft>
                <a:spcPts val="0"/>
              </a:spcAft>
              <a:buClr>
                <a:schemeClr val="dk1"/>
              </a:buClr>
              <a:buSzPts val="2160"/>
              <a:buChar char="∙"/>
              <a:defRPr/>
            </a:lvl2pPr>
            <a:lvl3pPr marL="1371600" lvl="2" indent="-365760" algn="l">
              <a:lnSpc>
                <a:spcPct val="95000"/>
              </a:lnSpc>
              <a:spcBef>
                <a:spcPts val="600"/>
              </a:spcBef>
              <a:spcAft>
                <a:spcPts val="0"/>
              </a:spcAft>
              <a:buClr>
                <a:schemeClr val="dk1"/>
              </a:buClr>
              <a:buSzPts val="2160"/>
              <a:buChar char="∙"/>
              <a:defRPr/>
            </a:lvl3pPr>
            <a:lvl4pPr marL="1828800" lvl="3" indent="-365760" algn="l">
              <a:lnSpc>
                <a:spcPct val="95000"/>
              </a:lnSpc>
              <a:spcBef>
                <a:spcPts val="600"/>
              </a:spcBef>
              <a:spcAft>
                <a:spcPts val="0"/>
              </a:spcAft>
              <a:buClr>
                <a:schemeClr val="dk1"/>
              </a:buClr>
              <a:buSzPts val="2160"/>
              <a:buChar char="∙"/>
              <a:defRPr/>
            </a:lvl4pPr>
            <a:lvl5pPr marL="2286000" lvl="4" indent="-365760" algn="l">
              <a:lnSpc>
                <a:spcPct val="95000"/>
              </a:lnSpc>
              <a:spcBef>
                <a:spcPts val="600"/>
              </a:spcBef>
              <a:spcAft>
                <a:spcPts val="0"/>
              </a:spcAft>
              <a:buClr>
                <a:schemeClr val="dk1"/>
              </a:buClr>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7"/>
          <p:cNvSpPr txBox="1">
            <a:spLocks noGrp="1"/>
          </p:cNvSpPr>
          <p:nvPr>
            <p:ph type="dt" idx="10"/>
          </p:nvPr>
        </p:nvSpPr>
        <p:spPr>
          <a:xfrm>
            <a:off x="649941" y="6436659"/>
            <a:ext cx="1352595" cy="28481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ftr" idx="11"/>
          </p:nvPr>
        </p:nvSpPr>
        <p:spPr>
          <a:xfrm>
            <a:off x="2052828" y="6436659"/>
            <a:ext cx="4002024" cy="284816"/>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sldNum" idx="12"/>
          </p:nvPr>
        </p:nvSpPr>
        <p:spPr>
          <a:xfrm>
            <a:off x="10448364" y="6436659"/>
            <a:ext cx="1093695" cy="28481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22" name="Google Shape;22;p7"/>
          <p:cNvPicPr preferRelativeResize="0"/>
          <p:nvPr/>
        </p:nvPicPr>
        <p:blipFill rotWithShape="1">
          <a:blip r:embed="rId2">
            <a:alphaModFix/>
          </a:blip>
          <a:srcRect/>
          <a:stretch/>
        </p:blipFill>
        <p:spPr>
          <a:xfrm>
            <a:off x="11076380" y="596151"/>
            <a:ext cx="516294" cy="6310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Shape 23"/>
        <p:cNvGrpSpPr/>
        <p:nvPr/>
      </p:nvGrpSpPr>
      <p:grpSpPr>
        <a:xfrm>
          <a:off x="0" y="0"/>
          <a:ext cx="0" cy="0"/>
          <a:chOff x="0" y="0"/>
          <a:chExt cx="0" cy="0"/>
        </a:xfrm>
      </p:grpSpPr>
      <p:sp>
        <p:nvSpPr>
          <p:cNvPr id="24" name="Google Shape;24;p8"/>
          <p:cNvSpPr txBox="1">
            <a:spLocks noGrp="1"/>
          </p:cNvSpPr>
          <p:nvPr>
            <p:ph type="body" idx="1"/>
          </p:nvPr>
        </p:nvSpPr>
        <p:spPr>
          <a:xfrm>
            <a:off x="649940" y="2021541"/>
            <a:ext cx="5311126" cy="4155422"/>
          </a:xfrm>
          <a:prstGeom prst="rect">
            <a:avLst/>
          </a:prstGeom>
          <a:noFill/>
          <a:ln>
            <a:noFill/>
          </a:ln>
        </p:spPr>
        <p:txBody>
          <a:bodyPr spcFirstLastPara="1" wrap="square" lIns="0" tIns="0" rIns="0" bIns="0" anchor="t" anchorCtr="0">
            <a:noAutofit/>
          </a:bodyPr>
          <a:lstStyle>
            <a:lvl1pPr marL="457200" lvl="0" indent="-365760" algn="l">
              <a:lnSpc>
                <a:spcPct val="95000"/>
              </a:lnSpc>
              <a:spcBef>
                <a:spcPts val="600"/>
              </a:spcBef>
              <a:spcAft>
                <a:spcPts val="0"/>
              </a:spcAft>
              <a:buClr>
                <a:schemeClr val="dk1"/>
              </a:buClr>
              <a:buSzPts val="2160"/>
              <a:buChar char="∙"/>
              <a:defRPr/>
            </a:lvl1pPr>
            <a:lvl2pPr marL="914400" lvl="1" indent="-365760" algn="l">
              <a:lnSpc>
                <a:spcPct val="95000"/>
              </a:lnSpc>
              <a:spcBef>
                <a:spcPts val="600"/>
              </a:spcBef>
              <a:spcAft>
                <a:spcPts val="0"/>
              </a:spcAft>
              <a:buClr>
                <a:schemeClr val="dk1"/>
              </a:buClr>
              <a:buSzPts val="2160"/>
              <a:buChar char="∙"/>
              <a:defRPr/>
            </a:lvl2pPr>
            <a:lvl3pPr marL="1371600" lvl="2" indent="-365760" algn="l">
              <a:lnSpc>
                <a:spcPct val="95000"/>
              </a:lnSpc>
              <a:spcBef>
                <a:spcPts val="600"/>
              </a:spcBef>
              <a:spcAft>
                <a:spcPts val="0"/>
              </a:spcAft>
              <a:buClr>
                <a:schemeClr val="dk1"/>
              </a:buClr>
              <a:buSzPts val="2160"/>
              <a:buChar char="∙"/>
              <a:defRPr/>
            </a:lvl3pPr>
            <a:lvl4pPr marL="1828800" lvl="3" indent="-365760" algn="l">
              <a:lnSpc>
                <a:spcPct val="95000"/>
              </a:lnSpc>
              <a:spcBef>
                <a:spcPts val="600"/>
              </a:spcBef>
              <a:spcAft>
                <a:spcPts val="0"/>
              </a:spcAft>
              <a:buClr>
                <a:schemeClr val="dk1"/>
              </a:buClr>
              <a:buSzPts val="2160"/>
              <a:buChar char="∙"/>
              <a:defRPr/>
            </a:lvl4pPr>
            <a:lvl5pPr marL="2286000" lvl="4" indent="-365760" algn="l">
              <a:lnSpc>
                <a:spcPct val="95000"/>
              </a:lnSpc>
              <a:spcBef>
                <a:spcPts val="600"/>
              </a:spcBef>
              <a:spcAft>
                <a:spcPts val="0"/>
              </a:spcAft>
              <a:buClr>
                <a:schemeClr val="dk1"/>
              </a:buClr>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
          <p:cNvSpPr txBox="1">
            <a:spLocks noGrp="1"/>
          </p:cNvSpPr>
          <p:nvPr>
            <p:ph type="dt" idx="10"/>
          </p:nvPr>
        </p:nvSpPr>
        <p:spPr>
          <a:xfrm>
            <a:off x="649941" y="6436659"/>
            <a:ext cx="1352595" cy="28481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ftr" idx="11"/>
          </p:nvPr>
        </p:nvSpPr>
        <p:spPr>
          <a:xfrm>
            <a:off x="2052828" y="6436659"/>
            <a:ext cx="4002024" cy="284816"/>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10448364" y="6436659"/>
            <a:ext cx="1093695" cy="28481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8" name="Google Shape;28;p8"/>
          <p:cNvSpPr txBox="1">
            <a:spLocks noGrp="1"/>
          </p:cNvSpPr>
          <p:nvPr>
            <p:ph type="body" idx="2"/>
          </p:nvPr>
        </p:nvSpPr>
        <p:spPr>
          <a:xfrm>
            <a:off x="6230933" y="2021541"/>
            <a:ext cx="5311126" cy="4155422"/>
          </a:xfrm>
          <a:prstGeom prst="rect">
            <a:avLst/>
          </a:prstGeom>
          <a:noFill/>
          <a:ln>
            <a:noFill/>
          </a:ln>
        </p:spPr>
        <p:txBody>
          <a:bodyPr spcFirstLastPara="1" wrap="square" lIns="0" tIns="0" rIns="0" bIns="0" anchor="t" anchorCtr="0">
            <a:noAutofit/>
          </a:bodyPr>
          <a:lstStyle>
            <a:lvl1pPr marL="457200" lvl="0" indent="-365760" algn="l">
              <a:lnSpc>
                <a:spcPct val="95000"/>
              </a:lnSpc>
              <a:spcBef>
                <a:spcPts val="600"/>
              </a:spcBef>
              <a:spcAft>
                <a:spcPts val="0"/>
              </a:spcAft>
              <a:buClr>
                <a:schemeClr val="dk1"/>
              </a:buClr>
              <a:buSzPts val="2160"/>
              <a:buChar char="∙"/>
              <a:defRPr/>
            </a:lvl1pPr>
            <a:lvl2pPr marL="914400" lvl="1" indent="-365760" algn="l">
              <a:lnSpc>
                <a:spcPct val="95000"/>
              </a:lnSpc>
              <a:spcBef>
                <a:spcPts val="600"/>
              </a:spcBef>
              <a:spcAft>
                <a:spcPts val="0"/>
              </a:spcAft>
              <a:buClr>
                <a:schemeClr val="dk1"/>
              </a:buClr>
              <a:buSzPts val="2160"/>
              <a:buChar char="∙"/>
              <a:defRPr/>
            </a:lvl2pPr>
            <a:lvl3pPr marL="1371600" lvl="2" indent="-365760" algn="l">
              <a:lnSpc>
                <a:spcPct val="95000"/>
              </a:lnSpc>
              <a:spcBef>
                <a:spcPts val="600"/>
              </a:spcBef>
              <a:spcAft>
                <a:spcPts val="0"/>
              </a:spcAft>
              <a:buClr>
                <a:schemeClr val="dk1"/>
              </a:buClr>
              <a:buSzPts val="2160"/>
              <a:buChar char="∙"/>
              <a:defRPr/>
            </a:lvl3pPr>
            <a:lvl4pPr marL="1828800" lvl="3" indent="-365760" algn="l">
              <a:lnSpc>
                <a:spcPct val="95000"/>
              </a:lnSpc>
              <a:spcBef>
                <a:spcPts val="600"/>
              </a:spcBef>
              <a:spcAft>
                <a:spcPts val="0"/>
              </a:spcAft>
              <a:buClr>
                <a:schemeClr val="dk1"/>
              </a:buClr>
              <a:buSzPts val="2160"/>
              <a:buChar char="∙"/>
              <a:defRPr/>
            </a:lvl4pPr>
            <a:lvl5pPr marL="2286000" lvl="4" indent="-365760" algn="l">
              <a:lnSpc>
                <a:spcPct val="95000"/>
              </a:lnSpc>
              <a:spcBef>
                <a:spcPts val="600"/>
              </a:spcBef>
              <a:spcAft>
                <a:spcPts val="0"/>
              </a:spcAft>
              <a:buClr>
                <a:schemeClr val="dk1"/>
              </a:buClr>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8"/>
          <p:cNvPicPr preferRelativeResize="0"/>
          <p:nvPr/>
        </p:nvPicPr>
        <p:blipFill rotWithShape="1">
          <a:blip r:embed="rId2">
            <a:alphaModFix/>
          </a:blip>
          <a:srcRect/>
          <a:stretch/>
        </p:blipFill>
        <p:spPr>
          <a:xfrm>
            <a:off x="11076380" y="596151"/>
            <a:ext cx="516294" cy="631026"/>
          </a:xfrm>
          <a:prstGeom prst="rect">
            <a:avLst/>
          </a:prstGeom>
          <a:noFill/>
          <a:ln>
            <a:noFill/>
          </a:ln>
        </p:spPr>
      </p:pic>
      <p:sp>
        <p:nvSpPr>
          <p:cNvPr id="30" name="Google Shape;30;p8"/>
          <p:cNvSpPr txBox="1">
            <a:spLocks noGrp="1"/>
          </p:cNvSpPr>
          <p:nvPr>
            <p:ph type="title"/>
          </p:nvPr>
        </p:nvSpPr>
        <p:spPr>
          <a:xfrm>
            <a:off x="649940" y="484094"/>
            <a:ext cx="9894939" cy="107532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icture">
  <p:cSld name="Section Header Picture">
    <p:bg>
      <p:bgPr>
        <a:solidFill>
          <a:schemeClr val="lt2"/>
        </a:solidFill>
        <a:effectLst/>
      </p:bgPr>
    </p:bg>
    <p:spTree>
      <p:nvGrpSpPr>
        <p:cNvPr id="1" name="Shape 31"/>
        <p:cNvGrpSpPr/>
        <p:nvPr/>
      </p:nvGrpSpPr>
      <p:grpSpPr>
        <a:xfrm>
          <a:off x="0" y="0"/>
          <a:ext cx="0" cy="0"/>
          <a:chOff x="0" y="0"/>
          <a:chExt cx="0" cy="0"/>
        </a:xfrm>
      </p:grpSpPr>
      <p:sp>
        <p:nvSpPr>
          <p:cNvPr id="32" name="Google Shape;32;p9"/>
          <p:cNvSpPr/>
          <p:nvPr/>
        </p:nvSpPr>
        <p:spPr>
          <a:xfrm>
            <a:off x="-1" y="4570190"/>
            <a:ext cx="12192001" cy="2287810"/>
          </a:xfrm>
          <a:prstGeom prst="rect">
            <a:avLst/>
          </a:prstGeom>
          <a:solidFill>
            <a:srgbClr val="F0E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9"/>
          <p:cNvSpPr>
            <a:spLocks noGrp="1"/>
          </p:cNvSpPr>
          <p:nvPr>
            <p:ph type="pic" idx="2"/>
          </p:nvPr>
        </p:nvSpPr>
        <p:spPr>
          <a:xfrm>
            <a:off x="1" y="-1"/>
            <a:ext cx="8105774" cy="4570191"/>
          </a:xfrm>
          <a:prstGeom prst="rect">
            <a:avLst/>
          </a:prstGeom>
          <a:solidFill>
            <a:srgbClr val="F2F2F2"/>
          </a:solidFill>
          <a:ln>
            <a:noFill/>
          </a:ln>
        </p:spPr>
      </p:sp>
      <p:sp>
        <p:nvSpPr>
          <p:cNvPr id="34" name="Google Shape;34;p9"/>
          <p:cNvSpPr txBox="1">
            <a:spLocks noGrp="1"/>
          </p:cNvSpPr>
          <p:nvPr>
            <p:ph type="title"/>
          </p:nvPr>
        </p:nvSpPr>
        <p:spPr>
          <a:xfrm>
            <a:off x="649941" y="5170932"/>
            <a:ext cx="6756699" cy="114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dt" idx="10"/>
          </p:nvPr>
        </p:nvSpPr>
        <p:spPr>
          <a:xfrm>
            <a:off x="649941" y="6436659"/>
            <a:ext cx="1352595" cy="28481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ftr" idx="11"/>
          </p:nvPr>
        </p:nvSpPr>
        <p:spPr>
          <a:xfrm>
            <a:off x="2052828" y="6436659"/>
            <a:ext cx="4002024" cy="284816"/>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
          <p:cNvSpPr txBox="1">
            <a:spLocks noGrp="1"/>
          </p:cNvSpPr>
          <p:nvPr>
            <p:ph type="sldNum" idx="12"/>
          </p:nvPr>
        </p:nvSpPr>
        <p:spPr>
          <a:xfrm>
            <a:off x="10448364" y="6436659"/>
            <a:ext cx="1093695" cy="28481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38" name="Google Shape;38;p9"/>
          <p:cNvSpPr/>
          <p:nvPr/>
        </p:nvSpPr>
        <p:spPr>
          <a:xfrm>
            <a:off x="8105775" y="0"/>
            <a:ext cx="378679" cy="4568336"/>
          </a:xfrm>
          <a:custGeom>
            <a:avLst/>
            <a:gdLst/>
            <a:ahLst/>
            <a:cxnLst/>
            <a:rect l="l" t="t" r="r" b="b"/>
            <a:pathLst>
              <a:path w="378679" h="4570191" extrusionOk="0">
                <a:moveTo>
                  <a:pt x="378679" y="0"/>
                </a:moveTo>
                <a:lnTo>
                  <a:pt x="378679" y="4570191"/>
                </a:lnTo>
                <a:lnTo>
                  <a:pt x="0" y="4570191"/>
                </a:lnTo>
                <a:lnTo>
                  <a:pt x="0" y="0"/>
                </a:lnTo>
                <a:lnTo>
                  <a:pt x="37867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9"/>
          <p:cNvSpPr/>
          <p:nvPr/>
        </p:nvSpPr>
        <p:spPr>
          <a:xfrm>
            <a:off x="8869551" y="0"/>
            <a:ext cx="385100" cy="4568336"/>
          </a:xfrm>
          <a:custGeom>
            <a:avLst/>
            <a:gdLst/>
            <a:ahLst/>
            <a:cxnLst/>
            <a:rect l="l" t="t" r="r" b="b"/>
            <a:pathLst>
              <a:path w="385100" h="4570191" extrusionOk="0">
                <a:moveTo>
                  <a:pt x="385101" y="0"/>
                </a:moveTo>
                <a:lnTo>
                  <a:pt x="385101" y="4570191"/>
                </a:lnTo>
                <a:lnTo>
                  <a:pt x="0" y="4570191"/>
                </a:lnTo>
                <a:lnTo>
                  <a:pt x="0" y="0"/>
                </a:lnTo>
                <a:lnTo>
                  <a:pt x="38510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9"/>
          <p:cNvSpPr/>
          <p:nvPr/>
        </p:nvSpPr>
        <p:spPr>
          <a:xfrm>
            <a:off x="9639735" y="0"/>
            <a:ext cx="385100" cy="4568336"/>
          </a:xfrm>
          <a:custGeom>
            <a:avLst/>
            <a:gdLst/>
            <a:ahLst/>
            <a:cxnLst/>
            <a:rect l="l" t="t" r="r" b="b"/>
            <a:pathLst>
              <a:path w="385100" h="4570191" extrusionOk="0">
                <a:moveTo>
                  <a:pt x="385101" y="0"/>
                </a:moveTo>
                <a:lnTo>
                  <a:pt x="385101" y="4570191"/>
                </a:lnTo>
                <a:lnTo>
                  <a:pt x="0" y="4570191"/>
                </a:lnTo>
                <a:lnTo>
                  <a:pt x="0" y="0"/>
                </a:lnTo>
                <a:lnTo>
                  <a:pt x="38510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9"/>
          <p:cNvSpPr/>
          <p:nvPr/>
        </p:nvSpPr>
        <p:spPr>
          <a:xfrm>
            <a:off x="10409932" y="0"/>
            <a:ext cx="385100" cy="4568336"/>
          </a:xfrm>
          <a:custGeom>
            <a:avLst/>
            <a:gdLst/>
            <a:ahLst/>
            <a:cxnLst/>
            <a:rect l="l" t="t" r="r" b="b"/>
            <a:pathLst>
              <a:path w="385100" h="4570191" extrusionOk="0">
                <a:moveTo>
                  <a:pt x="385101" y="0"/>
                </a:moveTo>
                <a:lnTo>
                  <a:pt x="385101" y="4570191"/>
                </a:lnTo>
                <a:lnTo>
                  <a:pt x="0" y="4570191"/>
                </a:lnTo>
                <a:lnTo>
                  <a:pt x="0" y="0"/>
                </a:lnTo>
                <a:lnTo>
                  <a:pt x="38510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9"/>
          <p:cNvSpPr/>
          <p:nvPr/>
        </p:nvSpPr>
        <p:spPr>
          <a:xfrm>
            <a:off x="11180116" y="0"/>
            <a:ext cx="385100" cy="4568336"/>
          </a:xfrm>
          <a:custGeom>
            <a:avLst/>
            <a:gdLst/>
            <a:ahLst/>
            <a:cxnLst/>
            <a:rect l="l" t="t" r="r" b="b"/>
            <a:pathLst>
              <a:path w="385100" h="4570191" extrusionOk="0">
                <a:moveTo>
                  <a:pt x="385100" y="0"/>
                </a:moveTo>
                <a:lnTo>
                  <a:pt x="385100" y="4570191"/>
                </a:lnTo>
                <a:lnTo>
                  <a:pt x="0" y="4570191"/>
                </a:lnTo>
                <a:lnTo>
                  <a:pt x="0" y="0"/>
                </a:lnTo>
                <a:lnTo>
                  <a:pt x="38510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9"/>
          <p:cNvSpPr/>
          <p:nvPr/>
        </p:nvSpPr>
        <p:spPr>
          <a:xfrm>
            <a:off x="11950317" y="0"/>
            <a:ext cx="241724" cy="4568336"/>
          </a:xfrm>
          <a:custGeom>
            <a:avLst/>
            <a:gdLst/>
            <a:ahLst/>
            <a:cxnLst/>
            <a:rect l="l" t="t" r="r" b="b"/>
            <a:pathLst>
              <a:path w="241724" h="4570191" extrusionOk="0">
                <a:moveTo>
                  <a:pt x="0" y="4570191"/>
                </a:moveTo>
                <a:lnTo>
                  <a:pt x="0" y="0"/>
                </a:lnTo>
                <a:lnTo>
                  <a:pt x="241725" y="0"/>
                </a:lnTo>
                <a:lnTo>
                  <a:pt x="241725" y="4570191"/>
                </a:lnTo>
                <a:lnTo>
                  <a:pt x="0" y="457019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4" name="Google Shape;44;p9"/>
          <p:cNvPicPr preferRelativeResize="0"/>
          <p:nvPr/>
        </p:nvPicPr>
        <p:blipFill rotWithShape="1">
          <a:blip r:embed="rId2">
            <a:alphaModFix/>
          </a:blip>
          <a:srcRect/>
          <a:stretch/>
        </p:blipFill>
        <p:spPr>
          <a:xfrm>
            <a:off x="9639507" y="5596332"/>
            <a:ext cx="2090175" cy="70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accent6"/>
        </a:solidFill>
        <a:effectLst/>
      </p:bgPr>
    </p:bg>
    <p:spTree>
      <p:nvGrpSpPr>
        <p:cNvPr id="1" name="Shape 45"/>
        <p:cNvGrpSpPr/>
        <p:nvPr/>
      </p:nvGrpSpPr>
      <p:grpSpPr>
        <a:xfrm>
          <a:off x="0" y="0"/>
          <a:ext cx="0" cy="0"/>
          <a:chOff x="0" y="0"/>
          <a:chExt cx="0" cy="0"/>
        </a:xfrm>
      </p:grpSpPr>
      <p:sp>
        <p:nvSpPr>
          <p:cNvPr id="46" name="Google Shape;46;p10"/>
          <p:cNvSpPr/>
          <p:nvPr/>
        </p:nvSpPr>
        <p:spPr>
          <a:xfrm>
            <a:off x="0" y="-3"/>
            <a:ext cx="12191877" cy="6858000"/>
          </a:xfrm>
          <a:custGeom>
            <a:avLst/>
            <a:gdLst/>
            <a:ahLst/>
            <a:cxnLst/>
            <a:rect l="l" t="t" r="r" b="b"/>
            <a:pathLst>
              <a:path w="12191877" h="6858000" extrusionOk="0">
                <a:moveTo>
                  <a:pt x="0" y="6858000"/>
                </a:moveTo>
                <a:lnTo>
                  <a:pt x="8102520" y="6858000"/>
                </a:lnTo>
                <a:lnTo>
                  <a:pt x="8102520" y="6051708"/>
                </a:lnTo>
                <a:lnTo>
                  <a:pt x="12191878" y="1962310"/>
                </a:lnTo>
                <a:lnTo>
                  <a:pt x="12191878" y="1850371"/>
                </a:lnTo>
                <a:lnTo>
                  <a:pt x="8102520" y="5939766"/>
                </a:lnTo>
                <a:lnTo>
                  <a:pt x="8102520" y="4931057"/>
                </a:lnTo>
                <a:lnTo>
                  <a:pt x="12191878" y="841658"/>
                </a:lnTo>
                <a:lnTo>
                  <a:pt x="12191878" y="729724"/>
                </a:lnTo>
                <a:lnTo>
                  <a:pt x="8102520" y="4819122"/>
                </a:lnTo>
                <a:lnTo>
                  <a:pt x="8102520" y="3810409"/>
                </a:lnTo>
                <a:lnTo>
                  <a:pt x="11912894" y="0"/>
                </a:lnTo>
                <a:lnTo>
                  <a:pt x="11800954" y="0"/>
                </a:lnTo>
                <a:lnTo>
                  <a:pt x="8102520" y="3698475"/>
                </a:lnTo>
                <a:lnTo>
                  <a:pt x="8102520" y="2689762"/>
                </a:lnTo>
                <a:lnTo>
                  <a:pt x="10792254" y="0"/>
                </a:lnTo>
                <a:lnTo>
                  <a:pt x="10680314" y="0"/>
                </a:lnTo>
                <a:lnTo>
                  <a:pt x="8102520" y="2577820"/>
                </a:lnTo>
                <a:lnTo>
                  <a:pt x="8102520" y="1569100"/>
                </a:lnTo>
                <a:lnTo>
                  <a:pt x="9671614" y="0"/>
                </a:lnTo>
                <a:lnTo>
                  <a:pt x="9559677" y="0"/>
                </a:lnTo>
                <a:lnTo>
                  <a:pt x="8102520" y="1457172"/>
                </a:lnTo>
                <a:lnTo>
                  <a:pt x="8102520" y="560902"/>
                </a:lnTo>
                <a:lnTo>
                  <a:pt x="8644717" y="0"/>
                </a:lnTo>
                <a:lnTo>
                  <a:pt x="8536632" y="0"/>
                </a:lnTo>
                <a:lnTo>
                  <a:pt x="8102520" y="448970"/>
                </a:lnTo>
                <a:lnTo>
                  <a:pt x="8102520" y="0"/>
                </a:lnTo>
                <a:lnTo>
                  <a:pt x="0" y="0"/>
                </a:lnTo>
                <a:lnTo>
                  <a:pt x="0" y="6857997"/>
                </a:lnTo>
                <a:close/>
                <a:moveTo>
                  <a:pt x="8304935" y="6858000"/>
                </a:moveTo>
                <a:lnTo>
                  <a:pt x="8416875" y="6858000"/>
                </a:lnTo>
                <a:lnTo>
                  <a:pt x="12191878" y="3082961"/>
                </a:lnTo>
                <a:lnTo>
                  <a:pt x="12191878" y="2971019"/>
                </a:lnTo>
                <a:lnTo>
                  <a:pt x="8304935" y="6858000"/>
                </a:lnTo>
                <a:close/>
                <a:moveTo>
                  <a:pt x="9425589" y="6858000"/>
                </a:moveTo>
                <a:lnTo>
                  <a:pt x="9537516" y="6858000"/>
                </a:lnTo>
                <a:lnTo>
                  <a:pt x="12191878" y="4203612"/>
                </a:lnTo>
                <a:lnTo>
                  <a:pt x="12191878" y="4091670"/>
                </a:lnTo>
                <a:lnTo>
                  <a:pt x="9425589" y="6858000"/>
                </a:lnTo>
                <a:close/>
                <a:moveTo>
                  <a:pt x="10544933" y="6858000"/>
                </a:moveTo>
                <a:lnTo>
                  <a:pt x="10658156" y="6858000"/>
                </a:lnTo>
                <a:lnTo>
                  <a:pt x="12191878" y="5324264"/>
                </a:lnTo>
                <a:lnTo>
                  <a:pt x="12191878" y="5211040"/>
                </a:lnTo>
                <a:lnTo>
                  <a:pt x="10544933" y="6858000"/>
                </a:lnTo>
                <a:close/>
                <a:moveTo>
                  <a:pt x="11665573" y="6858000"/>
                </a:moveTo>
                <a:lnTo>
                  <a:pt x="11777507" y="6858000"/>
                </a:lnTo>
                <a:lnTo>
                  <a:pt x="12191878" y="6443630"/>
                </a:lnTo>
                <a:lnTo>
                  <a:pt x="12191878" y="6331691"/>
                </a:lnTo>
                <a:lnTo>
                  <a:pt x="11665573" y="6858000"/>
                </a:lnTo>
                <a:close/>
              </a:path>
            </a:pathLst>
          </a:custGeom>
          <a:solidFill>
            <a:srgbClr val="F0EB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10"/>
          <p:cNvSpPr txBox="1">
            <a:spLocks noGrp="1"/>
          </p:cNvSpPr>
          <p:nvPr>
            <p:ph type="ctrTitle"/>
          </p:nvPr>
        </p:nvSpPr>
        <p:spPr>
          <a:xfrm>
            <a:off x="635508" y="2196783"/>
            <a:ext cx="6839712" cy="1876869"/>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ubTitle" idx="1"/>
          </p:nvPr>
        </p:nvSpPr>
        <p:spPr>
          <a:xfrm>
            <a:off x="635508" y="5070348"/>
            <a:ext cx="6839712" cy="122072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2880"/>
              <a:buNone/>
              <a:defRPr sz="2400">
                <a:latin typeface="Times New Roman"/>
                <a:ea typeface="Times New Roman"/>
                <a:cs typeface="Times New Roman"/>
                <a:sym typeface="Times New Roman"/>
              </a:defRPr>
            </a:lvl1pPr>
            <a:lvl2pPr lvl="1" algn="ctr">
              <a:lnSpc>
                <a:spcPct val="95000"/>
              </a:lnSpc>
              <a:spcBef>
                <a:spcPts val="600"/>
              </a:spcBef>
              <a:spcAft>
                <a:spcPts val="0"/>
              </a:spcAft>
              <a:buClr>
                <a:schemeClr val="dk1"/>
              </a:buClr>
              <a:buSzPts val="2400"/>
              <a:buNone/>
              <a:defRPr sz="2000"/>
            </a:lvl2pPr>
            <a:lvl3pPr lvl="2" algn="ctr">
              <a:lnSpc>
                <a:spcPct val="95000"/>
              </a:lnSpc>
              <a:spcBef>
                <a:spcPts val="600"/>
              </a:spcBef>
              <a:spcAft>
                <a:spcPts val="0"/>
              </a:spcAft>
              <a:buClr>
                <a:schemeClr val="dk1"/>
              </a:buClr>
              <a:buSzPts val="2160"/>
              <a:buNone/>
              <a:defRPr sz="1800"/>
            </a:lvl3pPr>
            <a:lvl4pPr lvl="3" algn="ctr">
              <a:lnSpc>
                <a:spcPct val="95000"/>
              </a:lnSpc>
              <a:spcBef>
                <a:spcPts val="600"/>
              </a:spcBef>
              <a:spcAft>
                <a:spcPts val="0"/>
              </a:spcAft>
              <a:buClr>
                <a:schemeClr val="dk1"/>
              </a:buClr>
              <a:buSzPts val="1920"/>
              <a:buNone/>
              <a:defRPr sz="1600"/>
            </a:lvl4pPr>
            <a:lvl5pPr lvl="4" algn="ctr">
              <a:lnSpc>
                <a:spcPct val="95000"/>
              </a:lnSpc>
              <a:spcBef>
                <a:spcPts val="600"/>
              </a:spcBef>
              <a:spcAft>
                <a:spcPts val="0"/>
              </a:spcAft>
              <a:buClr>
                <a:schemeClr val="dk1"/>
              </a:buClr>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9" name="Google Shape;49;p10"/>
          <p:cNvPicPr preferRelativeResize="0"/>
          <p:nvPr/>
        </p:nvPicPr>
        <p:blipFill rotWithShape="1">
          <a:blip r:embed="rId2">
            <a:alphaModFix/>
          </a:blip>
          <a:srcRect/>
          <a:stretch/>
        </p:blipFill>
        <p:spPr>
          <a:xfrm>
            <a:off x="540915" y="565286"/>
            <a:ext cx="2090175" cy="7034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1">
  <p:cSld name="1_Title Slide 1">
    <p:bg>
      <p:bgPr>
        <a:solidFill>
          <a:schemeClr val="accent1"/>
        </a:solidFill>
        <a:effectLst/>
      </p:bgPr>
    </p:bg>
    <p:spTree>
      <p:nvGrpSpPr>
        <p:cNvPr id="1" name="Shape 50"/>
        <p:cNvGrpSpPr/>
        <p:nvPr/>
      </p:nvGrpSpPr>
      <p:grpSpPr>
        <a:xfrm>
          <a:off x="0" y="0"/>
          <a:ext cx="0" cy="0"/>
          <a:chOff x="0" y="0"/>
          <a:chExt cx="0" cy="0"/>
        </a:xfrm>
      </p:grpSpPr>
      <p:sp>
        <p:nvSpPr>
          <p:cNvPr id="51" name="Google Shape;51;p11"/>
          <p:cNvSpPr/>
          <p:nvPr/>
        </p:nvSpPr>
        <p:spPr>
          <a:xfrm>
            <a:off x="0" y="-3"/>
            <a:ext cx="12191877" cy="6858000"/>
          </a:xfrm>
          <a:custGeom>
            <a:avLst/>
            <a:gdLst/>
            <a:ahLst/>
            <a:cxnLst/>
            <a:rect l="l" t="t" r="r" b="b"/>
            <a:pathLst>
              <a:path w="12191877" h="6858000" extrusionOk="0">
                <a:moveTo>
                  <a:pt x="0" y="6858000"/>
                </a:moveTo>
                <a:lnTo>
                  <a:pt x="8102520" y="6858000"/>
                </a:lnTo>
                <a:lnTo>
                  <a:pt x="8102520" y="6051708"/>
                </a:lnTo>
                <a:lnTo>
                  <a:pt x="12191878" y="1962310"/>
                </a:lnTo>
                <a:lnTo>
                  <a:pt x="12191878" y="1850371"/>
                </a:lnTo>
                <a:lnTo>
                  <a:pt x="8102520" y="5939766"/>
                </a:lnTo>
                <a:lnTo>
                  <a:pt x="8102520" y="4931057"/>
                </a:lnTo>
                <a:lnTo>
                  <a:pt x="12191878" y="841658"/>
                </a:lnTo>
                <a:lnTo>
                  <a:pt x="12191878" y="729724"/>
                </a:lnTo>
                <a:lnTo>
                  <a:pt x="8102520" y="4819122"/>
                </a:lnTo>
                <a:lnTo>
                  <a:pt x="8102520" y="3810409"/>
                </a:lnTo>
                <a:lnTo>
                  <a:pt x="11912894" y="0"/>
                </a:lnTo>
                <a:lnTo>
                  <a:pt x="11800954" y="0"/>
                </a:lnTo>
                <a:lnTo>
                  <a:pt x="8102520" y="3698475"/>
                </a:lnTo>
                <a:lnTo>
                  <a:pt x="8102520" y="2689762"/>
                </a:lnTo>
                <a:lnTo>
                  <a:pt x="10792254" y="0"/>
                </a:lnTo>
                <a:lnTo>
                  <a:pt x="10680314" y="0"/>
                </a:lnTo>
                <a:lnTo>
                  <a:pt x="8102520" y="2577820"/>
                </a:lnTo>
                <a:lnTo>
                  <a:pt x="8102520" y="1569100"/>
                </a:lnTo>
                <a:lnTo>
                  <a:pt x="9671614" y="0"/>
                </a:lnTo>
                <a:lnTo>
                  <a:pt x="9559677" y="0"/>
                </a:lnTo>
                <a:lnTo>
                  <a:pt x="8102520" y="1457172"/>
                </a:lnTo>
                <a:lnTo>
                  <a:pt x="8102520" y="560902"/>
                </a:lnTo>
                <a:lnTo>
                  <a:pt x="8644717" y="0"/>
                </a:lnTo>
                <a:lnTo>
                  <a:pt x="8536632" y="0"/>
                </a:lnTo>
                <a:lnTo>
                  <a:pt x="8102520" y="448970"/>
                </a:lnTo>
                <a:lnTo>
                  <a:pt x="8102520" y="0"/>
                </a:lnTo>
                <a:lnTo>
                  <a:pt x="0" y="0"/>
                </a:lnTo>
                <a:lnTo>
                  <a:pt x="0" y="6857997"/>
                </a:lnTo>
                <a:close/>
                <a:moveTo>
                  <a:pt x="8304935" y="6858000"/>
                </a:moveTo>
                <a:lnTo>
                  <a:pt x="8416875" y="6858000"/>
                </a:lnTo>
                <a:lnTo>
                  <a:pt x="12191878" y="3082961"/>
                </a:lnTo>
                <a:lnTo>
                  <a:pt x="12191878" y="2971019"/>
                </a:lnTo>
                <a:lnTo>
                  <a:pt x="8304935" y="6858000"/>
                </a:lnTo>
                <a:close/>
                <a:moveTo>
                  <a:pt x="9425589" y="6858000"/>
                </a:moveTo>
                <a:lnTo>
                  <a:pt x="9537516" y="6858000"/>
                </a:lnTo>
                <a:lnTo>
                  <a:pt x="12191878" y="4203612"/>
                </a:lnTo>
                <a:lnTo>
                  <a:pt x="12191878" y="4091670"/>
                </a:lnTo>
                <a:lnTo>
                  <a:pt x="9425589" y="6858000"/>
                </a:lnTo>
                <a:close/>
                <a:moveTo>
                  <a:pt x="10544933" y="6858000"/>
                </a:moveTo>
                <a:lnTo>
                  <a:pt x="10658156" y="6858000"/>
                </a:lnTo>
                <a:lnTo>
                  <a:pt x="12191878" y="5324264"/>
                </a:lnTo>
                <a:lnTo>
                  <a:pt x="12191878" y="5211040"/>
                </a:lnTo>
                <a:lnTo>
                  <a:pt x="10544933" y="6858000"/>
                </a:lnTo>
                <a:close/>
                <a:moveTo>
                  <a:pt x="11665573" y="6858000"/>
                </a:moveTo>
                <a:lnTo>
                  <a:pt x="11777507" y="6858000"/>
                </a:lnTo>
                <a:lnTo>
                  <a:pt x="12191878" y="6443630"/>
                </a:lnTo>
                <a:lnTo>
                  <a:pt x="12191878" y="6331691"/>
                </a:lnTo>
                <a:lnTo>
                  <a:pt x="11665573" y="6858000"/>
                </a:lnTo>
                <a:close/>
              </a:path>
            </a:pathLst>
          </a:custGeom>
          <a:solidFill>
            <a:srgbClr val="F0EB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52;p11"/>
          <p:cNvSpPr txBox="1">
            <a:spLocks noGrp="1"/>
          </p:cNvSpPr>
          <p:nvPr>
            <p:ph type="ctrTitle"/>
          </p:nvPr>
        </p:nvSpPr>
        <p:spPr>
          <a:xfrm>
            <a:off x="635508" y="2196783"/>
            <a:ext cx="6839712" cy="1876869"/>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ubTitle" idx="1"/>
          </p:nvPr>
        </p:nvSpPr>
        <p:spPr>
          <a:xfrm>
            <a:off x="635508" y="5070348"/>
            <a:ext cx="6839712" cy="122072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2880"/>
              <a:buNone/>
              <a:defRPr sz="2400">
                <a:latin typeface="Times New Roman"/>
                <a:ea typeface="Times New Roman"/>
                <a:cs typeface="Times New Roman"/>
                <a:sym typeface="Times New Roman"/>
              </a:defRPr>
            </a:lvl1pPr>
            <a:lvl2pPr lvl="1" algn="ctr">
              <a:lnSpc>
                <a:spcPct val="95000"/>
              </a:lnSpc>
              <a:spcBef>
                <a:spcPts val="600"/>
              </a:spcBef>
              <a:spcAft>
                <a:spcPts val="0"/>
              </a:spcAft>
              <a:buClr>
                <a:schemeClr val="dk1"/>
              </a:buClr>
              <a:buSzPts val="2400"/>
              <a:buNone/>
              <a:defRPr sz="2000"/>
            </a:lvl2pPr>
            <a:lvl3pPr lvl="2" algn="ctr">
              <a:lnSpc>
                <a:spcPct val="95000"/>
              </a:lnSpc>
              <a:spcBef>
                <a:spcPts val="600"/>
              </a:spcBef>
              <a:spcAft>
                <a:spcPts val="0"/>
              </a:spcAft>
              <a:buClr>
                <a:schemeClr val="dk1"/>
              </a:buClr>
              <a:buSzPts val="2160"/>
              <a:buNone/>
              <a:defRPr sz="1800"/>
            </a:lvl3pPr>
            <a:lvl4pPr lvl="3" algn="ctr">
              <a:lnSpc>
                <a:spcPct val="95000"/>
              </a:lnSpc>
              <a:spcBef>
                <a:spcPts val="600"/>
              </a:spcBef>
              <a:spcAft>
                <a:spcPts val="0"/>
              </a:spcAft>
              <a:buClr>
                <a:schemeClr val="dk1"/>
              </a:buClr>
              <a:buSzPts val="1920"/>
              <a:buNone/>
              <a:defRPr sz="1600"/>
            </a:lvl4pPr>
            <a:lvl5pPr lvl="4" algn="ctr">
              <a:lnSpc>
                <a:spcPct val="95000"/>
              </a:lnSpc>
              <a:spcBef>
                <a:spcPts val="600"/>
              </a:spcBef>
              <a:spcAft>
                <a:spcPts val="0"/>
              </a:spcAft>
              <a:buClr>
                <a:schemeClr val="dk1"/>
              </a:buClr>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 name="Google Shape;54;p11"/>
          <p:cNvPicPr preferRelativeResize="0"/>
          <p:nvPr/>
        </p:nvPicPr>
        <p:blipFill rotWithShape="1">
          <a:blip r:embed="rId2">
            <a:alphaModFix/>
          </a:blip>
          <a:srcRect/>
          <a:stretch/>
        </p:blipFill>
        <p:spPr>
          <a:xfrm>
            <a:off x="540915" y="565286"/>
            <a:ext cx="2090175" cy="7034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2">
  <p:cSld name="1_Title Slide 2">
    <p:bg>
      <p:bgPr>
        <a:solidFill>
          <a:schemeClr val="accent6"/>
        </a:solidFill>
        <a:effectLst/>
      </p:bgPr>
    </p:bg>
    <p:spTree>
      <p:nvGrpSpPr>
        <p:cNvPr id="1" name="Shape 55"/>
        <p:cNvGrpSpPr/>
        <p:nvPr/>
      </p:nvGrpSpPr>
      <p:grpSpPr>
        <a:xfrm>
          <a:off x="0" y="0"/>
          <a:ext cx="0" cy="0"/>
          <a:chOff x="0" y="0"/>
          <a:chExt cx="0" cy="0"/>
        </a:xfrm>
      </p:grpSpPr>
      <p:pic>
        <p:nvPicPr>
          <p:cNvPr id="56" name="Google Shape;56;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7" name="Google Shape;57;p12"/>
          <p:cNvSpPr txBox="1">
            <a:spLocks noGrp="1"/>
          </p:cNvSpPr>
          <p:nvPr>
            <p:ph type="ctrTitle"/>
          </p:nvPr>
        </p:nvSpPr>
        <p:spPr>
          <a:xfrm>
            <a:off x="635508" y="2196783"/>
            <a:ext cx="6839712" cy="1876869"/>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subTitle" idx="1"/>
          </p:nvPr>
        </p:nvSpPr>
        <p:spPr>
          <a:xfrm>
            <a:off x="635508" y="5070348"/>
            <a:ext cx="6839712" cy="122072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2880"/>
              <a:buNone/>
              <a:defRPr sz="2400">
                <a:latin typeface="Times New Roman"/>
                <a:ea typeface="Times New Roman"/>
                <a:cs typeface="Times New Roman"/>
                <a:sym typeface="Times New Roman"/>
              </a:defRPr>
            </a:lvl1pPr>
            <a:lvl2pPr lvl="1" algn="ctr">
              <a:lnSpc>
                <a:spcPct val="95000"/>
              </a:lnSpc>
              <a:spcBef>
                <a:spcPts val="600"/>
              </a:spcBef>
              <a:spcAft>
                <a:spcPts val="0"/>
              </a:spcAft>
              <a:buClr>
                <a:schemeClr val="dk1"/>
              </a:buClr>
              <a:buSzPts val="2400"/>
              <a:buNone/>
              <a:defRPr sz="2000"/>
            </a:lvl2pPr>
            <a:lvl3pPr lvl="2" algn="ctr">
              <a:lnSpc>
                <a:spcPct val="95000"/>
              </a:lnSpc>
              <a:spcBef>
                <a:spcPts val="600"/>
              </a:spcBef>
              <a:spcAft>
                <a:spcPts val="0"/>
              </a:spcAft>
              <a:buClr>
                <a:schemeClr val="dk1"/>
              </a:buClr>
              <a:buSzPts val="2160"/>
              <a:buNone/>
              <a:defRPr sz="1800"/>
            </a:lvl3pPr>
            <a:lvl4pPr lvl="3" algn="ctr">
              <a:lnSpc>
                <a:spcPct val="95000"/>
              </a:lnSpc>
              <a:spcBef>
                <a:spcPts val="600"/>
              </a:spcBef>
              <a:spcAft>
                <a:spcPts val="0"/>
              </a:spcAft>
              <a:buClr>
                <a:schemeClr val="dk1"/>
              </a:buClr>
              <a:buSzPts val="1920"/>
              <a:buNone/>
              <a:defRPr sz="1600"/>
            </a:lvl4pPr>
            <a:lvl5pPr lvl="4" algn="ctr">
              <a:lnSpc>
                <a:spcPct val="95000"/>
              </a:lnSpc>
              <a:spcBef>
                <a:spcPts val="600"/>
              </a:spcBef>
              <a:spcAft>
                <a:spcPts val="0"/>
              </a:spcAft>
              <a:buClr>
                <a:schemeClr val="dk1"/>
              </a:buClr>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9" name="Google Shape;59;p12"/>
          <p:cNvPicPr preferRelativeResize="0"/>
          <p:nvPr/>
        </p:nvPicPr>
        <p:blipFill rotWithShape="1">
          <a:blip r:embed="rId3">
            <a:alphaModFix/>
          </a:blip>
          <a:srcRect/>
          <a:stretch/>
        </p:blipFill>
        <p:spPr>
          <a:xfrm>
            <a:off x="540915" y="565286"/>
            <a:ext cx="2090175" cy="7034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san ylätunniste">
  <p:cSld name="Osan ylätunniste">
    <p:bg>
      <p:bgPr>
        <a:solidFill>
          <a:schemeClr val="accent1"/>
        </a:solidFill>
        <a:effectLst/>
      </p:bgPr>
    </p:bg>
    <p:spTree>
      <p:nvGrpSpPr>
        <p:cNvPr id="1" name="Shape 60"/>
        <p:cNvGrpSpPr/>
        <p:nvPr/>
      </p:nvGrpSpPr>
      <p:grpSpPr>
        <a:xfrm>
          <a:off x="0" y="0"/>
          <a:ext cx="0" cy="0"/>
          <a:chOff x="0" y="0"/>
          <a:chExt cx="0" cy="0"/>
        </a:xfrm>
      </p:grpSpPr>
      <p:sp>
        <p:nvSpPr>
          <p:cNvPr id="61" name="Google Shape;61;p13"/>
          <p:cNvSpPr/>
          <p:nvPr/>
        </p:nvSpPr>
        <p:spPr>
          <a:xfrm>
            <a:off x="-1" y="4570190"/>
            <a:ext cx="12192001" cy="2287810"/>
          </a:xfrm>
          <a:prstGeom prst="rect">
            <a:avLst/>
          </a:prstGeom>
          <a:solidFill>
            <a:srgbClr val="F0E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13"/>
          <p:cNvSpPr txBox="1">
            <a:spLocks noGrp="1"/>
          </p:cNvSpPr>
          <p:nvPr>
            <p:ph type="title"/>
          </p:nvPr>
        </p:nvSpPr>
        <p:spPr>
          <a:xfrm>
            <a:off x="649941" y="5170932"/>
            <a:ext cx="6756699" cy="114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dt" idx="10"/>
          </p:nvPr>
        </p:nvSpPr>
        <p:spPr>
          <a:xfrm>
            <a:off x="649941" y="6436659"/>
            <a:ext cx="1352595" cy="28481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2052828" y="6436659"/>
            <a:ext cx="4002024" cy="284816"/>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10448364" y="6436659"/>
            <a:ext cx="1093695" cy="28481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66" name="Google Shape;66;p13"/>
          <p:cNvSpPr/>
          <p:nvPr/>
        </p:nvSpPr>
        <p:spPr>
          <a:xfrm>
            <a:off x="-122" y="0"/>
            <a:ext cx="12192122" cy="387240"/>
          </a:xfrm>
          <a:custGeom>
            <a:avLst/>
            <a:gdLst/>
            <a:ahLst/>
            <a:cxnLst/>
            <a:rect l="l" t="t" r="r" b="b"/>
            <a:pathLst>
              <a:path w="12185437" h="380838" extrusionOk="0">
                <a:moveTo>
                  <a:pt x="0" y="0"/>
                </a:moveTo>
                <a:lnTo>
                  <a:pt x="12185437" y="0"/>
                </a:lnTo>
                <a:lnTo>
                  <a:pt x="12185437" y="380839"/>
                </a:lnTo>
                <a:lnTo>
                  <a:pt x="0" y="380839"/>
                </a:lnTo>
                <a:lnTo>
                  <a:pt x="0" y="0"/>
                </a:lnTo>
                <a:close/>
              </a:path>
            </a:pathLst>
          </a:custGeom>
          <a:solidFill>
            <a:srgbClr val="E9F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13"/>
          <p:cNvSpPr/>
          <p:nvPr/>
        </p:nvSpPr>
        <p:spPr>
          <a:xfrm>
            <a:off x="-122" y="768193"/>
            <a:ext cx="12192122" cy="380702"/>
          </a:xfrm>
          <a:custGeom>
            <a:avLst/>
            <a:gdLst/>
            <a:ahLst/>
            <a:cxnLst/>
            <a:rect l="l" t="t" r="r" b="b"/>
            <a:pathLst>
              <a:path w="12185437" h="380702" extrusionOk="0">
                <a:moveTo>
                  <a:pt x="0" y="0"/>
                </a:moveTo>
                <a:lnTo>
                  <a:pt x="12185437" y="0"/>
                </a:lnTo>
                <a:lnTo>
                  <a:pt x="12185437" y="380703"/>
                </a:lnTo>
                <a:lnTo>
                  <a:pt x="0" y="380703"/>
                </a:lnTo>
                <a:lnTo>
                  <a:pt x="0" y="0"/>
                </a:lnTo>
                <a:close/>
              </a:path>
            </a:pathLst>
          </a:custGeom>
          <a:solidFill>
            <a:srgbClr val="E9F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13"/>
          <p:cNvSpPr/>
          <p:nvPr/>
        </p:nvSpPr>
        <p:spPr>
          <a:xfrm>
            <a:off x="-122" y="1529863"/>
            <a:ext cx="12192122" cy="380838"/>
          </a:xfrm>
          <a:custGeom>
            <a:avLst/>
            <a:gdLst/>
            <a:ahLst/>
            <a:cxnLst/>
            <a:rect l="l" t="t" r="r" b="b"/>
            <a:pathLst>
              <a:path w="12185437" h="380838" extrusionOk="0">
                <a:moveTo>
                  <a:pt x="0" y="0"/>
                </a:moveTo>
                <a:lnTo>
                  <a:pt x="12185437" y="0"/>
                </a:lnTo>
                <a:lnTo>
                  <a:pt x="12185437" y="380839"/>
                </a:lnTo>
                <a:lnTo>
                  <a:pt x="0" y="380839"/>
                </a:lnTo>
                <a:lnTo>
                  <a:pt x="0" y="0"/>
                </a:lnTo>
                <a:close/>
              </a:path>
            </a:pathLst>
          </a:custGeom>
          <a:solidFill>
            <a:srgbClr val="E9F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13"/>
          <p:cNvSpPr/>
          <p:nvPr/>
        </p:nvSpPr>
        <p:spPr>
          <a:xfrm>
            <a:off x="-122" y="2291655"/>
            <a:ext cx="12192122" cy="380842"/>
          </a:xfrm>
          <a:custGeom>
            <a:avLst/>
            <a:gdLst/>
            <a:ahLst/>
            <a:cxnLst/>
            <a:rect l="l" t="t" r="r" b="b"/>
            <a:pathLst>
              <a:path w="12185437" h="380842" extrusionOk="0">
                <a:moveTo>
                  <a:pt x="0" y="0"/>
                </a:moveTo>
                <a:lnTo>
                  <a:pt x="12185437" y="0"/>
                </a:lnTo>
                <a:lnTo>
                  <a:pt x="12185437" y="380842"/>
                </a:lnTo>
                <a:lnTo>
                  <a:pt x="0" y="380842"/>
                </a:lnTo>
                <a:lnTo>
                  <a:pt x="0" y="0"/>
                </a:lnTo>
                <a:close/>
              </a:path>
            </a:pathLst>
          </a:custGeom>
          <a:solidFill>
            <a:srgbClr val="E9F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13"/>
          <p:cNvSpPr/>
          <p:nvPr/>
        </p:nvSpPr>
        <p:spPr>
          <a:xfrm>
            <a:off x="-122" y="3053449"/>
            <a:ext cx="12192122" cy="380702"/>
          </a:xfrm>
          <a:custGeom>
            <a:avLst/>
            <a:gdLst/>
            <a:ahLst/>
            <a:cxnLst/>
            <a:rect l="l" t="t" r="r" b="b"/>
            <a:pathLst>
              <a:path w="12185437" h="380702" extrusionOk="0">
                <a:moveTo>
                  <a:pt x="0" y="0"/>
                </a:moveTo>
                <a:lnTo>
                  <a:pt x="12185437" y="0"/>
                </a:lnTo>
                <a:lnTo>
                  <a:pt x="12185437" y="380703"/>
                </a:lnTo>
                <a:lnTo>
                  <a:pt x="0" y="380703"/>
                </a:lnTo>
                <a:lnTo>
                  <a:pt x="0" y="0"/>
                </a:lnTo>
                <a:close/>
              </a:path>
            </a:pathLst>
          </a:custGeom>
          <a:solidFill>
            <a:srgbClr val="E9F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13"/>
          <p:cNvSpPr/>
          <p:nvPr/>
        </p:nvSpPr>
        <p:spPr>
          <a:xfrm>
            <a:off x="-122" y="3815119"/>
            <a:ext cx="12192122" cy="380838"/>
          </a:xfrm>
          <a:custGeom>
            <a:avLst/>
            <a:gdLst/>
            <a:ahLst/>
            <a:cxnLst/>
            <a:rect l="l" t="t" r="r" b="b"/>
            <a:pathLst>
              <a:path w="12185437" h="380838" extrusionOk="0">
                <a:moveTo>
                  <a:pt x="0" y="0"/>
                </a:moveTo>
                <a:lnTo>
                  <a:pt x="12185437" y="0"/>
                </a:lnTo>
                <a:lnTo>
                  <a:pt x="12185437" y="380839"/>
                </a:lnTo>
                <a:lnTo>
                  <a:pt x="0" y="380839"/>
                </a:lnTo>
                <a:lnTo>
                  <a:pt x="0" y="0"/>
                </a:lnTo>
                <a:close/>
              </a:path>
            </a:pathLst>
          </a:custGeom>
          <a:solidFill>
            <a:srgbClr val="E9F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2" name="Google Shape;72;p13"/>
          <p:cNvPicPr preferRelativeResize="0"/>
          <p:nvPr/>
        </p:nvPicPr>
        <p:blipFill rotWithShape="1">
          <a:blip r:embed="rId2">
            <a:alphaModFix/>
          </a:blip>
          <a:srcRect/>
          <a:stretch/>
        </p:blipFill>
        <p:spPr>
          <a:xfrm>
            <a:off x="9639507" y="5596332"/>
            <a:ext cx="2090175" cy="7034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in otsikko">
  <p:cSld name="Vain otsikko">
    <p:spTree>
      <p:nvGrpSpPr>
        <p:cNvPr id="1" name="Shape 73"/>
        <p:cNvGrpSpPr/>
        <p:nvPr/>
      </p:nvGrpSpPr>
      <p:grpSpPr>
        <a:xfrm>
          <a:off x="0" y="0"/>
          <a:ext cx="0" cy="0"/>
          <a:chOff x="0" y="0"/>
          <a:chExt cx="0" cy="0"/>
        </a:xfrm>
      </p:grpSpPr>
      <p:sp>
        <p:nvSpPr>
          <p:cNvPr id="74" name="Google Shape;74;p14"/>
          <p:cNvSpPr txBox="1">
            <a:spLocks noGrp="1"/>
          </p:cNvSpPr>
          <p:nvPr>
            <p:ph type="dt" idx="10"/>
          </p:nvPr>
        </p:nvSpPr>
        <p:spPr>
          <a:xfrm>
            <a:off x="649941" y="6436659"/>
            <a:ext cx="1352595" cy="28481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4"/>
          <p:cNvSpPr txBox="1">
            <a:spLocks noGrp="1"/>
          </p:cNvSpPr>
          <p:nvPr>
            <p:ph type="ftr" idx="11"/>
          </p:nvPr>
        </p:nvSpPr>
        <p:spPr>
          <a:xfrm>
            <a:off x="2052828" y="6436659"/>
            <a:ext cx="4002024" cy="284816"/>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sldNum" idx="12"/>
          </p:nvPr>
        </p:nvSpPr>
        <p:spPr>
          <a:xfrm>
            <a:off x="10448364" y="6436659"/>
            <a:ext cx="1093695" cy="28481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77" name="Google Shape;77;p14"/>
          <p:cNvPicPr preferRelativeResize="0"/>
          <p:nvPr/>
        </p:nvPicPr>
        <p:blipFill rotWithShape="1">
          <a:blip r:embed="rId2">
            <a:alphaModFix/>
          </a:blip>
          <a:srcRect/>
          <a:stretch/>
        </p:blipFill>
        <p:spPr>
          <a:xfrm>
            <a:off x="11076380" y="596151"/>
            <a:ext cx="516294" cy="631026"/>
          </a:xfrm>
          <a:prstGeom prst="rect">
            <a:avLst/>
          </a:prstGeom>
          <a:noFill/>
          <a:ln>
            <a:noFill/>
          </a:ln>
        </p:spPr>
      </p:pic>
      <p:sp>
        <p:nvSpPr>
          <p:cNvPr id="78" name="Google Shape;78;p14"/>
          <p:cNvSpPr txBox="1">
            <a:spLocks noGrp="1"/>
          </p:cNvSpPr>
          <p:nvPr>
            <p:ph type="title"/>
          </p:nvPr>
        </p:nvSpPr>
        <p:spPr>
          <a:xfrm>
            <a:off x="649940" y="484094"/>
            <a:ext cx="9894939" cy="107532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49940" y="442250"/>
            <a:ext cx="9894939" cy="1116947"/>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649940" y="2021541"/>
            <a:ext cx="10896601" cy="4155422"/>
          </a:xfrm>
          <a:prstGeom prst="rect">
            <a:avLst/>
          </a:prstGeom>
          <a:noFill/>
          <a:ln>
            <a:noFill/>
          </a:ln>
        </p:spPr>
        <p:txBody>
          <a:bodyPr spcFirstLastPara="1" wrap="square" lIns="0" tIns="0" rIns="0" bIns="0" anchor="t" anchorCtr="0">
            <a:noAutofit/>
          </a:bodyPr>
          <a:lstStyle>
            <a:lvl1pPr marL="457200" marR="0" lvl="0" indent="-411480" algn="l" rtl="0">
              <a:lnSpc>
                <a:spcPct val="95000"/>
              </a:lnSpc>
              <a:spcBef>
                <a:spcPts val="600"/>
              </a:spcBef>
              <a:spcAft>
                <a:spcPts val="0"/>
              </a:spcAft>
              <a:buClr>
                <a:schemeClr val="dk1"/>
              </a:buClr>
              <a:buSzPts val="288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5000"/>
              </a:lnSpc>
              <a:spcBef>
                <a:spcPts val="600"/>
              </a:spcBef>
              <a:spcAft>
                <a:spcPts val="0"/>
              </a:spcAft>
              <a:buClr>
                <a:schemeClr val="dk1"/>
              </a:buClr>
              <a:buSzPts val="2400"/>
              <a:buFont typeface="Noto Sans Symbols"/>
              <a:buChar char="∙"/>
              <a:defRPr sz="2000" b="0" i="0" u="none" strike="noStrike" cap="none">
                <a:solidFill>
                  <a:schemeClr val="dk1"/>
                </a:solidFill>
                <a:latin typeface="Arial"/>
                <a:ea typeface="Arial"/>
                <a:cs typeface="Arial"/>
                <a:sym typeface="Arial"/>
              </a:defRPr>
            </a:lvl2pPr>
            <a:lvl3pPr marL="1371600" marR="0" lvl="2" indent="-365760" algn="l" rtl="0">
              <a:lnSpc>
                <a:spcPct val="95000"/>
              </a:lnSpc>
              <a:spcBef>
                <a:spcPts val="600"/>
              </a:spcBef>
              <a:spcAft>
                <a:spcPts val="0"/>
              </a:spcAft>
              <a:buClr>
                <a:schemeClr val="dk1"/>
              </a:buClr>
              <a:buSzPts val="2160"/>
              <a:buFont typeface="Noto Sans Symbols"/>
              <a:buChar char="∙"/>
              <a:defRPr sz="1800" b="0" i="0" u="none" strike="noStrike" cap="none">
                <a:solidFill>
                  <a:schemeClr val="dk1"/>
                </a:solidFill>
                <a:latin typeface="Arial"/>
                <a:ea typeface="Arial"/>
                <a:cs typeface="Arial"/>
                <a:sym typeface="Arial"/>
              </a:defRPr>
            </a:lvl3pPr>
            <a:lvl4pPr marL="1828800" marR="0" lvl="3" indent="-350520" algn="l" rtl="0">
              <a:lnSpc>
                <a:spcPct val="95000"/>
              </a:lnSpc>
              <a:spcBef>
                <a:spcPts val="600"/>
              </a:spcBef>
              <a:spcAft>
                <a:spcPts val="0"/>
              </a:spcAft>
              <a:buClr>
                <a:schemeClr val="dk1"/>
              </a:buClr>
              <a:buSzPts val="1920"/>
              <a:buFont typeface="Noto Sans Symbols"/>
              <a:buChar char="∙"/>
              <a:defRPr sz="1600" b="0" i="0" u="none" strike="noStrike" cap="none">
                <a:solidFill>
                  <a:schemeClr val="dk1"/>
                </a:solidFill>
                <a:latin typeface="Arial"/>
                <a:ea typeface="Arial"/>
                <a:cs typeface="Arial"/>
                <a:sym typeface="Arial"/>
              </a:defRPr>
            </a:lvl4pPr>
            <a:lvl5pPr marL="2286000" marR="0" lvl="4" indent="-335280" algn="l" rtl="0">
              <a:lnSpc>
                <a:spcPct val="95000"/>
              </a:lnSpc>
              <a:spcBef>
                <a:spcPts val="600"/>
              </a:spcBef>
              <a:spcAft>
                <a:spcPts val="0"/>
              </a:spcAft>
              <a:buClr>
                <a:schemeClr val="dk1"/>
              </a:buClr>
              <a:buSzPts val="168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649941" y="6436659"/>
            <a:ext cx="1352595" cy="284816"/>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2052828" y="6436659"/>
            <a:ext cx="4002024" cy="284816"/>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10448364" y="6436659"/>
            <a:ext cx="1093695" cy="284816"/>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tm.f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malin@ekvalita.fi"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mailto:elina.nikulainen@gmail.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123FC5-405B-EF1A-415C-FDD1C7E0A856}"/>
              </a:ext>
            </a:extLst>
          </p:cNvPr>
          <p:cNvSpPr>
            <a:spLocks noGrp="1"/>
          </p:cNvSpPr>
          <p:nvPr>
            <p:ph type="title"/>
          </p:nvPr>
        </p:nvSpPr>
        <p:spPr>
          <a:xfrm>
            <a:off x="541083" y="632750"/>
            <a:ext cx="9894939" cy="1116947"/>
          </a:xfrm>
        </p:spPr>
        <p:txBody>
          <a:bodyPr wrap="square" anchor="ctr">
            <a:normAutofit/>
          </a:bodyPr>
          <a:lstStyle/>
          <a:p>
            <a:r>
              <a:rPr lang="fi-FI" sz="2500" b="1" dirty="0"/>
              <a:t>Lupaavia käytäntöjä seksuaalisen häirinnän ehkäisemiseen </a:t>
            </a:r>
            <a:br>
              <a:rPr lang="fi-FI" sz="2500" b="1" dirty="0"/>
            </a:br>
            <a:r>
              <a:rPr lang="fi-FI" sz="2500" b="1" dirty="0"/>
              <a:t>- webinaari</a:t>
            </a:r>
          </a:p>
        </p:txBody>
      </p:sp>
      <p:sp>
        <p:nvSpPr>
          <p:cNvPr id="3" name="Tekstin paikkamerkki 2">
            <a:extLst>
              <a:ext uri="{FF2B5EF4-FFF2-40B4-BE49-F238E27FC236}">
                <a16:creationId xmlns:a16="http://schemas.microsoft.com/office/drawing/2014/main" id="{2581607F-2059-945E-575B-BDFBF64F6DD3}"/>
              </a:ext>
            </a:extLst>
          </p:cNvPr>
          <p:cNvSpPr>
            <a:spLocks noGrp="1"/>
          </p:cNvSpPr>
          <p:nvPr>
            <p:ph type="body" idx="4294967295"/>
          </p:nvPr>
        </p:nvSpPr>
        <p:spPr>
          <a:xfrm>
            <a:off x="649940" y="1749697"/>
            <a:ext cx="6659757" cy="4352544"/>
          </a:xfrm>
        </p:spPr>
        <p:txBody>
          <a:bodyPr anchor="t">
            <a:normAutofit lnSpcReduction="10000"/>
          </a:bodyPr>
          <a:lstStyle/>
          <a:p>
            <a:pPr marL="91440" indent="0">
              <a:spcBef>
                <a:spcPts val="0"/>
              </a:spcBef>
              <a:spcAft>
                <a:spcPts val="600"/>
              </a:spcAft>
              <a:buClr>
                <a:srgbClr val="000000"/>
              </a:buClr>
              <a:buFont typeface="Arial"/>
              <a:buNone/>
            </a:pPr>
            <a:r>
              <a:rPr lang="fi-FI" sz="1800" b="1" dirty="0"/>
              <a:t>Ohjelma</a:t>
            </a:r>
          </a:p>
          <a:p>
            <a:pPr marL="91440" indent="0">
              <a:spcBef>
                <a:spcPts val="0"/>
              </a:spcBef>
              <a:spcAft>
                <a:spcPts val="600"/>
              </a:spcAft>
              <a:buClr>
                <a:srgbClr val="000000"/>
              </a:buClr>
              <a:buFont typeface="Arial"/>
              <a:buNone/>
            </a:pPr>
            <a:endParaRPr lang="en-US" sz="1700" b="1" i="0" u="none" strike="noStrike" cap="none" dirty="0"/>
          </a:p>
          <a:p>
            <a:pPr marL="91440" indent="0">
              <a:spcBef>
                <a:spcPts val="0"/>
              </a:spcBef>
              <a:spcAft>
                <a:spcPts val="600"/>
              </a:spcAft>
              <a:buClr>
                <a:srgbClr val="000000"/>
              </a:buClr>
              <a:buFont typeface="Arial"/>
              <a:buNone/>
            </a:pPr>
            <a:r>
              <a:rPr lang="en-US" sz="1700" b="0" i="0" u="none" strike="noStrike" cap="none" dirty="0" err="1"/>
              <a:t>Tilaisuuden</a:t>
            </a:r>
            <a:r>
              <a:rPr lang="en-US" sz="1700" b="0" i="0" u="none" strike="noStrike" cap="none" dirty="0"/>
              <a:t> </a:t>
            </a:r>
            <a:r>
              <a:rPr lang="en-US" sz="1700" b="0" i="0" u="none" strike="noStrike" cap="none" dirty="0" err="1"/>
              <a:t>juontaa</a:t>
            </a:r>
            <a:r>
              <a:rPr lang="en-US" sz="1700" b="0" i="0" u="none" strike="noStrike" cap="none" dirty="0"/>
              <a:t> </a:t>
            </a:r>
            <a:r>
              <a:rPr lang="en-US" sz="1700" b="0" i="0" u="none" strike="noStrike" cap="none" dirty="0" err="1"/>
              <a:t>johtaja</a:t>
            </a:r>
            <a:r>
              <a:rPr lang="en-US" sz="1700" b="0" i="0" u="none" strike="noStrike" cap="none" dirty="0"/>
              <a:t> </a:t>
            </a:r>
            <a:r>
              <a:rPr lang="en-US" sz="1700" b="1" i="0" u="none" strike="noStrike" cap="none" dirty="0"/>
              <a:t>Tanja Auvinen </a:t>
            </a:r>
            <a:r>
              <a:rPr lang="en-US" sz="1700" b="0" i="0" u="none" strike="noStrike" cap="none" dirty="0" err="1"/>
              <a:t>sosiaali</a:t>
            </a:r>
            <a:r>
              <a:rPr lang="en-US" sz="1700" b="0" i="0" u="none" strike="noStrike" cap="none" dirty="0"/>
              <a:t>- ja </a:t>
            </a:r>
            <a:r>
              <a:rPr lang="en-US" sz="1700" b="0" i="0" u="none" strike="noStrike" cap="none" dirty="0" err="1"/>
              <a:t>terveysministeriöstä</a:t>
            </a:r>
            <a:r>
              <a:rPr lang="en-US" sz="1700" b="0" i="0" u="none" strike="noStrike" cap="none" dirty="0"/>
              <a:t>.</a:t>
            </a:r>
          </a:p>
          <a:p>
            <a:pPr marL="91440" indent="0">
              <a:spcBef>
                <a:spcPts val="0"/>
              </a:spcBef>
              <a:spcAft>
                <a:spcPts val="600"/>
              </a:spcAft>
              <a:buClr>
                <a:srgbClr val="000000"/>
              </a:buClr>
              <a:buFont typeface="Arial"/>
              <a:buNone/>
            </a:pPr>
            <a:endParaRPr lang="en-US" sz="1700" b="0" i="0" u="none" strike="noStrike" cap="none" dirty="0"/>
          </a:p>
          <a:p>
            <a:pPr marL="91440" indent="0">
              <a:spcBef>
                <a:spcPts val="0"/>
              </a:spcBef>
              <a:spcAft>
                <a:spcPts val="600"/>
              </a:spcAft>
              <a:buClr>
                <a:srgbClr val="000000"/>
              </a:buClr>
              <a:buFont typeface="Arial"/>
              <a:buNone/>
            </a:pPr>
            <a:r>
              <a:rPr lang="en-US" sz="1700" b="0" i="0" u="none" strike="noStrike" cap="none" dirty="0" err="1"/>
              <a:t>Webinaarin</a:t>
            </a:r>
            <a:r>
              <a:rPr lang="en-US" sz="1700" b="0" i="0" u="none" strike="noStrike" cap="none" dirty="0"/>
              <a:t> </a:t>
            </a:r>
            <a:r>
              <a:rPr lang="en-US" sz="1700" b="0" i="0" u="none" strike="noStrike" cap="none" dirty="0" err="1"/>
              <a:t>avaus</a:t>
            </a:r>
            <a:endParaRPr lang="en-US" sz="1700" b="0" i="0" u="none" strike="noStrike" cap="none" dirty="0"/>
          </a:p>
          <a:p>
            <a:pPr marL="91440" indent="0">
              <a:spcBef>
                <a:spcPts val="0"/>
              </a:spcBef>
              <a:spcAft>
                <a:spcPts val="600"/>
              </a:spcAft>
              <a:buClr>
                <a:srgbClr val="000000"/>
              </a:buClr>
              <a:buFont typeface="Arial"/>
              <a:buNone/>
            </a:pPr>
            <a:r>
              <a:rPr lang="en-US" sz="1700" b="0" i="0" u="none" strike="noStrike" cap="none" dirty="0" err="1"/>
              <a:t>valtiosihteeri</a:t>
            </a:r>
            <a:r>
              <a:rPr lang="en-US" sz="1700" b="0" i="0" u="none" strike="noStrike" cap="none" dirty="0"/>
              <a:t> </a:t>
            </a:r>
            <a:r>
              <a:rPr lang="en-US" sz="1700" b="1" i="0" u="none" strike="noStrike" cap="none" dirty="0"/>
              <a:t>Laura Rissanen</a:t>
            </a:r>
            <a:r>
              <a:rPr lang="en-US" sz="1700" b="0" i="0" u="none" strike="noStrike" cap="none" dirty="0"/>
              <a:t>, </a:t>
            </a:r>
            <a:r>
              <a:rPr lang="en-US" sz="1700" b="0" i="0" u="none" strike="noStrike" cap="none" dirty="0" err="1"/>
              <a:t>sosiaali</a:t>
            </a:r>
            <a:r>
              <a:rPr lang="en-US" sz="1700" b="0" i="0" u="none" strike="noStrike" cap="none" dirty="0"/>
              <a:t>- ja </a:t>
            </a:r>
            <a:r>
              <a:rPr lang="en-US" sz="1700" b="0" i="0" u="none" strike="noStrike" cap="none" dirty="0" err="1"/>
              <a:t>terveysministeriö</a:t>
            </a:r>
            <a:endParaRPr lang="en-US" sz="1700" b="0" i="0" u="none" strike="noStrike" cap="none"/>
          </a:p>
          <a:p>
            <a:pPr marL="91440" indent="0">
              <a:spcBef>
                <a:spcPts val="0"/>
              </a:spcBef>
              <a:spcAft>
                <a:spcPts val="600"/>
              </a:spcAft>
              <a:buClr>
                <a:srgbClr val="000000"/>
              </a:buClr>
              <a:buFont typeface="Arial"/>
              <a:buNone/>
            </a:pPr>
            <a:endParaRPr lang="en-US" sz="1700" b="0" i="0" u="none" strike="noStrike" cap="none"/>
          </a:p>
          <a:p>
            <a:pPr marL="91440" indent="0">
              <a:spcBef>
                <a:spcPts val="0"/>
              </a:spcBef>
              <a:spcAft>
                <a:spcPts val="600"/>
              </a:spcAft>
              <a:buClr>
                <a:srgbClr val="000000"/>
              </a:buClr>
              <a:buFont typeface="Arial"/>
              <a:buNone/>
            </a:pPr>
            <a:r>
              <a:rPr lang="en-US" sz="1700" b="0" i="0" u="none" strike="noStrike" cap="none" dirty="0" err="1"/>
              <a:t>Seksuaalisen</a:t>
            </a:r>
            <a:r>
              <a:rPr lang="en-US" sz="1700" b="0" i="0" u="none" strike="noStrike" cap="none" dirty="0"/>
              <a:t> </a:t>
            </a:r>
            <a:r>
              <a:rPr lang="en-US" sz="1700" b="0" i="0" u="none" strike="noStrike" cap="none" dirty="0" err="1"/>
              <a:t>häirinnän</a:t>
            </a:r>
            <a:r>
              <a:rPr lang="en-US" sz="1700" b="0" i="0" u="none" strike="noStrike" cap="none" dirty="0"/>
              <a:t> </a:t>
            </a:r>
            <a:r>
              <a:rPr lang="en-US" sz="1700" b="0" i="0" u="none" strike="noStrike" cap="none" dirty="0" err="1"/>
              <a:t>ehkäisemisen</a:t>
            </a:r>
            <a:r>
              <a:rPr lang="en-US" sz="1700" b="0" i="0" u="none" strike="noStrike" cap="none" dirty="0"/>
              <a:t> </a:t>
            </a:r>
            <a:r>
              <a:rPr lang="en-US" sz="1700" b="0" i="0" u="none" strike="noStrike" cap="none" dirty="0" err="1"/>
              <a:t>käsikirja</a:t>
            </a:r>
            <a:r>
              <a:rPr lang="en-US" sz="1700" b="0" i="0" u="none" strike="noStrike" cap="none" dirty="0"/>
              <a:t> ja </a:t>
            </a:r>
            <a:r>
              <a:rPr lang="en-US" sz="1700" b="0" i="0" u="none" strike="noStrike" cap="none" dirty="0" err="1"/>
              <a:t>sitoumus</a:t>
            </a:r>
            <a:endParaRPr lang="en-US" sz="1700" b="0" i="0" u="none" strike="noStrike" cap="none" dirty="0"/>
          </a:p>
          <a:p>
            <a:pPr marL="91440" indent="0">
              <a:spcBef>
                <a:spcPts val="0"/>
              </a:spcBef>
              <a:spcAft>
                <a:spcPts val="600"/>
              </a:spcAft>
              <a:buClr>
                <a:srgbClr val="000000"/>
              </a:buClr>
              <a:buFont typeface="Arial"/>
              <a:buNone/>
            </a:pPr>
            <a:r>
              <a:rPr lang="en-US" sz="1700" b="0" i="0" u="none" strike="noStrike" cap="none" dirty="0" err="1"/>
              <a:t>toimitusjohtaja</a:t>
            </a:r>
            <a:r>
              <a:rPr lang="en-US" sz="1700" b="0" i="0" u="none" strike="noStrike" cap="none" dirty="0"/>
              <a:t> </a:t>
            </a:r>
            <a:r>
              <a:rPr lang="en-US" sz="1700" b="1" i="0" u="none" strike="noStrike" cap="none" dirty="0"/>
              <a:t>Malin Gustavsson</a:t>
            </a:r>
            <a:r>
              <a:rPr lang="en-US" sz="1700" b="0" i="0" u="none" strike="noStrike" cap="none" dirty="0"/>
              <a:t>, </a:t>
            </a:r>
            <a:r>
              <a:rPr lang="en-US" sz="1700" b="0" i="0" u="none" strike="noStrike" cap="none" dirty="0" err="1"/>
              <a:t>Ekvalita</a:t>
            </a:r>
            <a:endParaRPr lang="en-US" sz="1700" b="0" i="0" u="none" strike="noStrike" cap="none" dirty="0"/>
          </a:p>
          <a:p>
            <a:pPr marL="91440" indent="0">
              <a:spcBef>
                <a:spcPts val="0"/>
              </a:spcBef>
              <a:spcAft>
                <a:spcPts val="600"/>
              </a:spcAft>
              <a:buClr>
                <a:srgbClr val="000000"/>
              </a:buClr>
              <a:buFont typeface="Arial"/>
              <a:buNone/>
            </a:pPr>
            <a:r>
              <a:rPr lang="en-US" sz="1700" b="0" i="0" u="none" strike="noStrike" cap="none" dirty="0" err="1"/>
              <a:t>väkivallan</a:t>
            </a:r>
            <a:r>
              <a:rPr lang="en-US" sz="1700" b="0" i="0" u="none" strike="noStrike" cap="none" dirty="0"/>
              <a:t> </a:t>
            </a:r>
            <a:r>
              <a:rPr lang="en-US" sz="1700" b="0" i="0" u="none" strike="noStrike" cap="none" dirty="0" err="1"/>
              <a:t>vastaisen</a:t>
            </a:r>
            <a:r>
              <a:rPr lang="en-US" sz="1700" b="0" i="0" u="none" strike="noStrike" cap="none" dirty="0"/>
              <a:t> </a:t>
            </a:r>
            <a:r>
              <a:rPr lang="en-US" sz="1700" b="0" i="0" u="none" strike="noStrike" cap="none" dirty="0" err="1"/>
              <a:t>työn</a:t>
            </a:r>
            <a:r>
              <a:rPr lang="en-US" sz="1700" b="0" i="0" u="none" strike="noStrike" cap="none" dirty="0"/>
              <a:t> </a:t>
            </a:r>
            <a:r>
              <a:rPr lang="en-US" sz="1700" b="0" i="0" u="none" strike="noStrike" cap="none" dirty="0" err="1"/>
              <a:t>asiantuntija</a:t>
            </a:r>
            <a:r>
              <a:rPr lang="en-US" sz="1700" b="0" i="0" u="none" strike="noStrike" cap="none" dirty="0"/>
              <a:t> </a:t>
            </a:r>
            <a:r>
              <a:rPr lang="en-US" sz="1700" b="1" i="0" u="none" strike="noStrike" cap="none" dirty="0"/>
              <a:t>Elina Nikulainen </a:t>
            </a:r>
          </a:p>
          <a:p>
            <a:pPr marL="91440" indent="0">
              <a:spcBef>
                <a:spcPts val="0"/>
              </a:spcBef>
              <a:spcAft>
                <a:spcPts val="600"/>
              </a:spcAft>
              <a:buClr>
                <a:srgbClr val="000000"/>
              </a:buClr>
              <a:buFont typeface="Arial"/>
              <a:buNone/>
            </a:pPr>
            <a:endParaRPr lang="en-US" sz="1700" b="0" i="0" u="none" strike="noStrike" cap="none" dirty="0"/>
          </a:p>
          <a:p>
            <a:pPr marL="91440" indent="0">
              <a:spcBef>
                <a:spcPts val="0"/>
              </a:spcBef>
              <a:spcAft>
                <a:spcPts val="600"/>
              </a:spcAft>
              <a:buClr>
                <a:srgbClr val="000000"/>
              </a:buClr>
              <a:buFont typeface="Arial"/>
              <a:buNone/>
            </a:pPr>
            <a:r>
              <a:rPr lang="en-US" sz="1700" b="0" i="0" u="none" strike="noStrike" cap="none" dirty="0" err="1"/>
              <a:t>Seksuaalisen</a:t>
            </a:r>
            <a:r>
              <a:rPr lang="en-US" sz="1700" b="0" i="0" u="none" strike="noStrike" cap="none" dirty="0"/>
              <a:t> </a:t>
            </a:r>
            <a:r>
              <a:rPr lang="en-US" sz="1700" b="0" i="0" u="none" strike="noStrike" cap="none" dirty="0" err="1"/>
              <a:t>häirinnän</a:t>
            </a:r>
            <a:r>
              <a:rPr lang="en-US" sz="1700" b="0" i="0" u="none" strike="noStrike" cap="none" dirty="0"/>
              <a:t> </a:t>
            </a:r>
            <a:r>
              <a:rPr lang="en-US" sz="1700" b="0" i="0" u="none" strike="noStrike" cap="none" dirty="0" err="1"/>
              <a:t>ehkäisemisen</a:t>
            </a:r>
            <a:r>
              <a:rPr lang="en-US" sz="1700" b="0" i="0" u="none" strike="noStrike" cap="none" dirty="0"/>
              <a:t> </a:t>
            </a:r>
            <a:r>
              <a:rPr lang="en-US" sz="1700" b="0" i="0" u="none" strike="noStrike" cap="none" dirty="0" err="1"/>
              <a:t>hankkeen</a:t>
            </a:r>
            <a:r>
              <a:rPr lang="en-US" sz="1700" b="0" i="0" u="none" strike="noStrike" cap="none" dirty="0"/>
              <a:t> </a:t>
            </a:r>
            <a:r>
              <a:rPr lang="en-US" sz="1700" b="0" i="0" u="none" strike="noStrike" cap="none" dirty="0" err="1"/>
              <a:t>jatkoaskeleet</a:t>
            </a:r>
            <a:endParaRPr lang="en-US" sz="1700" b="0" i="0" u="none" strike="noStrike" cap="none" dirty="0"/>
          </a:p>
          <a:p>
            <a:pPr marL="91440" indent="0">
              <a:spcBef>
                <a:spcPts val="0"/>
              </a:spcBef>
              <a:spcAft>
                <a:spcPts val="600"/>
              </a:spcAft>
              <a:buClr>
                <a:srgbClr val="000000"/>
              </a:buClr>
              <a:buFont typeface="Arial"/>
              <a:buNone/>
            </a:pPr>
            <a:r>
              <a:rPr lang="en-US" sz="1700" b="0" i="0" u="none" strike="noStrike" cap="none" dirty="0" err="1"/>
              <a:t>valtiosihteeri</a:t>
            </a:r>
            <a:r>
              <a:rPr lang="en-US" sz="1700" b="0" i="0" u="none" strike="noStrike" cap="none" dirty="0"/>
              <a:t> </a:t>
            </a:r>
            <a:r>
              <a:rPr lang="en-US" sz="1700" b="1" i="0" u="none" strike="noStrike" cap="none" dirty="0"/>
              <a:t>Laura Rissanen</a:t>
            </a:r>
            <a:r>
              <a:rPr lang="en-US" sz="1700" b="0" i="0" u="none" strike="noStrike" cap="none" dirty="0"/>
              <a:t>, </a:t>
            </a:r>
            <a:r>
              <a:rPr lang="en-US" sz="1700" b="0" i="0" u="none" strike="noStrike" cap="none" dirty="0" err="1"/>
              <a:t>sosiaali</a:t>
            </a:r>
            <a:r>
              <a:rPr lang="en-US" sz="1700" b="0" i="0" u="none" strike="noStrike" cap="none" dirty="0"/>
              <a:t>- ja </a:t>
            </a:r>
            <a:r>
              <a:rPr lang="en-US" sz="1700" b="0" i="0" u="none" strike="noStrike" cap="none" dirty="0" err="1"/>
              <a:t>terveysministeriö</a:t>
            </a:r>
            <a:endParaRPr lang="en-US" sz="1700" b="0" i="0" u="none" strike="noStrike" cap="none" dirty="0"/>
          </a:p>
          <a:p>
            <a:pPr marL="91440" indent="0">
              <a:spcBef>
                <a:spcPts val="0"/>
              </a:spcBef>
              <a:spcAft>
                <a:spcPts val="600"/>
              </a:spcAft>
              <a:buClr>
                <a:srgbClr val="000000"/>
              </a:buClr>
              <a:buFont typeface="Arial"/>
              <a:buNone/>
            </a:pPr>
            <a:endParaRPr lang="en-US" sz="1700" b="0" i="0" u="none" strike="noStrike" cap="none" dirty="0"/>
          </a:p>
          <a:p>
            <a:pPr marL="91440" indent="0">
              <a:spcBef>
                <a:spcPts val="0"/>
              </a:spcBef>
              <a:spcAft>
                <a:spcPts val="600"/>
              </a:spcAft>
              <a:buClr>
                <a:srgbClr val="000000"/>
              </a:buClr>
              <a:buFont typeface="Arial"/>
              <a:buNone/>
            </a:pPr>
            <a:endParaRPr lang="en-US" sz="1700" b="0" i="0" u="none" strike="noStrike" cap="none" dirty="0"/>
          </a:p>
        </p:txBody>
      </p:sp>
      <p:pic>
        <p:nvPicPr>
          <p:cNvPr id="4" name="Kuva 3">
            <a:extLst>
              <a:ext uri="{FF2B5EF4-FFF2-40B4-BE49-F238E27FC236}">
                <a16:creationId xmlns:a16="http://schemas.microsoft.com/office/drawing/2014/main" id="{5DD7B3BA-2097-FF24-A5F7-F7A0FE1E1AAC}"/>
              </a:ext>
            </a:extLst>
          </p:cNvPr>
          <p:cNvPicPr>
            <a:picLocks noChangeAspect="1"/>
          </p:cNvPicPr>
          <p:nvPr/>
        </p:nvPicPr>
        <p:blipFill>
          <a:blip r:embed="rId2"/>
          <a:srcRect l="12317" r="48829" b="-1"/>
          <a:stretch>
            <a:fillRect/>
          </a:stretch>
        </p:blipFill>
        <p:spPr>
          <a:xfrm>
            <a:off x="7871511" y="1717409"/>
            <a:ext cx="2854181" cy="4352544"/>
          </a:xfrm>
          <a:prstGeom prst="rect">
            <a:avLst/>
          </a:prstGeom>
          <a:noFill/>
          <a:ln>
            <a:noFill/>
          </a:ln>
        </p:spPr>
      </p:pic>
    </p:spTree>
    <p:extLst>
      <p:ext uri="{BB962C8B-B14F-4D97-AF65-F5344CB8AC3E}">
        <p14:creationId xmlns:p14="http://schemas.microsoft.com/office/powerpoint/2010/main" val="327845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d602d2b16b_0_44"/>
          <p:cNvSpPr txBox="1">
            <a:spLocks noGrp="1"/>
          </p:cNvSpPr>
          <p:nvPr>
            <p:ph type="title"/>
          </p:nvPr>
        </p:nvSpPr>
        <p:spPr>
          <a:xfrm>
            <a:off x="661665" y="569094"/>
            <a:ext cx="9894900" cy="1075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a:t>Miksi seksuaalisen häirinnän torjuminen on tärkeää työelämässä? 2/2</a:t>
            </a:r>
            <a:endParaRPr/>
          </a:p>
        </p:txBody>
      </p:sp>
      <p:sp>
        <p:nvSpPr>
          <p:cNvPr id="162" name="Google Shape;162;g3d602d2b16b_0_44"/>
          <p:cNvSpPr txBox="1"/>
          <p:nvPr/>
        </p:nvSpPr>
        <p:spPr>
          <a:xfrm>
            <a:off x="172225" y="2982100"/>
            <a:ext cx="11302500" cy="1415100"/>
          </a:xfrm>
          <a:prstGeom prst="rect">
            <a:avLst/>
          </a:prstGeom>
          <a:noFill/>
          <a:ln>
            <a:noFill/>
          </a:ln>
        </p:spPr>
        <p:txBody>
          <a:bodyPr spcFirstLastPara="1" wrap="square" lIns="91425" tIns="91425" rIns="91425" bIns="91425" anchor="t" anchorCtr="0">
            <a:noAutofit/>
          </a:bodyPr>
          <a:lstStyle/>
          <a:p>
            <a:pPr marL="914400" lvl="0" indent="-365760" algn="l" rtl="0">
              <a:lnSpc>
                <a:spcPct val="95000"/>
              </a:lnSpc>
              <a:spcBef>
                <a:spcPts val="600"/>
              </a:spcBef>
              <a:spcAft>
                <a:spcPts val="0"/>
              </a:spcAft>
              <a:buClr>
                <a:schemeClr val="dk1"/>
              </a:buClr>
              <a:buSzPts val="2160"/>
              <a:buFont typeface="Noto Sans Symbols"/>
              <a:buChar char="∙"/>
            </a:pPr>
            <a:r>
              <a:rPr lang="fi-FI" sz="2400">
                <a:solidFill>
                  <a:schemeClr val="dk1"/>
                </a:solidFill>
              </a:rPr>
              <a:t>Lisäksi häirintä voi johtaa </a:t>
            </a:r>
            <a:r>
              <a:rPr lang="fi-FI" sz="2400" b="1">
                <a:solidFill>
                  <a:schemeClr val="dk1"/>
                </a:solidFill>
              </a:rPr>
              <a:t>työmotivaation laskuun </a:t>
            </a:r>
            <a:r>
              <a:rPr lang="fi-FI" sz="2400">
                <a:solidFill>
                  <a:schemeClr val="dk1"/>
                </a:solidFill>
              </a:rPr>
              <a:t>sekä työpaikan, tai jopa alan, vaihtoon (Sun ym., 2025).  </a:t>
            </a:r>
            <a:endParaRPr sz="2400">
              <a:solidFill>
                <a:schemeClr val="dk1"/>
              </a:solidFill>
            </a:endParaRPr>
          </a:p>
          <a:p>
            <a:pPr marL="1371600" lvl="1" indent="-365760" algn="l" rtl="0">
              <a:lnSpc>
                <a:spcPct val="95000"/>
              </a:lnSpc>
              <a:spcBef>
                <a:spcPts val="0"/>
              </a:spcBef>
              <a:spcAft>
                <a:spcPts val="0"/>
              </a:spcAft>
              <a:buClr>
                <a:schemeClr val="dk1"/>
              </a:buClr>
              <a:buSzPts val="2160"/>
              <a:buFont typeface="Noto Sans Symbols"/>
              <a:buChar char="∙"/>
            </a:pPr>
            <a:r>
              <a:rPr lang="fi-FI" sz="2400">
                <a:solidFill>
                  <a:schemeClr val="dk1"/>
                </a:solidFill>
              </a:rPr>
              <a:t>→  </a:t>
            </a:r>
            <a:r>
              <a:rPr lang="fi-FI" sz="2000" b="1">
                <a:solidFill>
                  <a:schemeClr val="dk1"/>
                </a:solidFill>
              </a:rPr>
              <a:t>heikentynyt työpanos, alinomainen tarve rekrytointiin </a:t>
            </a:r>
            <a:r>
              <a:rPr lang="fi-FI" sz="2000">
                <a:solidFill>
                  <a:schemeClr val="dk1"/>
                </a:solidFill>
              </a:rPr>
              <a:t>ja siihen menevät resurssit</a:t>
            </a:r>
            <a:endParaRPr sz="2400">
              <a:solidFill>
                <a:schemeClr val="dk1"/>
              </a:solidFill>
            </a:endParaRPr>
          </a:p>
        </p:txBody>
      </p:sp>
      <p:sp>
        <p:nvSpPr>
          <p:cNvPr id="163" name="Google Shape;163;g3d602d2b16b_0_44"/>
          <p:cNvSpPr txBox="1"/>
          <p:nvPr/>
        </p:nvSpPr>
        <p:spPr>
          <a:xfrm>
            <a:off x="172200" y="4466975"/>
            <a:ext cx="11847600" cy="835200"/>
          </a:xfrm>
          <a:prstGeom prst="rect">
            <a:avLst/>
          </a:prstGeom>
          <a:noFill/>
          <a:ln>
            <a:noFill/>
          </a:ln>
        </p:spPr>
        <p:txBody>
          <a:bodyPr spcFirstLastPara="1" wrap="square" lIns="91425" tIns="91425" rIns="91425" bIns="91425" anchor="t" anchorCtr="0">
            <a:noAutofit/>
          </a:bodyPr>
          <a:lstStyle/>
          <a:p>
            <a:pPr marL="914400" lvl="0" indent="-365760" algn="l" rtl="0">
              <a:lnSpc>
                <a:spcPct val="95000"/>
              </a:lnSpc>
              <a:spcBef>
                <a:spcPts val="600"/>
              </a:spcBef>
              <a:spcAft>
                <a:spcPts val="0"/>
              </a:spcAft>
              <a:buClr>
                <a:schemeClr val="dk1"/>
              </a:buClr>
              <a:buSzPts val="2160"/>
              <a:buFont typeface="Noto Sans Symbols"/>
              <a:buChar char="∙"/>
            </a:pPr>
            <a:r>
              <a:rPr lang="fi-FI" sz="2400">
                <a:solidFill>
                  <a:schemeClr val="dk1"/>
                </a:solidFill>
              </a:rPr>
              <a:t>Häirintä </a:t>
            </a:r>
            <a:r>
              <a:rPr lang="fi-FI" sz="2400" b="1">
                <a:solidFill>
                  <a:schemeClr val="dk1"/>
                </a:solidFill>
              </a:rPr>
              <a:t>vaikuttaa koko työpaikan ilmapiiriin ja viihtyvyyteen </a:t>
            </a:r>
            <a:r>
              <a:rPr lang="fi-FI" sz="2400">
                <a:solidFill>
                  <a:schemeClr val="dk1"/>
                </a:solidFill>
              </a:rPr>
              <a:t>(Raver &amp; Gelfand, 2005). </a:t>
            </a:r>
            <a:endParaRPr sz="2400">
              <a:solidFill>
                <a:schemeClr val="dk1"/>
              </a:solidFill>
            </a:endParaRPr>
          </a:p>
          <a:p>
            <a:pPr marL="1371600" lvl="1" indent="-381000" algn="l" rtl="0">
              <a:lnSpc>
                <a:spcPct val="95000"/>
              </a:lnSpc>
              <a:spcBef>
                <a:spcPts val="0"/>
              </a:spcBef>
              <a:spcAft>
                <a:spcPts val="0"/>
              </a:spcAft>
              <a:buClr>
                <a:schemeClr val="dk1"/>
              </a:buClr>
              <a:buSzPts val="2400"/>
              <a:buFont typeface="Noto Sans Symbols"/>
              <a:buChar char="∙"/>
            </a:pPr>
            <a:r>
              <a:rPr lang="fi-FI" sz="2400">
                <a:solidFill>
                  <a:schemeClr val="dk1"/>
                </a:solidFill>
              </a:rPr>
              <a:t>→ </a:t>
            </a:r>
            <a:r>
              <a:rPr lang="fi-FI" sz="2000">
                <a:solidFill>
                  <a:schemeClr val="dk1"/>
                </a:solidFill>
              </a:rPr>
              <a:t>Työntekijöiden energia kuluu huolehtimiseen ja häirinnälle altistumisen välttelyyn, mikä heikentää tuottavuutta. Vaikutukset muistuttavat työpaikkakiusaamisen seurauksia, johtaen esimerkiksi </a:t>
            </a:r>
            <a:r>
              <a:rPr lang="fi-FI" sz="2000" b="1">
                <a:solidFill>
                  <a:schemeClr val="dk1"/>
                </a:solidFill>
              </a:rPr>
              <a:t>sairauspoissaolojen ja henkilökunnan vaihtuvuuden lisääntymiseen</a:t>
            </a:r>
            <a:r>
              <a:rPr lang="fi-FI" sz="2000">
                <a:solidFill>
                  <a:schemeClr val="dk1"/>
                </a:solidFill>
              </a:rPr>
              <a:t> (Sun ym., 2025)</a:t>
            </a:r>
            <a:endParaRPr sz="2400">
              <a:solidFill>
                <a:schemeClr val="dk1"/>
              </a:solidFill>
            </a:endParaRPr>
          </a:p>
        </p:txBody>
      </p:sp>
      <p:sp>
        <p:nvSpPr>
          <p:cNvPr id="164" name="Google Shape;164;g3d602d2b16b_0_44"/>
          <p:cNvSpPr txBox="1"/>
          <p:nvPr/>
        </p:nvSpPr>
        <p:spPr>
          <a:xfrm>
            <a:off x="592075" y="1935438"/>
            <a:ext cx="10462800" cy="2859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600"/>
              </a:spcBef>
              <a:spcAft>
                <a:spcPts val="0"/>
              </a:spcAft>
              <a:buNone/>
            </a:pPr>
            <a:r>
              <a:rPr lang="fi-FI" sz="2400" b="1">
                <a:solidFill>
                  <a:schemeClr val="dk1"/>
                </a:solidFill>
              </a:rPr>
              <a:t>Suorat vaikutukset häirinnän kohteeseen ja epäsuorat vaikutukset organisaatioon</a:t>
            </a:r>
            <a:endParaRPr sz="24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cc72b0e01f_0_417"/>
          <p:cNvSpPr txBox="1">
            <a:spLocks noGrp="1"/>
          </p:cNvSpPr>
          <p:nvPr>
            <p:ph type="title"/>
          </p:nvPr>
        </p:nvSpPr>
        <p:spPr>
          <a:xfrm>
            <a:off x="649950" y="527523"/>
            <a:ext cx="9894900" cy="680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Taustalla olevaa tutkimustietoa ja tilastoja</a:t>
            </a:r>
            <a:endParaRPr/>
          </a:p>
        </p:txBody>
      </p:sp>
      <p:pic>
        <p:nvPicPr>
          <p:cNvPr id="170" name="Google Shape;170;g3cc72b0e01f_0_417"/>
          <p:cNvPicPr preferRelativeResize="0"/>
          <p:nvPr/>
        </p:nvPicPr>
        <p:blipFill rotWithShape="1">
          <a:blip r:embed="rId3">
            <a:alphaModFix/>
          </a:blip>
          <a:srcRect/>
          <a:stretch/>
        </p:blipFill>
        <p:spPr>
          <a:xfrm>
            <a:off x="2339227" y="1207623"/>
            <a:ext cx="7208745" cy="55864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a:spLocks noGrp="1"/>
          </p:cNvSpPr>
          <p:nvPr>
            <p:ph type="body" idx="1"/>
          </p:nvPr>
        </p:nvSpPr>
        <p:spPr>
          <a:xfrm>
            <a:off x="649950" y="2021549"/>
            <a:ext cx="5311200" cy="370260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268288" lvl="0" indent="0" algn="l" rtl="0">
              <a:lnSpc>
                <a:spcPct val="95000"/>
              </a:lnSpc>
              <a:spcBef>
                <a:spcPts val="600"/>
              </a:spcBef>
              <a:spcAft>
                <a:spcPts val="0"/>
              </a:spcAft>
              <a:buSzPts val="2160"/>
              <a:buNone/>
            </a:pPr>
            <a:r>
              <a:rPr lang="fi-FI"/>
              <a:t>Taustakartoituksesta kävi ilmi, että yleisimmin seksuaalisen häirinnän käsittely jää lähinnä käsitteelliselle tasolle esimerkiksi häirintätilanneohjeistuksissa tai työpaikan pelisäännöissä. Joillain nettisivuilla seksuaalista häirintää ei edes mainittu, ja häirintää käsiteltiin usein yhtenä suurena kokonaisuutena.</a:t>
            </a:r>
            <a:endParaRPr/>
          </a:p>
        </p:txBody>
      </p:sp>
      <p:sp>
        <p:nvSpPr>
          <p:cNvPr id="176" name="Google Shape;176;p3"/>
          <p:cNvSpPr txBox="1">
            <a:spLocks noGrp="1"/>
          </p:cNvSpPr>
          <p:nvPr>
            <p:ph type="body" idx="2"/>
          </p:nvPr>
        </p:nvSpPr>
        <p:spPr>
          <a:xfrm>
            <a:off x="6230933" y="2021541"/>
            <a:ext cx="5311126" cy="4155422"/>
          </a:xfrm>
          <a:prstGeom prst="rect">
            <a:avLst/>
          </a:prstGeom>
          <a:noFill/>
          <a:ln>
            <a:noFill/>
          </a:ln>
        </p:spPr>
        <p:txBody>
          <a:bodyPr spcFirstLastPara="1" wrap="square" lIns="0" tIns="0" rIns="0" bIns="0" anchor="t" anchorCtr="0">
            <a:noAutofit/>
          </a:bodyPr>
          <a:lstStyle/>
          <a:p>
            <a:pPr marL="0" lvl="0" indent="0" algn="l" rtl="0">
              <a:lnSpc>
                <a:spcPct val="95000"/>
              </a:lnSpc>
              <a:spcBef>
                <a:spcPts val="1200"/>
              </a:spcBef>
              <a:spcAft>
                <a:spcPts val="0"/>
              </a:spcAft>
              <a:buSzPts val="2160"/>
              <a:buNone/>
            </a:pPr>
            <a:r>
              <a:rPr lang="fi-FI"/>
              <a:t>Tarve:</a:t>
            </a:r>
            <a:endParaRPr/>
          </a:p>
          <a:p>
            <a:pPr marL="268288" lvl="0" indent="-268288" algn="l" rtl="0">
              <a:lnSpc>
                <a:spcPct val="95000"/>
              </a:lnSpc>
              <a:spcBef>
                <a:spcPts val="1200"/>
              </a:spcBef>
              <a:spcAft>
                <a:spcPts val="0"/>
              </a:spcAft>
              <a:buSzPts val="2880"/>
              <a:buChar char="∙"/>
            </a:pPr>
            <a:r>
              <a:rPr lang="fi-FI"/>
              <a:t>Ajantasaistaa ohjeistukset, erityisesti teknologiavälitteiseen seksuaaliseen häirintään liittyen.</a:t>
            </a:r>
            <a:endParaRPr/>
          </a:p>
          <a:p>
            <a:pPr marL="268288" lvl="0" indent="-268288" algn="l" rtl="0">
              <a:lnSpc>
                <a:spcPct val="95000"/>
              </a:lnSpc>
              <a:spcBef>
                <a:spcPts val="1200"/>
              </a:spcBef>
              <a:spcAft>
                <a:spcPts val="0"/>
              </a:spcAft>
              <a:buSzPts val="2880"/>
              <a:buChar char="∙"/>
            </a:pPr>
            <a:r>
              <a:rPr lang="fi-FI"/>
              <a:t>Tarkistaa ja päivittää kaikki organisaatioiden sisäiset määritelmät, ohjeistukset ja toimintamallit.</a:t>
            </a:r>
            <a:endParaRPr/>
          </a:p>
          <a:p>
            <a:pPr marL="268288" lvl="0" indent="-268288" algn="l" rtl="0">
              <a:lnSpc>
                <a:spcPct val="95000"/>
              </a:lnSpc>
              <a:spcBef>
                <a:spcPts val="1200"/>
              </a:spcBef>
              <a:spcAft>
                <a:spcPts val="0"/>
              </a:spcAft>
              <a:buSzPts val="2880"/>
              <a:buChar char="∙"/>
            </a:pPr>
            <a:r>
              <a:rPr lang="fi-FI"/>
              <a:t>Luoda verkkosivuille selkeä ja helposti saavutettava tiedotussivu aiheesta.</a:t>
            </a:r>
            <a:endParaRPr/>
          </a:p>
          <a:p>
            <a:pPr marL="268288" lvl="0" indent="0" algn="l" rtl="0">
              <a:lnSpc>
                <a:spcPct val="95000"/>
              </a:lnSpc>
              <a:spcBef>
                <a:spcPts val="1200"/>
              </a:spcBef>
              <a:spcAft>
                <a:spcPts val="0"/>
              </a:spcAft>
              <a:buSzPts val="2160"/>
              <a:buNone/>
            </a:pPr>
            <a:endParaRPr/>
          </a:p>
        </p:txBody>
      </p:sp>
      <p:sp>
        <p:nvSpPr>
          <p:cNvPr id="177" name="Google Shape;177;p3"/>
          <p:cNvSpPr txBox="1">
            <a:spLocks noGrp="1"/>
          </p:cNvSpPr>
          <p:nvPr>
            <p:ph type="title"/>
          </p:nvPr>
        </p:nvSpPr>
        <p:spPr>
          <a:xfrm>
            <a:off x="649940" y="484094"/>
            <a:ext cx="9894939" cy="107532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Arial"/>
              <a:buNone/>
            </a:pPr>
            <a:r>
              <a:rPr lang="fi-FI"/>
              <a:t>Selvitystulosten ja sitoumuksen yhteys</a:t>
            </a:r>
            <a:endParaRPr/>
          </a:p>
        </p:txBody>
      </p:sp>
      <p:cxnSp>
        <p:nvCxnSpPr>
          <p:cNvPr id="178" name="Google Shape;178;p3"/>
          <p:cNvCxnSpPr/>
          <p:nvPr/>
        </p:nvCxnSpPr>
        <p:spPr>
          <a:xfrm rot="10800000" flipH="1">
            <a:off x="5976000" y="2466000"/>
            <a:ext cx="288000" cy="16560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cc72b0e01f_0_434"/>
          <p:cNvSpPr txBox="1">
            <a:spLocks noGrp="1"/>
          </p:cNvSpPr>
          <p:nvPr>
            <p:ph type="body" idx="1"/>
          </p:nvPr>
        </p:nvSpPr>
        <p:spPr>
          <a:xfrm>
            <a:off x="649950" y="2021550"/>
            <a:ext cx="5311200" cy="337860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267970" lvl="0" indent="0" algn="l" rtl="0">
              <a:lnSpc>
                <a:spcPct val="95000"/>
              </a:lnSpc>
              <a:spcBef>
                <a:spcPts val="600"/>
              </a:spcBef>
              <a:spcAft>
                <a:spcPts val="0"/>
              </a:spcAft>
              <a:buSzPts val="2160"/>
              <a:buNone/>
            </a:pPr>
            <a:r>
              <a:rPr lang="fi-FI"/>
              <a:t>Taustakartoituksen uutisaineistossa useimmin esille nousseet teemat olivat Työtoverin seksuaalinen häirintä sekä Esihenkilöaseman väärinkäyttö / valtasuhteet.</a:t>
            </a:r>
          </a:p>
          <a:p>
            <a:pPr marL="267970" lvl="0" indent="0" algn="l" rtl="0">
              <a:lnSpc>
                <a:spcPct val="95000"/>
              </a:lnSpc>
              <a:spcBef>
                <a:spcPts val="600"/>
              </a:spcBef>
              <a:spcAft>
                <a:spcPts val="0"/>
              </a:spcAft>
              <a:buSzPts val="2160"/>
              <a:buNone/>
            </a:pPr>
            <a:r>
              <a:rPr lang="fi-FI"/>
              <a:t>Osaamisen kehittäminen näkyi vahvasti myös kyselyissä ja haastatteluissa suurimpana yksittäisenä tarpeena.</a:t>
            </a:r>
            <a:endParaRPr/>
          </a:p>
          <a:p>
            <a:pPr marL="268288" lvl="0" indent="0" algn="l" rtl="0">
              <a:lnSpc>
                <a:spcPct val="95000"/>
              </a:lnSpc>
              <a:spcBef>
                <a:spcPts val="600"/>
              </a:spcBef>
              <a:spcAft>
                <a:spcPts val="0"/>
              </a:spcAft>
              <a:buSzPts val="2160"/>
              <a:buNone/>
            </a:pPr>
            <a:endParaRPr/>
          </a:p>
          <a:p>
            <a:pPr marL="268288" lvl="0" indent="0" algn="l" rtl="0">
              <a:lnSpc>
                <a:spcPct val="95000"/>
              </a:lnSpc>
              <a:spcBef>
                <a:spcPts val="600"/>
              </a:spcBef>
              <a:spcAft>
                <a:spcPts val="0"/>
              </a:spcAft>
              <a:buSzPts val="2160"/>
              <a:buNone/>
            </a:pPr>
            <a:endParaRPr/>
          </a:p>
        </p:txBody>
      </p:sp>
      <p:sp>
        <p:nvSpPr>
          <p:cNvPr id="184" name="Google Shape;184;g3cc72b0e01f_0_434"/>
          <p:cNvSpPr txBox="1">
            <a:spLocks noGrp="1"/>
          </p:cNvSpPr>
          <p:nvPr>
            <p:ph type="body" idx="2"/>
          </p:nvPr>
        </p:nvSpPr>
        <p:spPr>
          <a:xfrm>
            <a:off x="6230933" y="2021541"/>
            <a:ext cx="53112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1200"/>
              </a:spcBef>
              <a:spcAft>
                <a:spcPts val="0"/>
              </a:spcAft>
              <a:buSzPts val="2160"/>
              <a:buNone/>
            </a:pPr>
            <a:r>
              <a:rPr lang="fi-FI"/>
              <a:t>Tarve:</a:t>
            </a:r>
            <a:endParaRPr/>
          </a:p>
          <a:p>
            <a:pPr marL="267970" lvl="0" indent="-267970" algn="l" rtl="0">
              <a:lnSpc>
                <a:spcPct val="95000"/>
              </a:lnSpc>
              <a:spcBef>
                <a:spcPts val="1200"/>
              </a:spcBef>
              <a:spcAft>
                <a:spcPts val="0"/>
              </a:spcAft>
              <a:buSzPts val="2880"/>
              <a:buChar char="∙"/>
            </a:pPr>
            <a:r>
              <a:rPr lang="fi-FI"/>
              <a:t>Kehittää osaamista ja lisätä tietoa, esimerkiksi </a:t>
            </a:r>
            <a:endParaRPr/>
          </a:p>
          <a:p>
            <a:pPr marL="537845" lvl="1" indent="-315595" algn="l" rtl="0">
              <a:lnSpc>
                <a:spcPct val="95000"/>
              </a:lnSpc>
              <a:spcBef>
                <a:spcPts val="1200"/>
              </a:spcBef>
              <a:spcAft>
                <a:spcPts val="0"/>
              </a:spcAft>
              <a:buSzPts val="2880"/>
              <a:buChar char="∙"/>
            </a:pPr>
            <a:r>
              <a:rPr lang="fi-FI"/>
              <a:t>Järjestämällä kaikille jäsenille tai työntekijöille vähintään yksi yleinen koulutustilaisuus tai verkkokurssi, jonka tavoitteena on lisätä tietoisuutta seksuaalisen häirinnän ennaltaehkäisystä ja asianmukaisista toimintatavoista.</a:t>
            </a:r>
            <a:endParaRPr/>
          </a:p>
          <a:p>
            <a:pPr marL="268288"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p:txBody>
      </p:sp>
      <p:sp>
        <p:nvSpPr>
          <p:cNvPr id="185" name="Google Shape;185;g3cc72b0e01f_0_434"/>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Arial"/>
              <a:buNone/>
            </a:pPr>
            <a:r>
              <a:rPr lang="fi-FI"/>
              <a:t>Selvitystulosten ja sitoumuksen yhteys</a:t>
            </a:r>
            <a:endParaRPr/>
          </a:p>
        </p:txBody>
      </p:sp>
      <p:cxnSp>
        <p:nvCxnSpPr>
          <p:cNvPr id="186" name="Google Shape;186;g3cc72b0e01f_0_434"/>
          <p:cNvCxnSpPr/>
          <p:nvPr/>
        </p:nvCxnSpPr>
        <p:spPr>
          <a:xfrm rot="10800000" flipH="1">
            <a:off x="5976000" y="2466000"/>
            <a:ext cx="288000" cy="16560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cc72b0e01f_0_443"/>
          <p:cNvSpPr txBox="1">
            <a:spLocks noGrp="1"/>
          </p:cNvSpPr>
          <p:nvPr>
            <p:ph type="body" idx="1"/>
          </p:nvPr>
        </p:nvSpPr>
        <p:spPr>
          <a:xfrm>
            <a:off x="649950" y="2021550"/>
            <a:ext cx="5311200" cy="123630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268288" lvl="0" indent="0" algn="l" rtl="0">
              <a:lnSpc>
                <a:spcPct val="95000"/>
              </a:lnSpc>
              <a:spcBef>
                <a:spcPts val="600"/>
              </a:spcBef>
              <a:spcAft>
                <a:spcPts val="0"/>
              </a:spcAft>
              <a:buSzPts val="2160"/>
              <a:buNone/>
            </a:pPr>
            <a:r>
              <a:rPr lang="fi-FI"/>
              <a:t>Kyselyissä ja haastatteluissa yhdeksi haasteeksi nousi mm. häirinnästä ilmoittamisen kynnys.</a:t>
            </a:r>
            <a:endParaRPr/>
          </a:p>
          <a:p>
            <a:pPr marL="268288" lvl="0" indent="0" algn="l" rtl="0">
              <a:lnSpc>
                <a:spcPct val="95000"/>
              </a:lnSpc>
              <a:spcBef>
                <a:spcPts val="600"/>
              </a:spcBef>
              <a:spcAft>
                <a:spcPts val="0"/>
              </a:spcAft>
              <a:buSzPts val="2160"/>
              <a:buNone/>
            </a:pPr>
            <a:endParaRPr/>
          </a:p>
          <a:p>
            <a:pPr marL="268288" lvl="0" indent="0" algn="l" rtl="0">
              <a:lnSpc>
                <a:spcPct val="95000"/>
              </a:lnSpc>
              <a:spcBef>
                <a:spcPts val="600"/>
              </a:spcBef>
              <a:spcAft>
                <a:spcPts val="0"/>
              </a:spcAft>
              <a:buSzPts val="2160"/>
              <a:buNone/>
            </a:pPr>
            <a:endParaRPr/>
          </a:p>
        </p:txBody>
      </p:sp>
      <p:sp>
        <p:nvSpPr>
          <p:cNvPr id="192" name="Google Shape;192;g3cc72b0e01f_0_443"/>
          <p:cNvSpPr txBox="1">
            <a:spLocks noGrp="1"/>
          </p:cNvSpPr>
          <p:nvPr>
            <p:ph type="body" idx="2"/>
          </p:nvPr>
        </p:nvSpPr>
        <p:spPr>
          <a:xfrm>
            <a:off x="6264149" y="2021550"/>
            <a:ext cx="57960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1200"/>
              </a:spcBef>
              <a:spcAft>
                <a:spcPts val="0"/>
              </a:spcAft>
              <a:buSzPts val="2160"/>
              <a:buNone/>
            </a:pPr>
            <a:r>
              <a:rPr lang="fi-FI"/>
              <a:t>Tarve:</a:t>
            </a:r>
            <a:endParaRPr/>
          </a:p>
          <a:p>
            <a:pPr marL="267970" lvl="0" indent="-267970" algn="l" rtl="0">
              <a:lnSpc>
                <a:spcPct val="95000"/>
              </a:lnSpc>
              <a:spcBef>
                <a:spcPts val="1200"/>
              </a:spcBef>
              <a:spcAft>
                <a:spcPts val="0"/>
              </a:spcAft>
              <a:buSzPts val="2880"/>
              <a:buChar char="∙"/>
            </a:pPr>
            <a:r>
              <a:rPr lang="fi-FI"/>
              <a:t>Kouluttaa vastuuhenkilöitä</a:t>
            </a:r>
          </a:p>
          <a:p>
            <a:pPr marL="267970" lvl="0" indent="-267970" algn="l" rtl="0">
              <a:lnSpc>
                <a:spcPct val="95000"/>
              </a:lnSpc>
              <a:spcBef>
                <a:spcPts val="1200"/>
              </a:spcBef>
              <a:spcAft>
                <a:spcPts val="0"/>
              </a:spcAft>
              <a:buSzPts val="2160"/>
              <a:buChar char="∙"/>
            </a:pPr>
            <a:r>
              <a:rPr lang="fi-FI"/>
              <a:t>Lisätä seurantaa ja vastuunkantoa</a:t>
            </a:r>
          </a:p>
          <a:p>
            <a:pPr marL="537845" lvl="1" indent="-315595" algn="l" rtl="0">
              <a:lnSpc>
                <a:spcPct val="95000"/>
              </a:lnSpc>
              <a:spcBef>
                <a:spcPts val="1200"/>
              </a:spcBef>
              <a:spcAft>
                <a:spcPts val="0"/>
              </a:spcAft>
              <a:buSzPts val="2880"/>
              <a:buChar char="∙"/>
            </a:pPr>
            <a:r>
              <a:rPr lang="fi-FI"/>
              <a:t>Luoda tai kehittää nykyisiä palautekanavia keräämään luottamuksellisesti tietoa alan/organisaation haasteista ja tukitarpeista erityisesti seksuaaliseen häirintään liittyen.</a:t>
            </a:r>
          </a:p>
          <a:p>
            <a:pPr marL="537845" lvl="1" indent="-315595" algn="l" rtl="0">
              <a:lnSpc>
                <a:spcPct val="95000"/>
              </a:lnSpc>
              <a:spcBef>
                <a:spcPts val="1200"/>
              </a:spcBef>
              <a:spcAft>
                <a:spcPts val="0"/>
              </a:spcAft>
              <a:buSzPts val="2880"/>
              <a:buChar char="∙"/>
            </a:pPr>
            <a:r>
              <a:rPr lang="fi-FI"/>
              <a:t>Luoda selkeä ja helposti saavutettava tiedotussivu seksuaaliseen häirintään liittyvistä toimintatavoista ja luottamuksellisista tukikanavista, jotka sisältävät kattavasti myös teknologiavälitteisen seksuaalisen häirinnän.</a:t>
            </a:r>
          </a:p>
          <a:p>
            <a:pPr marL="0" lvl="0" indent="0" algn="l" rtl="0">
              <a:lnSpc>
                <a:spcPct val="95000"/>
              </a:lnSpc>
              <a:spcBef>
                <a:spcPts val="1200"/>
              </a:spcBef>
              <a:spcAft>
                <a:spcPts val="0"/>
              </a:spcAft>
              <a:buSzPts val="2160"/>
              <a:buNone/>
            </a:pPr>
            <a:endParaRPr/>
          </a:p>
          <a:p>
            <a:pPr marL="538163"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p:txBody>
      </p:sp>
      <p:sp>
        <p:nvSpPr>
          <p:cNvPr id="193" name="Google Shape;193;g3cc72b0e01f_0_443"/>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Arial"/>
              <a:buNone/>
            </a:pPr>
            <a:r>
              <a:rPr lang="fi-FI"/>
              <a:t>Selvitystulosten ja sitoumuksen yhteys</a:t>
            </a:r>
            <a:endParaRPr/>
          </a:p>
        </p:txBody>
      </p:sp>
      <p:cxnSp>
        <p:nvCxnSpPr>
          <p:cNvPr id="194" name="Google Shape;194;g3cc72b0e01f_0_443"/>
          <p:cNvCxnSpPr>
            <a:stCxn id="191" idx="3"/>
          </p:cNvCxnSpPr>
          <p:nvPr/>
        </p:nvCxnSpPr>
        <p:spPr>
          <a:xfrm rot="10800000" flipH="1">
            <a:off x="5961150" y="2466000"/>
            <a:ext cx="303000" cy="173700"/>
          </a:xfrm>
          <a:prstGeom prst="straightConnector1">
            <a:avLst/>
          </a:prstGeom>
          <a:noFill/>
          <a:ln w="9525" cap="flat" cmpd="sng">
            <a:solidFill>
              <a:schemeClr val="dk2"/>
            </a:solidFill>
            <a:prstDash val="solid"/>
            <a:round/>
            <a:headEnd type="none" w="sm" len="sm"/>
            <a:tailEnd type="triangle" w="med" len="med"/>
          </a:ln>
        </p:spPr>
      </p:cxnSp>
      <p:sp>
        <p:nvSpPr>
          <p:cNvPr id="195" name="Google Shape;195;g3cc72b0e01f_0_443"/>
          <p:cNvSpPr/>
          <p:nvPr/>
        </p:nvSpPr>
        <p:spPr>
          <a:xfrm rot="5400000">
            <a:off x="2269950" y="2935875"/>
            <a:ext cx="2405100" cy="3711000"/>
          </a:xfrm>
          <a:prstGeom prst="wedgeRectCallout">
            <a:avLst>
              <a:gd name="adj1" fmla="val -71227"/>
              <a:gd name="adj2" fmla="val -48178"/>
            </a:avLst>
          </a:prstGeom>
          <a:solidFill>
            <a:srgbClr val="E9F0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3cc72b0e01f_0_443"/>
          <p:cNvSpPr txBox="1"/>
          <p:nvPr/>
        </p:nvSpPr>
        <p:spPr>
          <a:xfrm>
            <a:off x="1879075" y="3720100"/>
            <a:ext cx="3214800" cy="12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i-FI" sz="2000" b="0" i="1" u="none" strike="noStrike" cap="none">
                <a:solidFill>
                  <a:srgbClr val="000000"/>
                </a:solidFill>
                <a:latin typeface="Arial"/>
                <a:ea typeface="Arial"/>
                <a:cs typeface="Arial"/>
                <a:sym typeface="Arial"/>
              </a:rPr>
              <a:t>“Harmillisen usein tilanteet jäävät raportoimatta sillä ei välttämättä esimerkiksi uskota, että ilmoitus johtaisi mihinkään.”</a:t>
            </a:r>
          </a:p>
          <a:p>
            <a:pPr marL="0" marR="0" lvl="0" indent="0" algn="l" rtl="0">
              <a:lnSpc>
                <a:spcPct val="100000"/>
              </a:lnSpc>
              <a:spcBef>
                <a:spcPts val="0"/>
              </a:spcBef>
              <a:spcAft>
                <a:spcPts val="0"/>
              </a:spcAft>
              <a:buClr>
                <a:srgbClr val="000000"/>
              </a:buClr>
              <a:buSzPts val="2000"/>
              <a:buFont typeface="Arial"/>
              <a:buNone/>
            </a:pPr>
            <a:endParaRPr lang="fi-FI"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i-FI" sz="2000" b="0" i="0" u="none" strike="noStrike" cap="none">
                <a:solidFill>
                  <a:srgbClr val="000000"/>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Kyselyvastaus</a:t>
            </a:r>
            <a:endParaRPr lang="fi-FI"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cc72b0e01f_0_458"/>
          <p:cNvSpPr txBox="1">
            <a:spLocks noGrp="1"/>
          </p:cNvSpPr>
          <p:nvPr>
            <p:ph type="body" idx="1"/>
          </p:nvPr>
        </p:nvSpPr>
        <p:spPr>
          <a:xfrm>
            <a:off x="649950" y="2021550"/>
            <a:ext cx="5311200" cy="123630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268288" lvl="0" indent="0" algn="l" rtl="0">
              <a:lnSpc>
                <a:spcPct val="95000"/>
              </a:lnSpc>
              <a:spcBef>
                <a:spcPts val="600"/>
              </a:spcBef>
              <a:spcAft>
                <a:spcPts val="0"/>
              </a:spcAft>
              <a:buSzPts val="2160"/>
              <a:buNone/>
            </a:pPr>
            <a:r>
              <a:rPr lang="fi-FI"/>
              <a:t>Lisäksi kyselyissä ja haastatteluissa korostui seksuaalisen häirinnän tapauksiin puuttumisen haasteet.</a:t>
            </a:r>
            <a:endParaRPr/>
          </a:p>
          <a:p>
            <a:pPr marL="268288" lvl="0" indent="0" algn="l" rtl="0">
              <a:lnSpc>
                <a:spcPct val="95000"/>
              </a:lnSpc>
              <a:spcBef>
                <a:spcPts val="600"/>
              </a:spcBef>
              <a:spcAft>
                <a:spcPts val="0"/>
              </a:spcAft>
              <a:buSzPts val="2160"/>
              <a:buNone/>
            </a:pPr>
            <a:endParaRPr/>
          </a:p>
          <a:p>
            <a:pPr marL="268288" lvl="0" indent="0" algn="l" rtl="0">
              <a:lnSpc>
                <a:spcPct val="95000"/>
              </a:lnSpc>
              <a:spcBef>
                <a:spcPts val="600"/>
              </a:spcBef>
              <a:spcAft>
                <a:spcPts val="0"/>
              </a:spcAft>
              <a:buSzPts val="2160"/>
              <a:buNone/>
            </a:pPr>
            <a:endParaRPr/>
          </a:p>
        </p:txBody>
      </p:sp>
      <p:sp>
        <p:nvSpPr>
          <p:cNvPr id="202" name="Google Shape;202;g3cc72b0e01f_0_458"/>
          <p:cNvSpPr txBox="1">
            <a:spLocks noGrp="1"/>
          </p:cNvSpPr>
          <p:nvPr>
            <p:ph type="body" idx="2"/>
          </p:nvPr>
        </p:nvSpPr>
        <p:spPr>
          <a:xfrm>
            <a:off x="6264149" y="2021550"/>
            <a:ext cx="57960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1200"/>
              </a:spcBef>
              <a:spcAft>
                <a:spcPts val="0"/>
              </a:spcAft>
              <a:buSzPts val="2160"/>
              <a:buNone/>
            </a:pPr>
            <a:r>
              <a:rPr lang="fi-FI"/>
              <a:t>Tarve:</a:t>
            </a:r>
            <a:endParaRPr/>
          </a:p>
          <a:p>
            <a:pPr marL="267970" lvl="0" indent="-267970" algn="l" rtl="0">
              <a:lnSpc>
                <a:spcPct val="95000"/>
              </a:lnSpc>
              <a:spcBef>
                <a:spcPts val="1200"/>
              </a:spcBef>
              <a:spcAft>
                <a:spcPts val="0"/>
              </a:spcAft>
              <a:buSzPts val="2880"/>
              <a:buChar char="∙"/>
            </a:pPr>
            <a:r>
              <a:rPr lang="fi-FI"/>
              <a:t>Järjestää esihenkilöille vähintään yksi räätälöity koulutus, joka keskittyy nimenomaan seksuaaliseen häirintään puuttumisen käytännön prosesseihin.  </a:t>
            </a:r>
            <a:endParaRPr/>
          </a:p>
          <a:p>
            <a:pPr marL="268288" lvl="0" indent="0" algn="l" rtl="0">
              <a:lnSpc>
                <a:spcPct val="95000"/>
              </a:lnSpc>
              <a:spcBef>
                <a:spcPts val="1200"/>
              </a:spcBef>
              <a:spcAft>
                <a:spcPts val="0"/>
              </a:spcAft>
              <a:buSzPts val="2160"/>
              <a:buNone/>
            </a:pPr>
            <a:endParaRPr/>
          </a:p>
          <a:p>
            <a:pPr marL="0" lvl="0" indent="0" algn="l" rtl="0">
              <a:lnSpc>
                <a:spcPct val="95000"/>
              </a:lnSpc>
              <a:spcBef>
                <a:spcPts val="1200"/>
              </a:spcBef>
              <a:spcAft>
                <a:spcPts val="0"/>
              </a:spcAft>
              <a:buSzPts val="2160"/>
              <a:buNone/>
            </a:pPr>
            <a:endParaRPr/>
          </a:p>
          <a:p>
            <a:pPr marL="538163"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a:p>
            <a:pPr marL="268288" lvl="0" indent="0" algn="l" rtl="0">
              <a:lnSpc>
                <a:spcPct val="95000"/>
              </a:lnSpc>
              <a:spcBef>
                <a:spcPts val="1200"/>
              </a:spcBef>
              <a:spcAft>
                <a:spcPts val="0"/>
              </a:spcAft>
              <a:buSzPts val="2160"/>
              <a:buNone/>
            </a:pPr>
            <a:endParaRPr/>
          </a:p>
        </p:txBody>
      </p:sp>
      <p:sp>
        <p:nvSpPr>
          <p:cNvPr id="203" name="Google Shape;203;g3cc72b0e01f_0_458"/>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Arial"/>
              <a:buNone/>
            </a:pPr>
            <a:r>
              <a:rPr lang="fi-FI"/>
              <a:t>Selvitystulosten ja sitoumuksen yhteys</a:t>
            </a:r>
            <a:endParaRPr/>
          </a:p>
        </p:txBody>
      </p:sp>
      <p:cxnSp>
        <p:nvCxnSpPr>
          <p:cNvPr id="204" name="Google Shape;204;g3cc72b0e01f_0_458"/>
          <p:cNvCxnSpPr>
            <a:stCxn id="201" idx="3"/>
          </p:cNvCxnSpPr>
          <p:nvPr/>
        </p:nvCxnSpPr>
        <p:spPr>
          <a:xfrm rot="10800000" flipH="1">
            <a:off x="5961150" y="2466000"/>
            <a:ext cx="303000" cy="173700"/>
          </a:xfrm>
          <a:prstGeom prst="straightConnector1">
            <a:avLst/>
          </a:prstGeom>
          <a:noFill/>
          <a:ln w="9525" cap="flat" cmpd="sng">
            <a:solidFill>
              <a:schemeClr val="dk2"/>
            </a:solidFill>
            <a:prstDash val="solid"/>
            <a:round/>
            <a:headEnd type="none" w="sm" len="sm"/>
            <a:tailEnd type="triangle" w="med" len="med"/>
          </a:ln>
        </p:spPr>
      </p:cxnSp>
      <p:sp>
        <p:nvSpPr>
          <p:cNvPr id="205" name="Google Shape;205;g3cc72b0e01f_0_458"/>
          <p:cNvSpPr/>
          <p:nvPr/>
        </p:nvSpPr>
        <p:spPr>
          <a:xfrm rot="5400000">
            <a:off x="1794425" y="2651775"/>
            <a:ext cx="3113400" cy="4987500"/>
          </a:xfrm>
          <a:prstGeom prst="wedgeRectCallout">
            <a:avLst>
              <a:gd name="adj1" fmla="val -66398"/>
              <a:gd name="adj2" fmla="val -44922"/>
            </a:avLst>
          </a:prstGeom>
          <a:solidFill>
            <a:srgbClr val="E9F0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3cc72b0e01f_0_458"/>
          <p:cNvSpPr txBox="1"/>
          <p:nvPr/>
        </p:nvSpPr>
        <p:spPr>
          <a:xfrm>
            <a:off x="857375" y="3720100"/>
            <a:ext cx="4851000" cy="12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i-FI" sz="2000" b="0" i="1" u="none" strike="noStrike" cap="none">
                <a:solidFill>
                  <a:srgbClr val="000000"/>
                </a:solidFill>
                <a:latin typeface="Arial"/>
                <a:ea typeface="Arial"/>
                <a:cs typeface="Arial"/>
                <a:sym typeface="Arial"/>
              </a:rPr>
              <a:t>“Seksuaaliseen häirintään ei kiinnitetä huomiota, toimintamallit puuttuvat,  [ja] tämän häirinnän olemassaolo kielletään.”</a:t>
            </a: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i-FI" sz="2000" b="0" i="1" u="none" strike="noStrike" cap="none">
                <a:solidFill>
                  <a:srgbClr val="000000"/>
                </a:solidFill>
                <a:latin typeface="Arial"/>
                <a:ea typeface="Arial"/>
                <a:cs typeface="Arial"/>
                <a:sym typeface="Arial"/>
              </a:rPr>
              <a:t>“Häirinnän valvonta ja puuttuminen esim. verkossa tai ulkomaan tehtävissä [on haaste].”</a:t>
            </a: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i-FI" sz="2000" b="0" i="1" u="none" strike="noStrike" cap="none">
                <a:solidFill>
                  <a:srgbClr val="000000"/>
                </a:solidFill>
                <a:latin typeface="Arial"/>
                <a:ea typeface="Arial"/>
                <a:cs typeface="Arial"/>
                <a:sym typeface="Arial"/>
              </a:rPr>
              <a:t>Kyselyvastauksia</a:t>
            </a: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cc72b0e01f_0_470"/>
          <p:cNvSpPr txBox="1">
            <a:spLocks noGrp="1"/>
          </p:cNvSpPr>
          <p:nvPr>
            <p:ph type="body" idx="1"/>
          </p:nvPr>
        </p:nvSpPr>
        <p:spPr>
          <a:xfrm>
            <a:off x="649950" y="2021550"/>
            <a:ext cx="10391400" cy="14076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600"/>
              </a:spcBef>
              <a:spcAft>
                <a:spcPts val="0"/>
              </a:spcAft>
              <a:buSzPts val="2160"/>
              <a:buNone/>
            </a:pPr>
            <a:r>
              <a:rPr lang="fi-FI"/>
              <a:t>Mitä me voimme konkreettisesti tehdä turvallisen ja tasa-arvoisen työympäristön edistämiseksi sekä seksuaalisen häirinnän ennaltaehkäisyn ja puuttumisen eteen?</a:t>
            </a:r>
            <a:endParaRPr/>
          </a:p>
        </p:txBody>
      </p:sp>
      <p:sp>
        <p:nvSpPr>
          <p:cNvPr id="212" name="Google Shape;212;g3cc72b0e01f_0_470"/>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Seuraava askel</a:t>
            </a:r>
            <a:endParaRPr/>
          </a:p>
        </p:txBody>
      </p:sp>
      <p:sp>
        <p:nvSpPr>
          <p:cNvPr id="213" name="Google Shape;213;g3cc72b0e01f_0_470"/>
          <p:cNvSpPr txBox="1"/>
          <p:nvPr/>
        </p:nvSpPr>
        <p:spPr>
          <a:xfrm>
            <a:off x="649950" y="3557600"/>
            <a:ext cx="10287000" cy="2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Arial"/>
                <a:ea typeface="Arial"/>
                <a:cs typeface="Arial"/>
                <a:sym typeface="Arial"/>
              </a:rPr>
              <a:t>Työelämän seksuaalisen häirinnän ennaltaehkäisyn ja puuttumisen tuki:</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AutoNum type="arabicPeriod"/>
            </a:pPr>
            <a:r>
              <a:rPr lang="fi-FI" sz="2400" b="1" i="0" u="none" strike="noStrike" cap="none">
                <a:solidFill>
                  <a:schemeClr val="dk1"/>
                </a:solidFill>
                <a:latin typeface="Arial"/>
                <a:ea typeface="Arial"/>
                <a:cs typeface="Arial"/>
                <a:sym typeface="Arial"/>
              </a:rPr>
              <a:t>Työelämäsitoumus</a:t>
            </a:r>
            <a:r>
              <a:rPr lang="fi-FI" sz="2400" b="0" i="0" u="none" strike="noStrike" cap="none">
                <a:solidFill>
                  <a:schemeClr val="dk1"/>
                </a:solidFill>
                <a:latin typeface="Arial"/>
                <a:ea typeface="Arial"/>
                <a:cs typeface="Arial"/>
                <a:sym typeface="Arial"/>
              </a:rPr>
              <a:t>: Askelmerkit tarvittaville toimille</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AutoNum type="arabicPeriod"/>
            </a:pPr>
            <a:r>
              <a:rPr lang="fi-FI" sz="2400" b="1">
                <a:solidFill>
                  <a:schemeClr val="dk1"/>
                </a:solidFill>
              </a:rPr>
              <a:t>Raportti</a:t>
            </a:r>
            <a:r>
              <a:rPr lang="fi-FI" sz="2400" b="0" i="0" u="none" strike="noStrike" cap="none">
                <a:solidFill>
                  <a:schemeClr val="dk1"/>
                </a:solidFill>
                <a:latin typeface="Arial"/>
                <a:ea typeface="Arial"/>
                <a:cs typeface="Arial"/>
                <a:sym typeface="Arial"/>
              </a:rPr>
              <a:t>: Yleishyödyllinen tietolähde aiheesta; koostaa selvityksen tulokset yhteen ja tarjoaa esimerkkiratkaisuja erilaisiin haasteisiin, auttaa sitoumuksen toimeenpanossa</a:t>
            </a:r>
            <a:endParaRPr sz="2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cc72b0e01f_0_494"/>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Sitoumuksen esittely</a:t>
            </a:r>
            <a:endParaRPr/>
          </a:p>
        </p:txBody>
      </p:sp>
      <p:sp>
        <p:nvSpPr>
          <p:cNvPr id="219" name="Google Shape;219;g3cc72b0e01f_0_494"/>
          <p:cNvSpPr txBox="1">
            <a:spLocks noGrp="1"/>
          </p:cNvSpPr>
          <p:nvPr>
            <p:ph type="body" idx="1"/>
          </p:nvPr>
        </p:nvSpPr>
        <p:spPr>
          <a:xfrm>
            <a:off x="649940" y="2021541"/>
            <a:ext cx="108966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600"/>
              </a:spcBef>
              <a:spcAft>
                <a:spcPts val="0"/>
              </a:spcAft>
              <a:buSzPts val="2160"/>
              <a:buNone/>
            </a:pPr>
            <a:r>
              <a:rPr lang="fi-FI"/>
              <a:t>Me, allekirjoittaneet suomalaisen työelämän avaintoimijat, toteamme, että seksuaalinen häirintä on työelämässä merkittävä ongelma, johon on puututtava aktiivisesti ja konkreettisesti. </a:t>
            </a:r>
            <a:r>
              <a:rPr lang="fi-FI" b="1"/>
              <a:t>Sitoudumme edistämään turvallista ja tasa-arvoista työympäristöä ennaltaehkäisyn, puuttumisen ja avoimuuden keinoin, huomioiden myös teknologiavälitteisen häirinnän</a:t>
            </a:r>
            <a:r>
              <a:rPr lang="fi-FI"/>
              <a:t>.</a:t>
            </a:r>
            <a:endParaRPr/>
          </a:p>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r>
              <a:rPr lang="fi-FI"/>
              <a:t>Täten sitoudumme edistämään seuraavanlaisia muutoksia vuoden 2026 aikana:</a:t>
            </a:r>
            <a:endParaRPr/>
          </a:p>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cc72b0e01f_0_500"/>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Kehitämme osaamista ja lisäämme tietoa seksuaalisesta häirinnästä</a:t>
            </a:r>
            <a:endParaRPr/>
          </a:p>
        </p:txBody>
      </p:sp>
      <p:sp>
        <p:nvSpPr>
          <p:cNvPr id="225" name="Google Shape;225;g3cc72b0e01f_0_500"/>
          <p:cNvSpPr txBox="1">
            <a:spLocks noGrp="1"/>
          </p:cNvSpPr>
          <p:nvPr>
            <p:ph type="body" idx="1"/>
          </p:nvPr>
        </p:nvSpPr>
        <p:spPr>
          <a:xfrm>
            <a:off x="647690" y="1748766"/>
            <a:ext cx="108966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r>
              <a:rPr lang="fi-FI"/>
              <a:t>• Järjestämme </a:t>
            </a:r>
            <a:r>
              <a:rPr lang="fi-FI" b="1"/>
              <a:t>kaikille jäsenillemme/jäsenliitoillemme tai työntekijöillemme vähintään yhden yleisen koulutustilaisuuden tai verkkokurssin</a:t>
            </a:r>
            <a:r>
              <a:rPr lang="fi-FI"/>
              <a:t>, jonka tavoitteena on l</a:t>
            </a:r>
            <a:r>
              <a:rPr lang="fi-FI" b="1"/>
              <a:t>isätä tietoisuutta seksuaalisen häirinnän ennaltaehkäisystä ja asianmukaisista toimintatavoista.</a:t>
            </a:r>
            <a:endParaRPr b="1"/>
          </a:p>
          <a:p>
            <a:pPr marL="0" lvl="0" indent="0" algn="l" rtl="0">
              <a:lnSpc>
                <a:spcPct val="95000"/>
              </a:lnSpc>
              <a:spcBef>
                <a:spcPts val="600"/>
              </a:spcBef>
              <a:spcAft>
                <a:spcPts val="0"/>
              </a:spcAft>
              <a:buSzPts val="2160"/>
              <a:buNone/>
            </a:pPr>
            <a:r>
              <a:rPr lang="fi-FI"/>
              <a:t>• Järjestämme </a:t>
            </a:r>
            <a:r>
              <a:rPr lang="fi-FI" b="1"/>
              <a:t>esihenkilöillemme/esihenkilöjäsenillemme vähintään yhden räätälöidyn koulutuksen</a:t>
            </a:r>
            <a:r>
              <a:rPr lang="fi-FI"/>
              <a:t>, joka keskittyy nimenomaan </a:t>
            </a:r>
            <a:r>
              <a:rPr lang="fi-FI" b="1"/>
              <a:t>seksuaaliseen häirintään puuttumisen käytännön prosesseihin</a:t>
            </a:r>
            <a:r>
              <a:rPr lang="fi-FI"/>
              <a:t>.</a:t>
            </a:r>
            <a:endParaRPr/>
          </a:p>
          <a:p>
            <a:pPr marL="0" lvl="0" indent="0" algn="l" rtl="0">
              <a:lnSpc>
                <a:spcPct val="95000"/>
              </a:lnSpc>
              <a:spcBef>
                <a:spcPts val="600"/>
              </a:spcBef>
              <a:spcAft>
                <a:spcPts val="0"/>
              </a:spcAft>
              <a:buSzPts val="216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cc72b0e01f_0_507"/>
          <p:cNvSpPr txBox="1">
            <a:spLocks noGrp="1"/>
          </p:cNvSpPr>
          <p:nvPr>
            <p:ph type="title"/>
          </p:nvPr>
        </p:nvSpPr>
        <p:spPr>
          <a:xfrm>
            <a:off x="509625" y="912675"/>
            <a:ext cx="103107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Ajantasaistamme ohjeistuksemme, erityisesti teknologiavälitteiseen seksuaaliseen häirintään liittyen</a:t>
            </a:r>
            <a:endParaRPr/>
          </a:p>
          <a:p>
            <a:pPr marL="0" lvl="0" indent="0" algn="l" rtl="0">
              <a:lnSpc>
                <a:spcPct val="90000"/>
              </a:lnSpc>
              <a:spcBef>
                <a:spcPts val="0"/>
              </a:spcBef>
              <a:spcAft>
                <a:spcPts val="0"/>
              </a:spcAft>
              <a:buSzPts val="1800"/>
              <a:buNone/>
            </a:pPr>
            <a:endParaRPr/>
          </a:p>
        </p:txBody>
      </p:sp>
      <p:sp>
        <p:nvSpPr>
          <p:cNvPr id="231" name="Google Shape;231;g3cc72b0e01f_0_507"/>
          <p:cNvSpPr txBox="1">
            <a:spLocks noGrp="1"/>
          </p:cNvSpPr>
          <p:nvPr>
            <p:ph type="body" idx="1"/>
          </p:nvPr>
        </p:nvSpPr>
        <p:spPr>
          <a:xfrm>
            <a:off x="509625" y="1499850"/>
            <a:ext cx="10997400" cy="3858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r>
              <a:rPr lang="fi-FI"/>
              <a:t>• </a:t>
            </a:r>
            <a:r>
              <a:rPr lang="fi-FI" b="1"/>
              <a:t>Tarkistamme ja päivitämme kaikki organisaatiomme yhteiset määritelmät, ohjeistukset ja toimintamallit </a:t>
            </a:r>
            <a:r>
              <a:rPr lang="fi-FI"/>
              <a:t>varmistaaksemme, että ne sisältävät kattavasti myös teknologiavälitteisen seksuaalisen häirinnän.</a:t>
            </a:r>
            <a:endParaRPr/>
          </a:p>
          <a:p>
            <a:pPr marL="0" lvl="0" indent="0" algn="l" rtl="0">
              <a:lnSpc>
                <a:spcPct val="95000"/>
              </a:lnSpc>
              <a:spcBef>
                <a:spcPts val="600"/>
              </a:spcBef>
              <a:spcAft>
                <a:spcPts val="0"/>
              </a:spcAft>
              <a:buSzPts val="2160"/>
              <a:buNone/>
            </a:pPr>
            <a:r>
              <a:rPr lang="fi-FI"/>
              <a:t>• Luomme organisaatiomme </a:t>
            </a:r>
            <a:r>
              <a:rPr lang="fi-FI" b="1"/>
              <a:t>verkkosivuille selkeän ja helposti saavutettavan tiedotussivun seksuaaliseen häirintään puuttumisen toimintatavoista ja luottamuksellisista tukikanavista</a:t>
            </a:r>
            <a:r>
              <a:rPr lang="fi-FI"/>
              <a:t>, jotka sisältävät kattavasti myös teknologiavälitteisen seksuaalisen häirinnän.</a:t>
            </a:r>
            <a:endParaRPr/>
          </a:p>
          <a:p>
            <a:pPr marL="0" lvl="0" indent="0" algn="l" rtl="0">
              <a:lnSpc>
                <a:spcPct val="95000"/>
              </a:lnSpc>
              <a:spcBef>
                <a:spcPts val="600"/>
              </a:spcBef>
              <a:spcAft>
                <a:spcPts val="0"/>
              </a:spcAft>
              <a:buSzPts val="2160"/>
              <a:buNone/>
            </a:pPr>
            <a:r>
              <a:rPr lang="fi-FI"/>
              <a:t>• Lisäksi toteutamme vähintään </a:t>
            </a:r>
            <a:r>
              <a:rPr lang="fi-FI" b="1"/>
              <a:t>yhden sisäisen tiedotuskampanjan, joka käsittelee seksuaalista häirintää</a:t>
            </a:r>
            <a:r>
              <a:rPr lang="fi-FI"/>
              <a:t> (ml. teknologiavälitteinen seksuaalinen häirintä) ja madaltaa ilmoittamiskynnystä.</a:t>
            </a:r>
            <a:endParaRPr/>
          </a:p>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BE1"/>
        </a:solidFill>
        <a:effectLst/>
      </p:bgPr>
    </p:bg>
    <p:spTree>
      <p:nvGrpSpPr>
        <p:cNvPr id="1" name="">
          <a:extLst>
            <a:ext uri="{FF2B5EF4-FFF2-40B4-BE49-F238E27FC236}">
              <a16:creationId xmlns:a16="http://schemas.microsoft.com/office/drawing/2014/main" id="{AA230783-A07D-89E1-0664-2C1F29E0F28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2314EA7-9FAA-558B-15BF-262E2A79F68F}"/>
              </a:ext>
            </a:extLst>
          </p:cNvPr>
          <p:cNvSpPr>
            <a:spLocks noGrp="1"/>
          </p:cNvSpPr>
          <p:nvPr>
            <p:ph type="title"/>
          </p:nvPr>
        </p:nvSpPr>
        <p:spPr>
          <a:xfrm>
            <a:off x="649940" y="1103854"/>
            <a:ext cx="9894939" cy="1075323"/>
          </a:xfrm>
        </p:spPr>
        <p:txBody>
          <a:bodyPr/>
          <a:lstStyle/>
          <a:p>
            <a:r>
              <a:rPr lang="fi-FI" sz="3800">
                <a:solidFill>
                  <a:schemeClr val="tx1"/>
                </a:solidFill>
              </a:rPr>
              <a:t>Webinaarin avaus</a:t>
            </a:r>
          </a:p>
        </p:txBody>
      </p:sp>
      <p:sp>
        <p:nvSpPr>
          <p:cNvPr id="3" name="Alaotsikko 2">
            <a:extLst>
              <a:ext uri="{FF2B5EF4-FFF2-40B4-BE49-F238E27FC236}">
                <a16:creationId xmlns:a16="http://schemas.microsoft.com/office/drawing/2014/main" id="{78F77659-6507-87F5-7B1B-DA918F3BB3C7}"/>
              </a:ext>
            </a:extLst>
          </p:cNvPr>
          <p:cNvSpPr>
            <a:spLocks noGrp="1"/>
          </p:cNvSpPr>
          <p:nvPr>
            <p:ph type="body" idx="1"/>
          </p:nvPr>
        </p:nvSpPr>
        <p:spPr>
          <a:xfrm>
            <a:off x="649940" y="3210261"/>
            <a:ext cx="4379260" cy="1747819"/>
          </a:xfrm>
        </p:spPr>
        <p:txBody>
          <a:bodyPr/>
          <a:lstStyle/>
          <a:p>
            <a:pPr marL="91440" indent="0">
              <a:buNone/>
            </a:pPr>
            <a:r>
              <a:rPr lang="fi-FI"/>
              <a:t>Valtiosihteeri </a:t>
            </a:r>
            <a:r>
              <a:rPr lang="fi-FI" b="1"/>
              <a:t>Laura Rissanen</a:t>
            </a:r>
          </a:p>
          <a:p>
            <a:pPr marL="91440" indent="0">
              <a:buNone/>
            </a:pPr>
            <a:r>
              <a:rPr lang="fi-FI"/>
              <a:t>Sosiaali- ja terveysministeriö</a:t>
            </a:r>
          </a:p>
        </p:txBody>
      </p:sp>
      <p:pic>
        <p:nvPicPr>
          <p:cNvPr id="4" name="Kuva 3">
            <a:extLst>
              <a:ext uri="{FF2B5EF4-FFF2-40B4-BE49-F238E27FC236}">
                <a16:creationId xmlns:a16="http://schemas.microsoft.com/office/drawing/2014/main" id="{105CE7A9-6826-D93A-C9C7-A24C60DE6BD7}"/>
              </a:ext>
            </a:extLst>
          </p:cNvPr>
          <p:cNvPicPr>
            <a:picLocks noChangeAspect="1"/>
          </p:cNvPicPr>
          <p:nvPr/>
        </p:nvPicPr>
        <p:blipFill rotWithShape="1">
          <a:blip r:embed="rId2"/>
          <a:srcRect l="16664" r="16664"/>
          <a:stretch>
            <a:fillRect/>
          </a:stretch>
        </p:blipFill>
        <p:spPr>
          <a:xfrm>
            <a:off x="6096000" y="1740600"/>
            <a:ext cx="4100256" cy="4100256"/>
          </a:xfrm>
          <a:prstGeom prst="ellipse">
            <a:avLst/>
          </a:prstGeom>
        </p:spPr>
      </p:pic>
    </p:spTree>
    <p:extLst>
      <p:ext uri="{BB962C8B-B14F-4D97-AF65-F5344CB8AC3E}">
        <p14:creationId xmlns:p14="http://schemas.microsoft.com/office/powerpoint/2010/main" val="368436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cc72b0e01f_0_515"/>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Lisäämme seurantaa ja vastuunkantoa</a:t>
            </a:r>
            <a:endParaRPr/>
          </a:p>
        </p:txBody>
      </p:sp>
      <p:sp>
        <p:nvSpPr>
          <p:cNvPr id="237" name="Google Shape;237;g3cc72b0e01f_0_515"/>
          <p:cNvSpPr txBox="1">
            <a:spLocks noGrp="1"/>
          </p:cNvSpPr>
          <p:nvPr>
            <p:ph type="body" idx="1"/>
          </p:nvPr>
        </p:nvSpPr>
        <p:spPr>
          <a:xfrm>
            <a:off x="649940" y="2021541"/>
            <a:ext cx="108966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600"/>
              </a:spcBef>
              <a:spcAft>
                <a:spcPts val="0"/>
              </a:spcAft>
              <a:buSzPts val="2160"/>
              <a:buNone/>
            </a:pPr>
            <a:r>
              <a:rPr lang="fi-FI"/>
              <a:t>• Luomme </a:t>
            </a:r>
            <a:r>
              <a:rPr lang="fi-FI" b="1"/>
              <a:t>uusia tai kehitämme nykyisiä palautekanavia</a:t>
            </a:r>
            <a:r>
              <a:rPr lang="fi-FI"/>
              <a:t>, joilla kerätään luottamuksellisesti tietoa alan/organisaation/jäsenistön haasteista ja tuen tarpeista erityisesti seksuaaliseen häirintään liittyen, tai tuemme jäsenliittojamme/organisaatioitamme palautekanavien kehittämisessä.</a:t>
            </a:r>
            <a:endParaRPr/>
          </a:p>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r>
              <a:rPr lang="fi-FI" b="1"/>
              <a:t>Nimeämme sitoumuksesta vastaavan tahon/yhteyshenkilön</a:t>
            </a:r>
            <a:r>
              <a:rPr lang="fi-FI"/>
              <a:t> organisaatiossamme vastaamaan toimenpiteiden koordinoinnista. </a:t>
            </a:r>
            <a:r>
              <a:rPr lang="fi-FI" b="1"/>
              <a:t>Sitoudumme raportoimaan Sosiaali- ja terveysministeriölle (STM) toteutetuista toimenpiteistä, esiin tulleista parhaista käytännöistä ja haasteista viimeistään 15. tammikuuta 2027</a:t>
            </a:r>
            <a:r>
              <a:rPr lang="fi-FI"/>
              <a:t> mahdollistaen täten tiedon ja kokemusten yhteisen jakamisen seuraavassa pyöreän pöydän kokouksessa.</a:t>
            </a:r>
            <a:endParaRPr/>
          </a:p>
          <a:p>
            <a:pPr marL="0" lvl="0" indent="0" algn="l" rtl="0">
              <a:lnSpc>
                <a:spcPct val="95000"/>
              </a:lnSpc>
              <a:spcBef>
                <a:spcPts val="600"/>
              </a:spcBef>
              <a:spcAft>
                <a:spcPts val="0"/>
              </a:spcAft>
              <a:buSzPts val="2160"/>
              <a:buNone/>
            </a:pPr>
            <a:endParaRPr/>
          </a:p>
          <a:p>
            <a:pPr marL="0" lvl="0" indent="0" algn="l" rtl="0">
              <a:lnSpc>
                <a:spcPct val="95000"/>
              </a:lnSpc>
              <a:spcBef>
                <a:spcPts val="600"/>
              </a:spcBef>
              <a:spcAft>
                <a:spcPts val="0"/>
              </a:spcAft>
              <a:buSzPts val="216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cc72b0e01f_0_522"/>
          <p:cNvSpPr txBox="1">
            <a:spLocks noGrp="1"/>
          </p:cNvSpPr>
          <p:nvPr>
            <p:ph type="title"/>
          </p:nvPr>
        </p:nvSpPr>
        <p:spPr>
          <a:xfrm>
            <a:off x="1000665" y="4383669"/>
            <a:ext cx="9894900" cy="10752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SzPts val="1800"/>
              <a:buNone/>
            </a:pPr>
            <a:r>
              <a:rPr lang="fi-FI" b="1" i="1"/>
              <a:t>Haastamme tällä julkisella sitoumuksella mukaan kaikki jäsenjärjestömme, -yrityksemme</a:t>
            </a:r>
            <a:endParaRPr b="1" i="1"/>
          </a:p>
          <a:p>
            <a:pPr marL="0" lvl="0" indent="0" algn="ctr" rtl="0">
              <a:lnSpc>
                <a:spcPct val="90000"/>
              </a:lnSpc>
              <a:spcBef>
                <a:spcPts val="0"/>
              </a:spcBef>
              <a:spcAft>
                <a:spcPts val="0"/>
              </a:spcAft>
              <a:buSzPts val="1800"/>
              <a:buNone/>
            </a:pPr>
            <a:r>
              <a:rPr lang="fi-FI" b="1" i="1"/>
              <a:t>ja muut työelämätoimijat ottamaan seksuaalisen häirinnän vastaisen työn painopisteeksi</a:t>
            </a:r>
            <a:endParaRPr b="1" i="1"/>
          </a:p>
          <a:p>
            <a:pPr marL="0" lvl="0" indent="0" algn="ctr" rtl="0">
              <a:lnSpc>
                <a:spcPct val="90000"/>
              </a:lnSpc>
              <a:spcBef>
                <a:spcPts val="0"/>
              </a:spcBef>
              <a:spcAft>
                <a:spcPts val="0"/>
              </a:spcAft>
              <a:buSzPts val="1800"/>
              <a:buNone/>
            </a:pPr>
            <a:r>
              <a:rPr lang="fi-FI" b="1" i="1"/>
              <a:t>2026.</a:t>
            </a:r>
            <a:endParaRPr b="1" i="1"/>
          </a:p>
          <a:p>
            <a:pPr marL="0" lvl="0" indent="0" algn="ctr" rtl="0">
              <a:lnSpc>
                <a:spcPct val="90000"/>
              </a:lnSpc>
              <a:spcBef>
                <a:spcPts val="0"/>
              </a:spcBef>
              <a:spcAft>
                <a:spcPts val="0"/>
              </a:spcAft>
              <a:buSzPts val="1800"/>
              <a:buNone/>
            </a:pPr>
            <a:endParaRPr/>
          </a:p>
          <a:p>
            <a:pPr marL="0" lvl="0" indent="0" algn="ctr" rtl="0">
              <a:lnSpc>
                <a:spcPct val="90000"/>
              </a:lnSpc>
              <a:spcBef>
                <a:spcPts val="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cc72f8af4e_0_6"/>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Lupaavia käytäntöjä seksuaalisen häirinnän ehkäisemiseen -raportti</a:t>
            </a:r>
            <a:endParaRPr/>
          </a:p>
        </p:txBody>
      </p:sp>
      <p:sp>
        <p:nvSpPr>
          <p:cNvPr id="248" name="Google Shape;248;g3cc72f8af4e_0_6"/>
          <p:cNvSpPr txBox="1">
            <a:spLocks noGrp="1"/>
          </p:cNvSpPr>
          <p:nvPr>
            <p:ph type="body" idx="1"/>
          </p:nvPr>
        </p:nvSpPr>
        <p:spPr>
          <a:xfrm>
            <a:off x="649948" y="2021550"/>
            <a:ext cx="8384100" cy="4155300"/>
          </a:xfrm>
          <a:prstGeom prst="rect">
            <a:avLst/>
          </a:prstGeom>
          <a:noFill/>
          <a:ln>
            <a:noFill/>
          </a:ln>
        </p:spPr>
        <p:txBody>
          <a:bodyPr spcFirstLastPara="1" wrap="square" lIns="0" tIns="0" rIns="0" bIns="0" anchor="t" anchorCtr="0">
            <a:noAutofit/>
          </a:bodyPr>
          <a:lstStyle/>
          <a:p>
            <a:pPr marL="0" indent="0">
              <a:buNone/>
            </a:pPr>
            <a:r>
              <a:rPr lang="fi-FI"/>
              <a:t>Tänään 20.4.2026 STM julkaisee raportin, joka kokoaa yhteen hankkeen  taustaselvityksen, kyselyiden ja haastattelujen avulla kerätyn materiaalin sekä aiempaa tutkimus- ja tilastotietoa</a:t>
            </a:r>
          </a:p>
          <a:p>
            <a:pPr marL="0" lvl="0" indent="0" algn="l" rtl="0">
              <a:lnSpc>
                <a:spcPct val="95000"/>
              </a:lnSpc>
              <a:spcBef>
                <a:spcPts val="600"/>
              </a:spcBef>
              <a:spcAft>
                <a:spcPts val="0"/>
              </a:spcAft>
              <a:buSzPts val="2160"/>
              <a:buNone/>
            </a:pPr>
            <a:r>
              <a:rPr lang="fi-FI"/>
              <a:t>Lisäksi julkaisu kuvaa </a:t>
            </a:r>
            <a:r>
              <a:rPr lang="fi-FI" b="1"/>
              <a:t>työelämässä tapahtuvaa seksuaalista häirintää ilmiönä ja siihen puuttumisen haasteita. </a:t>
            </a:r>
            <a:endParaRPr b="1"/>
          </a:p>
          <a:p>
            <a:pPr marL="457200" lvl="0" indent="-365760" algn="l" rtl="0">
              <a:lnSpc>
                <a:spcPct val="95000"/>
              </a:lnSpc>
              <a:spcBef>
                <a:spcPts val="0"/>
              </a:spcBef>
              <a:spcAft>
                <a:spcPts val="0"/>
              </a:spcAft>
              <a:buSzPts val="2160"/>
              <a:buChar char="∙"/>
            </a:pPr>
            <a:r>
              <a:rPr lang="fi-FI"/>
              <a:t>sisältää</a:t>
            </a:r>
            <a:r>
              <a:rPr lang="fi-FI" b="1"/>
              <a:t> esimerkkejä siitä, mitä jo tehdään seksuaalisen häirinnän vastaisessa työssä</a:t>
            </a:r>
            <a:r>
              <a:rPr lang="fi-FI"/>
              <a:t>. </a:t>
            </a:r>
            <a:endParaRPr/>
          </a:p>
          <a:p>
            <a:pPr marL="457200" lvl="0" indent="-365760" algn="l" rtl="0">
              <a:lnSpc>
                <a:spcPct val="95000"/>
              </a:lnSpc>
              <a:spcBef>
                <a:spcPts val="0"/>
              </a:spcBef>
              <a:spcAft>
                <a:spcPts val="0"/>
              </a:spcAft>
              <a:buSzPts val="2160"/>
              <a:buChar char="∙"/>
            </a:pPr>
            <a:r>
              <a:rPr lang="fi-FI"/>
              <a:t>pyrkii tarjoamaan </a:t>
            </a:r>
            <a:r>
              <a:rPr lang="fi-FI" b="1"/>
              <a:t>käytännön malleja työelämätoimijoille </a:t>
            </a:r>
            <a:r>
              <a:rPr lang="fi-FI"/>
              <a:t>esittelemällä joitakin seksuaalisen häirinnän ehkäisemisen lupaavia käytäntöjä Suomen työelämässä tällä hetkellä. </a:t>
            </a:r>
            <a:endParaRPr/>
          </a:p>
        </p:txBody>
      </p:sp>
      <p:pic>
        <p:nvPicPr>
          <p:cNvPr id="249" name="Google Shape;249;g3cc72f8af4e_0_6" title="KansikuvaEhdotus.png"/>
          <p:cNvPicPr preferRelativeResize="0"/>
          <p:nvPr/>
        </p:nvPicPr>
        <p:blipFill>
          <a:blip r:embed="rId3">
            <a:alphaModFix/>
          </a:blip>
          <a:stretch>
            <a:fillRect/>
          </a:stretch>
        </p:blipFill>
        <p:spPr>
          <a:xfrm>
            <a:off x="9187950" y="2021550"/>
            <a:ext cx="2727451" cy="3874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d602d2b16b_0_36"/>
          <p:cNvSpPr txBox="1">
            <a:spLocks noGrp="1"/>
          </p:cNvSpPr>
          <p:nvPr>
            <p:ph type="title"/>
          </p:nvPr>
        </p:nvSpPr>
        <p:spPr>
          <a:xfrm>
            <a:off x="649940" y="357389"/>
            <a:ext cx="9894900" cy="1075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a:t>Raportin anti</a:t>
            </a:r>
            <a:endParaRPr/>
          </a:p>
        </p:txBody>
      </p:sp>
      <p:sp>
        <p:nvSpPr>
          <p:cNvPr id="255" name="Google Shape;255;g3d602d2b16b_0_36"/>
          <p:cNvSpPr txBox="1">
            <a:spLocks noGrp="1"/>
          </p:cNvSpPr>
          <p:nvPr>
            <p:ph type="body" idx="1"/>
          </p:nvPr>
        </p:nvSpPr>
        <p:spPr>
          <a:xfrm>
            <a:off x="649940" y="1559294"/>
            <a:ext cx="6361800" cy="667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a:t>Raporttiin on koottu</a:t>
            </a:r>
            <a:endParaRPr/>
          </a:p>
          <a:p>
            <a:pPr marL="457200" lvl="0" indent="-365760" algn="l" rtl="0">
              <a:spcBef>
                <a:spcPts val="1000"/>
              </a:spcBef>
              <a:spcAft>
                <a:spcPts val="0"/>
              </a:spcAft>
              <a:buSzPts val="2160"/>
              <a:buChar char="∙"/>
            </a:pPr>
            <a:r>
              <a:rPr lang="fi-FI"/>
              <a:t>Yleistä teoriatietoa ilmiöstä, sen ennaltaehkäisystä ja torjunnasta</a:t>
            </a:r>
            <a:endParaRPr/>
          </a:p>
          <a:p>
            <a:pPr marL="457200" lvl="0" indent="-365760" algn="l" rtl="0">
              <a:spcBef>
                <a:spcPts val="1000"/>
              </a:spcBef>
              <a:spcAft>
                <a:spcPts val="0"/>
              </a:spcAft>
              <a:buSzPts val="2160"/>
              <a:buChar char="∙"/>
            </a:pPr>
            <a:r>
              <a:rPr lang="fi-FI"/>
              <a:t>Tilastoja ja aiempaa tutkimusta</a:t>
            </a:r>
            <a:endParaRPr/>
          </a:p>
          <a:p>
            <a:pPr marL="457200" lvl="0" indent="-365760" algn="l" rtl="0">
              <a:spcBef>
                <a:spcPts val="1000"/>
              </a:spcBef>
              <a:spcAft>
                <a:spcPts val="0"/>
              </a:spcAft>
              <a:buSzPts val="2160"/>
              <a:buChar char="∙"/>
            </a:pPr>
            <a:r>
              <a:rPr lang="fi-FI"/>
              <a:t>Suomen lainsäädäntöä aiheesta</a:t>
            </a:r>
            <a:endParaRPr/>
          </a:p>
          <a:p>
            <a:pPr marL="457200" lvl="0" indent="-365760" algn="l" rtl="0">
              <a:spcBef>
                <a:spcPts val="1000"/>
              </a:spcBef>
              <a:spcAft>
                <a:spcPts val="0"/>
              </a:spcAft>
              <a:buSzPts val="2160"/>
              <a:buChar char="∙"/>
            </a:pPr>
            <a:r>
              <a:rPr lang="fi-FI"/>
              <a:t>Selvityksessä havaittuja ennaltaehkäisyn ja puuttumisen haasteita</a:t>
            </a:r>
            <a:endParaRPr/>
          </a:p>
          <a:p>
            <a:pPr marL="457200" lvl="0" indent="-365760" algn="l" rtl="0">
              <a:spcBef>
                <a:spcPts val="1000"/>
              </a:spcBef>
              <a:spcAft>
                <a:spcPts val="0"/>
              </a:spcAft>
              <a:buSzPts val="2160"/>
              <a:buChar char="∙"/>
            </a:pPr>
            <a:r>
              <a:rPr lang="fi-FI"/>
              <a:t>Selvityksessä ilmenneitä lupaavia, konkreettisia käytäntöjä</a:t>
            </a:r>
            <a:endParaRPr/>
          </a:p>
          <a:p>
            <a:pPr marL="457200" lvl="0" indent="-365760" algn="l" rtl="0">
              <a:spcBef>
                <a:spcPts val="1000"/>
              </a:spcBef>
              <a:spcAft>
                <a:spcPts val="0"/>
              </a:spcAft>
              <a:buSzPts val="2160"/>
              <a:buChar char="∙"/>
            </a:pPr>
            <a:r>
              <a:rPr lang="fi-FI"/>
              <a:t>Tarkistuslista vastuuhenkilöille</a:t>
            </a:r>
            <a:endParaRPr/>
          </a:p>
          <a:p>
            <a:pPr marL="0" lvl="0" indent="0" algn="l" rtl="0">
              <a:spcBef>
                <a:spcPts val="1000"/>
              </a:spcBef>
              <a:spcAft>
                <a:spcPts val="0"/>
              </a:spcAft>
              <a:buNone/>
            </a:pPr>
            <a:r>
              <a:rPr lang="fi-FI" b="1"/>
              <a:t>Raportti antaa tukea sitoumuksen toteutukseen.</a:t>
            </a:r>
            <a:endParaRPr b="1"/>
          </a:p>
          <a:p>
            <a:pPr marL="914400" lvl="0" indent="0" algn="l" rtl="0">
              <a:spcBef>
                <a:spcPts val="1000"/>
              </a:spcBef>
              <a:spcAft>
                <a:spcPts val="1000"/>
              </a:spcAft>
              <a:buNone/>
            </a:pPr>
            <a:endParaRPr/>
          </a:p>
        </p:txBody>
      </p:sp>
      <p:pic>
        <p:nvPicPr>
          <p:cNvPr id="256" name="Google Shape;256;g3d602d2b16b_0_36"/>
          <p:cNvPicPr preferRelativeResize="0"/>
          <p:nvPr/>
        </p:nvPicPr>
        <p:blipFill>
          <a:blip r:embed="rId3">
            <a:alphaModFix/>
          </a:blip>
          <a:stretch>
            <a:fillRect/>
          </a:stretch>
        </p:blipFill>
        <p:spPr>
          <a:xfrm>
            <a:off x="5827899" y="861099"/>
            <a:ext cx="4151551" cy="2567900"/>
          </a:xfrm>
          <a:prstGeom prst="rect">
            <a:avLst/>
          </a:prstGeom>
          <a:noFill/>
          <a:ln>
            <a:noFill/>
          </a:ln>
        </p:spPr>
      </p:pic>
      <p:pic>
        <p:nvPicPr>
          <p:cNvPr id="257" name="Google Shape;257;g3d602d2b16b_0_36"/>
          <p:cNvPicPr preferRelativeResize="0"/>
          <p:nvPr/>
        </p:nvPicPr>
        <p:blipFill>
          <a:blip r:embed="rId4">
            <a:alphaModFix/>
          </a:blip>
          <a:stretch>
            <a:fillRect/>
          </a:stretch>
        </p:blipFill>
        <p:spPr>
          <a:xfrm>
            <a:off x="7098975" y="3599500"/>
            <a:ext cx="4303950" cy="3046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cc72f8af4e_0_12"/>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Raportissa mainittuja, lupaavia käytäntöjä omaavia tahoja olivat mm.</a:t>
            </a:r>
            <a:endParaRPr/>
          </a:p>
        </p:txBody>
      </p:sp>
      <p:sp>
        <p:nvSpPr>
          <p:cNvPr id="263" name="Google Shape;263;g3cc72f8af4e_0_12"/>
          <p:cNvSpPr txBox="1">
            <a:spLocks noGrp="1"/>
          </p:cNvSpPr>
          <p:nvPr>
            <p:ph type="body" idx="1"/>
          </p:nvPr>
        </p:nvSpPr>
        <p:spPr>
          <a:xfrm>
            <a:off x="649940" y="2021541"/>
            <a:ext cx="10896600" cy="4155300"/>
          </a:xfrm>
          <a:prstGeom prst="rect">
            <a:avLst/>
          </a:prstGeom>
          <a:noFill/>
          <a:ln>
            <a:noFill/>
          </a:ln>
        </p:spPr>
        <p:txBody>
          <a:bodyPr spcFirstLastPara="1" wrap="square" lIns="0" tIns="0" rIns="0" bIns="0" anchor="t" anchorCtr="0">
            <a:noAutofit/>
          </a:bodyPr>
          <a:lstStyle/>
          <a:p>
            <a:pPr marL="457200" lvl="0" indent="-365760" algn="l" rtl="0">
              <a:lnSpc>
                <a:spcPct val="95000"/>
              </a:lnSpc>
              <a:spcBef>
                <a:spcPts val="600"/>
              </a:spcBef>
              <a:spcAft>
                <a:spcPts val="0"/>
              </a:spcAft>
              <a:buSzPts val="2160"/>
              <a:buChar char="∙"/>
            </a:pPr>
            <a:r>
              <a:rPr lang="fi-FI"/>
              <a:t>Akavan ammattiliitot</a:t>
            </a:r>
            <a:endParaRPr/>
          </a:p>
          <a:p>
            <a:pPr marL="457200" lvl="0" indent="-365760" algn="l" rtl="0">
              <a:lnSpc>
                <a:spcPct val="95000"/>
              </a:lnSpc>
              <a:spcBef>
                <a:spcPts val="0"/>
              </a:spcBef>
              <a:spcAft>
                <a:spcPts val="0"/>
              </a:spcAft>
              <a:buSzPts val="2160"/>
              <a:buChar char="∙"/>
            </a:pPr>
            <a:r>
              <a:rPr lang="fi-FI"/>
              <a:t>Asiantuntijat ja Esihenkilöt ASIA ry</a:t>
            </a:r>
            <a:endParaRPr/>
          </a:p>
          <a:p>
            <a:pPr marL="457200" lvl="0" indent="-365760" algn="l" rtl="0">
              <a:lnSpc>
                <a:spcPct val="95000"/>
              </a:lnSpc>
              <a:spcBef>
                <a:spcPts val="0"/>
              </a:spcBef>
              <a:spcAft>
                <a:spcPts val="0"/>
              </a:spcAft>
              <a:buSzPts val="2160"/>
              <a:buChar char="∙"/>
            </a:pPr>
            <a:r>
              <a:rPr lang="fi-FI"/>
              <a:t>Hyvinvointialue Hyvil Oy</a:t>
            </a:r>
            <a:endParaRPr/>
          </a:p>
          <a:p>
            <a:pPr marL="457200" lvl="0" indent="-365760" algn="l" rtl="0">
              <a:lnSpc>
                <a:spcPct val="95000"/>
              </a:lnSpc>
              <a:spcBef>
                <a:spcPts val="0"/>
              </a:spcBef>
              <a:spcAft>
                <a:spcPts val="0"/>
              </a:spcAft>
              <a:buSzPts val="2160"/>
              <a:buChar char="∙"/>
            </a:pPr>
            <a:r>
              <a:rPr lang="fi-FI"/>
              <a:t>Kaupan liitto</a:t>
            </a:r>
            <a:endParaRPr/>
          </a:p>
          <a:p>
            <a:pPr marL="457200" lvl="0" indent="-365760" algn="l" rtl="0">
              <a:lnSpc>
                <a:spcPct val="95000"/>
              </a:lnSpc>
              <a:spcBef>
                <a:spcPts val="0"/>
              </a:spcBef>
              <a:spcAft>
                <a:spcPts val="0"/>
              </a:spcAft>
              <a:buSzPts val="2160"/>
              <a:buChar char="∙"/>
            </a:pPr>
            <a:r>
              <a:rPr lang="fi-FI"/>
              <a:t>Kunta- ja hyvinvointityönantajat KT</a:t>
            </a:r>
            <a:endParaRPr/>
          </a:p>
          <a:p>
            <a:pPr marL="457200" lvl="0" indent="-365760" algn="l" rtl="0">
              <a:lnSpc>
                <a:spcPct val="95000"/>
              </a:lnSpc>
              <a:spcBef>
                <a:spcPts val="0"/>
              </a:spcBef>
              <a:spcAft>
                <a:spcPts val="0"/>
              </a:spcAft>
              <a:buSzPts val="2160"/>
              <a:buChar char="∙"/>
            </a:pPr>
            <a:r>
              <a:rPr lang="fi-FI"/>
              <a:t>Matkailu- ja Ravintolapalvelut MaRa ry</a:t>
            </a:r>
            <a:endParaRPr/>
          </a:p>
          <a:p>
            <a:pPr marL="457200" lvl="0" indent="-365760" algn="l" rtl="0">
              <a:lnSpc>
                <a:spcPct val="95000"/>
              </a:lnSpc>
              <a:spcBef>
                <a:spcPts val="0"/>
              </a:spcBef>
              <a:spcAft>
                <a:spcPts val="0"/>
              </a:spcAft>
              <a:buSzPts val="2160"/>
              <a:buChar char="∙"/>
            </a:pPr>
            <a:r>
              <a:rPr lang="fi-FI"/>
              <a:t>Palvelualojen ammattiliitto PAM ry</a:t>
            </a:r>
            <a:endParaRPr/>
          </a:p>
          <a:p>
            <a:pPr marL="457200" lvl="0" indent="-365760" algn="l" rtl="0">
              <a:lnSpc>
                <a:spcPct val="95000"/>
              </a:lnSpc>
              <a:spcBef>
                <a:spcPts val="0"/>
              </a:spcBef>
              <a:spcAft>
                <a:spcPts val="0"/>
              </a:spcAft>
              <a:buSzPts val="2160"/>
              <a:buChar char="∙"/>
            </a:pPr>
            <a:r>
              <a:rPr lang="fi-FI"/>
              <a:t>Rajavartiolaitos</a:t>
            </a:r>
            <a:endParaRPr/>
          </a:p>
          <a:p>
            <a:pPr marL="457200" lvl="0" indent="-365760" algn="l" rtl="0">
              <a:lnSpc>
                <a:spcPct val="95000"/>
              </a:lnSpc>
              <a:spcBef>
                <a:spcPts val="0"/>
              </a:spcBef>
              <a:spcAft>
                <a:spcPts val="0"/>
              </a:spcAft>
              <a:buSzPts val="2160"/>
              <a:buChar char="∙"/>
            </a:pPr>
            <a:r>
              <a:rPr lang="fi-FI"/>
              <a:t>Rusetti ry </a:t>
            </a:r>
            <a:endParaRPr/>
          </a:p>
          <a:p>
            <a:pPr marL="457200" lvl="0" indent="-365760" algn="l" rtl="0">
              <a:lnSpc>
                <a:spcPct val="95000"/>
              </a:lnSpc>
              <a:spcBef>
                <a:spcPts val="0"/>
              </a:spcBef>
              <a:spcAft>
                <a:spcPts val="0"/>
              </a:spcAft>
              <a:buSzPts val="2160"/>
              <a:buChar char="∙"/>
            </a:pPr>
            <a:r>
              <a:rPr lang="fi-FI"/>
              <a:t>Suomen Ekonomit ry</a:t>
            </a:r>
            <a:endParaRPr/>
          </a:p>
          <a:p>
            <a:pPr marL="457200" lvl="0" indent="-365760" algn="l" rtl="0">
              <a:lnSpc>
                <a:spcPct val="95000"/>
              </a:lnSpc>
              <a:spcBef>
                <a:spcPts val="0"/>
              </a:spcBef>
              <a:spcAft>
                <a:spcPts val="0"/>
              </a:spcAft>
              <a:buSzPts val="2160"/>
              <a:buChar char="∙"/>
            </a:pPr>
            <a:r>
              <a:rPr lang="fi-FI"/>
              <a:t>Tehy</a:t>
            </a:r>
            <a:endParaRPr/>
          </a:p>
          <a:p>
            <a:pPr marL="457200" lvl="0" indent="-365760" algn="l" rtl="0">
              <a:lnSpc>
                <a:spcPct val="95000"/>
              </a:lnSpc>
              <a:spcBef>
                <a:spcPts val="0"/>
              </a:spcBef>
              <a:spcAft>
                <a:spcPts val="0"/>
              </a:spcAft>
              <a:buSzPts val="2160"/>
              <a:buChar char="∙"/>
            </a:pPr>
            <a:r>
              <a:rPr lang="fi-FI"/>
              <a:t>Tekniikan Akatemiset TEK</a:t>
            </a:r>
            <a:endParaRPr/>
          </a:p>
          <a:p>
            <a:pPr marL="457200" lvl="0" indent="-365760" algn="l" rtl="0">
              <a:lnSpc>
                <a:spcPct val="95000"/>
              </a:lnSpc>
              <a:spcBef>
                <a:spcPts val="0"/>
              </a:spcBef>
              <a:spcAft>
                <a:spcPts val="0"/>
              </a:spcAft>
              <a:buSzPts val="2160"/>
              <a:buChar char="∙"/>
            </a:pPr>
            <a:r>
              <a:rPr lang="fi-FI"/>
              <a:t>Yhteiskunta-alan korkeakoulutetut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cc72f8af4e_0_19"/>
          <p:cNvSpPr txBox="1">
            <a:spLocks noGrp="1"/>
          </p:cNvSpPr>
          <p:nvPr>
            <p:ph type="body" idx="1"/>
          </p:nvPr>
        </p:nvSpPr>
        <p:spPr>
          <a:xfrm>
            <a:off x="540040" y="1054391"/>
            <a:ext cx="108966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600"/>
              </a:spcBef>
              <a:spcAft>
                <a:spcPts val="0"/>
              </a:spcAft>
              <a:buSzPts val="2160"/>
              <a:buNone/>
            </a:pPr>
            <a:r>
              <a:rPr lang="fi-FI" b="1">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rPr>
              <a:t>Julkaisu </a:t>
            </a:r>
            <a:r>
              <a:rPr lang="fi-FI" b="1"/>
              <a:t>ei kata Suomen koko työelämää, vaan on rajattu otos.</a:t>
            </a:r>
          </a:p>
          <a:p>
            <a:pPr marL="0" lvl="0" indent="0" algn="l" rtl="0">
              <a:lnSpc>
                <a:spcPct val="95000"/>
              </a:lnSpc>
              <a:spcBef>
                <a:spcPts val="600"/>
              </a:spcBef>
              <a:spcAft>
                <a:spcPts val="0"/>
              </a:spcAft>
              <a:buSzPts val="2160"/>
              <a:buNone/>
            </a:pPr>
            <a:endParaRPr lang="fi-FI"/>
          </a:p>
          <a:p>
            <a:pPr marL="0" lvl="0" indent="0" algn="l" rtl="0">
              <a:lnSpc>
                <a:spcPct val="95000"/>
              </a:lnSpc>
              <a:spcBef>
                <a:spcPts val="600"/>
              </a:spcBef>
              <a:spcAft>
                <a:spcPts val="0"/>
              </a:spcAft>
              <a:buSzPts val="2160"/>
              <a:buNone/>
            </a:pPr>
            <a:r>
              <a:rPr lang="fi-FI"/>
              <a:t>Vaikka julkaisua varten on tarkistettu haastateltujen ja kyselyihin vastanneiden nostamista materiaaleista julkisesti saatavilla olevat materiaalit siltä osin, mainitaanko seksuaalinen häirintä erikseen ja onko sen erityispiirteitä huomioitu, syväanalyysi materiaalien laadusta ei kuulunut tämän toimeksiannon laajuuteen.</a:t>
            </a:r>
          </a:p>
          <a:p>
            <a:pPr marL="0" lvl="0" indent="0" algn="l" rtl="0">
              <a:lnSpc>
                <a:spcPct val="95000"/>
              </a:lnSpc>
              <a:spcBef>
                <a:spcPts val="600"/>
              </a:spcBef>
              <a:spcAft>
                <a:spcPts val="0"/>
              </a:spcAft>
              <a:buSzPts val="2160"/>
              <a:buNone/>
            </a:pPr>
            <a:endParaRPr lang="fi-FI"/>
          </a:p>
          <a:p>
            <a:pPr marL="0" lvl="0" indent="0" algn="l" rtl="0">
              <a:lnSpc>
                <a:spcPct val="95000"/>
              </a:lnSpc>
              <a:spcBef>
                <a:spcPts val="600"/>
              </a:spcBef>
              <a:spcAft>
                <a:spcPts val="0"/>
              </a:spcAft>
              <a:buSzPts val="2160"/>
              <a:buNone/>
            </a:pPr>
            <a:r>
              <a:rPr lang="fi-FI"/>
              <a:t>Osalla organisaatioista oli hyvää seksuaalisen häirinnän vastaista työtä, vaikkei heiltä noussutkaan innovatiivista lupaavaa käytäntöä selvitykseen. </a:t>
            </a:r>
          </a:p>
          <a:p>
            <a:pPr marL="0" lvl="0" indent="0" algn="l" rtl="0">
              <a:lnSpc>
                <a:spcPct val="95000"/>
              </a:lnSpc>
              <a:spcBef>
                <a:spcPts val="600"/>
              </a:spcBef>
              <a:spcAft>
                <a:spcPts val="0"/>
              </a:spcAft>
              <a:buSzPts val="2160"/>
              <a:buNone/>
            </a:pPr>
            <a:endParaRPr lang="fi-FI"/>
          </a:p>
          <a:p>
            <a:pPr marL="0" lvl="0" indent="0" algn="l" rtl="0">
              <a:lnSpc>
                <a:spcPct val="95000"/>
              </a:lnSpc>
              <a:spcBef>
                <a:spcPts val="600"/>
              </a:spcBef>
              <a:spcAft>
                <a:spcPts val="0"/>
              </a:spcAft>
              <a:buSzPts val="2160"/>
              <a:buNone/>
            </a:pPr>
            <a:r>
              <a:rPr lang="fi-FI"/>
              <a:t>Lupaavan käytännön nostaminen tässä raportissa ei kerro millaista organisaation työ kokonaisuudessaan oli.</a:t>
            </a:r>
          </a:p>
          <a:p>
            <a:pPr marL="0" lvl="0" indent="0" algn="l" rtl="0">
              <a:lnSpc>
                <a:spcPct val="95000"/>
              </a:lnSpc>
              <a:spcBef>
                <a:spcPts val="600"/>
              </a:spcBef>
              <a:spcAft>
                <a:spcPts val="0"/>
              </a:spcAft>
              <a:buSzPts val="2160"/>
              <a:buNone/>
            </a:pPr>
            <a:endParaRPr lang="fi-FI"/>
          </a:p>
          <a:p>
            <a:pPr marL="0" lvl="0" indent="0" algn="l" rtl="0">
              <a:lnSpc>
                <a:spcPct val="95000"/>
              </a:lnSpc>
              <a:spcBef>
                <a:spcPts val="600"/>
              </a:spcBef>
              <a:spcAft>
                <a:spcPts val="0"/>
              </a:spcAft>
              <a:buSzPts val="2160"/>
              <a:buNone/>
            </a:pPr>
            <a:endParaRPr lang="fi-F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d602d2b16b_0_52"/>
          <p:cNvSpPr txBox="1">
            <a:spLocks noGrp="1"/>
          </p:cNvSpPr>
          <p:nvPr>
            <p:ph type="body" idx="1"/>
          </p:nvPr>
        </p:nvSpPr>
        <p:spPr>
          <a:xfrm>
            <a:off x="517649" y="1203250"/>
            <a:ext cx="11156700" cy="4155300"/>
          </a:xfrm>
          <a:prstGeom prst="rect">
            <a:avLst/>
          </a:prstGeom>
        </p:spPr>
        <p:txBody>
          <a:bodyPr spcFirstLastPara="1" wrap="square" lIns="0" tIns="0" rIns="0" bIns="0" anchor="t" anchorCtr="0">
            <a:noAutofit/>
          </a:bodyPr>
          <a:lstStyle/>
          <a:p>
            <a:pPr marL="457200" lvl="0" indent="-359410" algn="l" rtl="0">
              <a:spcBef>
                <a:spcPts val="600"/>
              </a:spcBef>
              <a:spcAft>
                <a:spcPts val="0"/>
              </a:spcAft>
              <a:buSzPts val="2060"/>
              <a:buChar char="∙"/>
            </a:pPr>
            <a:r>
              <a:rPr lang="fi-FI" sz="2300"/>
              <a:t>Dahl Nielsen, M. B., Andersen, A. B., Grundtvig, G., Sørensen, K., Andersen, J. R., Larsson, N. P., Skov, S. S., Folker, A. P., Kjær, S., Aldrich, P. T., Rugulies, R., Clausen, T., &amp; H. Madsen, I. E. (2025). Workplace sexual and gender-based harassment in Denmark: A comparison of the self-labelling and behavioural list method. Scandinavian Journal of Public Health, 53(6), 586–593. https://doi.org/10.1177/14034948241228158 </a:t>
            </a:r>
            <a:endParaRPr sz="2300"/>
          </a:p>
          <a:p>
            <a:pPr marL="457200" lvl="0" indent="-359410" algn="l" rtl="0">
              <a:spcBef>
                <a:spcPts val="1000"/>
              </a:spcBef>
              <a:spcAft>
                <a:spcPts val="0"/>
              </a:spcAft>
              <a:buSzPts val="2060"/>
              <a:buChar char="∙"/>
            </a:pPr>
            <a:r>
              <a:rPr lang="fi-FI" sz="2300"/>
              <a:t>FRA, EIGE, &amp; Eurostat. (2024). EU Gender-based Violence Survey: Key Results : Experiences of Women in the 27 EU Member States. Publications Office of the European Union. 10.2811/4526264 </a:t>
            </a:r>
            <a:endParaRPr sz="2300"/>
          </a:p>
          <a:p>
            <a:pPr marL="457200" lvl="0" indent="-359410" algn="l" rtl="0">
              <a:spcBef>
                <a:spcPts val="1000"/>
              </a:spcBef>
              <a:spcAft>
                <a:spcPts val="0"/>
              </a:spcAft>
              <a:buSzPts val="2060"/>
              <a:buChar char="∙"/>
            </a:pPr>
            <a:r>
              <a:rPr lang="fi-FI" sz="2300"/>
              <a:t>Gale, S., Mordukhovich, I., Newlan, S., &amp; McNeely, E. (2019). The Impact of Workplace Harassment on Health in a Working Cohort. Frontiers in Psychology, 10, 1181. https://doi.org/10.3389/fpsyg.2019.01181 </a:t>
            </a:r>
            <a:endParaRPr sz="2300"/>
          </a:p>
          <a:p>
            <a:pPr marL="457200" lvl="0" indent="-359410" algn="l" rtl="0">
              <a:spcBef>
                <a:spcPts val="1000"/>
              </a:spcBef>
              <a:spcAft>
                <a:spcPts val="1000"/>
              </a:spcAft>
              <a:buSzPts val="2060"/>
              <a:buChar char="∙"/>
            </a:pPr>
            <a:r>
              <a:rPr lang="fi-FI" sz="2300"/>
              <a:t>Kahsay, W. G., Negarandeh, R., Dehghan Nayeri, N., &amp; Hasanpour, M. (2020). Sexual harassment against female nurses: A systematic review. BMC Nursing, 19(1), 58. https://doi.org/10.1186/s12912-020-00450-w </a:t>
            </a:r>
            <a:endParaRPr sz="2300"/>
          </a:p>
        </p:txBody>
      </p:sp>
      <p:sp>
        <p:nvSpPr>
          <p:cNvPr id="274" name="Google Shape;274;g3d602d2b16b_0_52"/>
          <p:cNvSpPr txBox="1">
            <a:spLocks noGrp="1"/>
          </p:cNvSpPr>
          <p:nvPr>
            <p:ph type="title"/>
          </p:nvPr>
        </p:nvSpPr>
        <p:spPr>
          <a:xfrm>
            <a:off x="649940" y="-6"/>
            <a:ext cx="9894900" cy="1075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a:t>Lähteet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d602d2b16b_0_61"/>
          <p:cNvSpPr txBox="1">
            <a:spLocks noGrp="1"/>
          </p:cNvSpPr>
          <p:nvPr>
            <p:ph type="body" idx="1"/>
          </p:nvPr>
        </p:nvSpPr>
        <p:spPr>
          <a:xfrm>
            <a:off x="649949" y="1745950"/>
            <a:ext cx="10552800" cy="4155300"/>
          </a:xfrm>
          <a:prstGeom prst="rect">
            <a:avLst/>
          </a:prstGeom>
        </p:spPr>
        <p:txBody>
          <a:bodyPr spcFirstLastPara="1" wrap="square" lIns="0" tIns="0" rIns="0" bIns="0" anchor="t" anchorCtr="0">
            <a:noAutofit/>
          </a:bodyPr>
          <a:lstStyle/>
          <a:p>
            <a:pPr marL="457200" lvl="0" indent="-365760" algn="l" rtl="0">
              <a:spcBef>
                <a:spcPts val="600"/>
              </a:spcBef>
              <a:spcAft>
                <a:spcPts val="0"/>
              </a:spcAft>
              <a:buSzPts val="2160"/>
              <a:buChar char="∙"/>
            </a:pPr>
            <a:r>
              <a:rPr lang="fi-FI"/>
              <a:t>Raver, J. L., &amp; Gelfand, M. J. (2005). Beyond the Individual Victim: Linking Sexual Harassment, Team Processes, and Team Performance. Academy of Management Journal, 48(3), 387–400. https://doi.org/10.5465/amj.2005.17407904 </a:t>
            </a:r>
            <a:endParaRPr/>
          </a:p>
          <a:p>
            <a:pPr marL="457200" lvl="0" indent="-365760" algn="l" rtl="0">
              <a:spcBef>
                <a:spcPts val="1000"/>
              </a:spcBef>
              <a:spcAft>
                <a:spcPts val="0"/>
              </a:spcAft>
              <a:buSzPts val="2160"/>
              <a:buChar char="∙"/>
            </a:pPr>
            <a:r>
              <a:rPr lang="fi-FI"/>
              <a:t>Sun, S., Chen, H., He, Y., Yu, F., Yang, Y., Chen, H., &amp; Tung, T.-H. (2025). Workplace bullying and turnover intentions among workers: A systematic review and meta-analysis. BMC Public Health, 25(1), 2394. https://doi.org/10.1186/s12889-025-23339-2 </a:t>
            </a:r>
            <a:endParaRPr/>
          </a:p>
          <a:p>
            <a:pPr marL="457200" lvl="0" indent="-365760" algn="l" rtl="0">
              <a:spcBef>
                <a:spcPts val="1000"/>
              </a:spcBef>
              <a:spcAft>
                <a:spcPts val="0"/>
              </a:spcAft>
              <a:buSzPts val="2160"/>
              <a:buChar char="∙"/>
            </a:pPr>
            <a:r>
              <a:rPr lang="fi-FI"/>
              <a:t>Örn, P. (2017). Sexuella trakasserier leder till ångest och missbruk. Psykologtidningen. https://psykologtidningen.se/2017/11/23/sexuella-trakasserier-leder-till-angest-och-missbruk/</a:t>
            </a:r>
            <a:endParaRPr/>
          </a:p>
          <a:p>
            <a:pPr marL="457200" lvl="0" indent="0" algn="l" rtl="0">
              <a:spcBef>
                <a:spcPts val="1000"/>
              </a:spcBef>
              <a:spcAft>
                <a:spcPts val="0"/>
              </a:spcAft>
              <a:buNone/>
            </a:pPr>
            <a:endParaRPr/>
          </a:p>
        </p:txBody>
      </p:sp>
      <p:sp>
        <p:nvSpPr>
          <p:cNvPr id="280" name="Google Shape;280;g3d602d2b16b_0_61"/>
          <p:cNvSpPr txBox="1">
            <a:spLocks noGrp="1"/>
          </p:cNvSpPr>
          <p:nvPr>
            <p:ph type="title"/>
          </p:nvPr>
        </p:nvSpPr>
        <p:spPr>
          <a:xfrm>
            <a:off x="649940" y="484094"/>
            <a:ext cx="9894900" cy="1075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a:t>Lähteet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E80B47C-685D-F34E-D887-2C5DA2F88F6C}"/>
              </a:ext>
            </a:extLst>
          </p:cNvPr>
          <p:cNvSpPr>
            <a:spLocks noGrp="1"/>
          </p:cNvSpPr>
          <p:nvPr>
            <p:ph type="ctrTitle"/>
          </p:nvPr>
        </p:nvSpPr>
        <p:spPr>
          <a:xfrm>
            <a:off x="1011428" y="2582863"/>
            <a:ext cx="6839712" cy="1876869"/>
          </a:xfrm>
        </p:spPr>
        <p:txBody>
          <a:bodyPr/>
          <a:lstStyle/>
          <a:p>
            <a:r>
              <a:rPr lang="fi-FI"/>
              <a:t>Kiitos!</a:t>
            </a:r>
          </a:p>
        </p:txBody>
      </p:sp>
    </p:spTree>
    <p:extLst>
      <p:ext uri="{BB962C8B-B14F-4D97-AF65-F5344CB8AC3E}">
        <p14:creationId xmlns:p14="http://schemas.microsoft.com/office/powerpoint/2010/main" val="425904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EBE1"/>
        </a:solidFill>
        <a:effectLst/>
      </p:bgPr>
    </p:bg>
    <p:spTree>
      <p:nvGrpSpPr>
        <p:cNvPr id="1" name="">
          <a:extLst>
            <a:ext uri="{FF2B5EF4-FFF2-40B4-BE49-F238E27FC236}">
              <a16:creationId xmlns:a16="http://schemas.microsoft.com/office/drawing/2014/main" id="{EEAA7BF5-1F40-38D0-6F1E-3D1B7E3F9B5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DF00191-6D23-AD60-8B54-AFE420E94DB2}"/>
              </a:ext>
            </a:extLst>
          </p:cNvPr>
          <p:cNvSpPr>
            <a:spLocks noGrp="1"/>
          </p:cNvSpPr>
          <p:nvPr>
            <p:ph type="title"/>
          </p:nvPr>
        </p:nvSpPr>
        <p:spPr>
          <a:xfrm>
            <a:off x="649940" y="1103854"/>
            <a:ext cx="9894939" cy="1075323"/>
          </a:xfrm>
        </p:spPr>
        <p:txBody>
          <a:bodyPr/>
          <a:lstStyle/>
          <a:p>
            <a:r>
              <a:rPr lang="fi-FI" sz="3800"/>
              <a:t>Seksuaalisen häirinnän ehkäisemisen hankkeen jatkoaskeleet</a:t>
            </a:r>
            <a:endParaRPr lang="fi-FI" sz="3800">
              <a:solidFill>
                <a:schemeClr val="tx1"/>
              </a:solidFill>
            </a:endParaRPr>
          </a:p>
        </p:txBody>
      </p:sp>
      <p:sp>
        <p:nvSpPr>
          <p:cNvPr id="3" name="Alaotsikko 2">
            <a:extLst>
              <a:ext uri="{FF2B5EF4-FFF2-40B4-BE49-F238E27FC236}">
                <a16:creationId xmlns:a16="http://schemas.microsoft.com/office/drawing/2014/main" id="{62A94C47-4CC2-D1C4-DD9A-015536A95F73}"/>
              </a:ext>
            </a:extLst>
          </p:cNvPr>
          <p:cNvSpPr>
            <a:spLocks noGrp="1"/>
          </p:cNvSpPr>
          <p:nvPr>
            <p:ph type="body" idx="1"/>
          </p:nvPr>
        </p:nvSpPr>
        <p:spPr>
          <a:xfrm>
            <a:off x="649940" y="3210261"/>
            <a:ext cx="4379260" cy="1747819"/>
          </a:xfrm>
        </p:spPr>
        <p:txBody>
          <a:bodyPr/>
          <a:lstStyle/>
          <a:p>
            <a:pPr marL="91440" indent="0">
              <a:buNone/>
            </a:pPr>
            <a:r>
              <a:rPr lang="fi-FI"/>
              <a:t>Valtiosihteeri </a:t>
            </a:r>
            <a:r>
              <a:rPr lang="fi-FI" b="1"/>
              <a:t>Laura Rissanen</a:t>
            </a:r>
          </a:p>
          <a:p>
            <a:pPr marL="91440" indent="0">
              <a:buNone/>
            </a:pPr>
            <a:r>
              <a:rPr lang="fi-FI"/>
              <a:t>Sosiaali- ja terveysministeriö</a:t>
            </a:r>
          </a:p>
        </p:txBody>
      </p:sp>
      <p:pic>
        <p:nvPicPr>
          <p:cNvPr id="4" name="Kuva 3">
            <a:extLst>
              <a:ext uri="{FF2B5EF4-FFF2-40B4-BE49-F238E27FC236}">
                <a16:creationId xmlns:a16="http://schemas.microsoft.com/office/drawing/2014/main" id="{ED4A2879-F661-FC6D-E6B6-E35299436CEC}"/>
              </a:ext>
            </a:extLst>
          </p:cNvPr>
          <p:cNvPicPr>
            <a:picLocks noChangeAspect="1"/>
          </p:cNvPicPr>
          <p:nvPr/>
        </p:nvPicPr>
        <p:blipFill rotWithShape="1">
          <a:blip r:embed="rId2"/>
          <a:srcRect l="16664" r="16664"/>
          <a:stretch>
            <a:fillRect/>
          </a:stretch>
        </p:blipFill>
        <p:spPr>
          <a:xfrm>
            <a:off x="5597409" y="2179177"/>
            <a:ext cx="4100256" cy="4100256"/>
          </a:xfrm>
          <a:prstGeom prst="ellipse">
            <a:avLst/>
          </a:prstGeom>
        </p:spPr>
      </p:pic>
    </p:spTree>
    <p:extLst>
      <p:ext uri="{BB962C8B-B14F-4D97-AF65-F5344CB8AC3E}">
        <p14:creationId xmlns:p14="http://schemas.microsoft.com/office/powerpoint/2010/main" val="63982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452628" y="1876743"/>
            <a:ext cx="7804404" cy="1876869"/>
          </a:xfrm>
          <a:prstGeom prst="rect">
            <a:avLst/>
          </a:prstGeom>
          <a:noFill/>
          <a:ln>
            <a:noFill/>
          </a:ln>
        </p:spPr>
        <p:txBody>
          <a:bodyPr spcFirstLastPara="1" wrap="square" lIns="0" tIns="0" rIns="0" bIns="0" anchor="t" anchorCtr="0">
            <a:noAutofit/>
          </a:bodyPr>
          <a:lstStyle/>
          <a:p>
            <a:r>
              <a:rPr lang="fi-FI" sz="3600"/>
              <a:t>Lupaavia käytäntöjä seksuaalisen häirinnän ehkäisemiseen:</a:t>
            </a:r>
            <a:br>
              <a:rPr lang="fi-FI" sz="3600"/>
            </a:br>
            <a:r>
              <a:rPr lang="fi-FI" sz="3600"/>
              <a:t>raportti ja työelämäsitoumus</a:t>
            </a:r>
            <a:endParaRPr sz="3600"/>
          </a:p>
        </p:txBody>
      </p:sp>
      <p:sp>
        <p:nvSpPr>
          <p:cNvPr id="96" name="Google Shape;96;p1"/>
          <p:cNvSpPr txBox="1">
            <a:spLocks noGrp="1"/>
          </p:cNvSpPr>
          <p:nvPr>
            <p:ph type="subTitle" idx="1"/>
          </p:nvPr>
        </p:nvSpPr>
        <p:spPr>
          <a:xfrm>
            <a:off x="452628" y="4096512"/>
            <a:ext cx="6839712" cy="2404872"/>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chemeClr val="dk1"/>
              </a:buClr>
              <a:buSzPts val="2880"/>
              <a:buNone/>
            </a:pPr>
            <a:r>
              <a:rPr lang="fi-FI" sz="2200"/>
              <a:t>Malin </a:t>
            </a:r>
            <a:r>
              <a:rPr lang="fi-FI" sz="2200" err="1"/>
              <a:t>Gustavsson</a:t>
            </a:r>
            <a:endParaRPr sz="2200"/>
          </a:p>
          <a:p>
            <a:pPr marL="0" lvl="0" indent="0" algn="l" rtl="0">
              <a:lnSpc>
                <a:spcPct val="95000"/>
              </a:lnSpc>
              <a:spcBef>
                <a:spcPts val="0"/>
              </a:spcBef>
              <a:spcAft>
                <a:spcPts val="0"/>
              </a:spcAft>
              <a:buClr>
                <a:schemeClr val="dk1"/>
              </a:buClr>
              <a:buSzPts val="2880"/>
              <a:buNone/>
            </a:pPr>
            <a:r>
              <a:rPr lang="fi-FI" sz="2200"/>
              <a:t>Tasa-arvo- ja yhdenvertaisuusasiantuntija, </a:t>
            </a:r>
            <a:r>
              <a:rPr lang="fi-FI" sz="2200" err="1"/>
              <a:t>Ekvalitan</a:t>
            </a:r>
            <a:r>
              <a:rPr lang="fi-FI" sz="2200"/>
              <a:t> perustaja ja toimitusjohtaja</a:t>
            </a:r>
            <a:endParaRPr sz="2200"/>
          </a:p>
          <a:p>
            <a:pPr marL="0" lvl="0" indent="0" algn="l" rtl="0">
              <a:lnSpc>
                <a:spcPct val="95000"/>
              </a:lnSpc>
              <a:spcBef>
                <a:spcPts val="0"/>
              </a:spcBef>
              <a:spcAft>
                <a:spcPts val="0"/>
              </a:spcAft>
              <a:buClr>
                <a:schemeClr val="dk1"/>
              </a:buClr>
              <a:buSzPts val="2880"/>
              <a:buNone/>
            </a:pPr>
            <a:endParaRPr sz="2200"/>
          </a:p>
          <a:p>
            <a:pPr marL="0" lvl="0" indent="0" algn="l" rtl="0">
              <a:lnSpc>
                <a:spcPct val="95000"/>
              </a:lnSpc>
              <a:spcBef>
                <a:spcPts val="0"/>
              </a:spcBef>
              <a:spcAft>
                <a:spcPts val="0"/>
              </a:spcAft>
              <a:buClr>
                <a:schemeClr val="dk1"/>
              </a:buClr>
              <a:buSzPts val="2880"/>
              <a:buNone/>
            </a:pPr>
            <a:r>
              <a:rPr lang="fi-FI" sz="2200"/>
              <a:t>Elina Nikulainen</a:t>
            </a:r>
            <a:endParaRPr sz="2200"/>
          </a:p>
          <a:p>
            <a:pPr marL="0" lvl="0" indent="0" algn="l" rtl="0">
              <a:lnSpc>
                <a:spcPct val="95000"/>
              </a:lnSpc>
              <a:spcBef>
                <a:spcPts val="0"/>
              </a:spcBef>
              <a:spcAft>
                <a:spcPts val="0"/>
              </a:spcAft>
              <a:buClr>
                <a:schemeClr val="dk1"/>
              </a:buClr>
              <a:buSzPts val="2880"/>
              <a:buNone/>
            </a:pPr>
            <a:r>
              <a:rPr lang="fi-FI" sz="2200"/>
              <a:t>Väkivallan vastaisen työn asiantuntija</a:t>
            </a:r>
            <a:endParaRPr sz="2200"/>
          </a:p>
          <a:p>
            <a:pPr marL="0" lvl="0" indent="0" algn="l" rtl="0">
              <a:lnSpc>
                <a:spcPct val="95000"/>
              </a:lnSpc>
              <a:spcBef>
                <a:spcPts val="0"/>
              </a:spcBef>
              <a:spcAft>
                <a:spcPts val="0"/>
              </a:spcAft>
              <a:buClr>
                <a:schemeClr val="dk1"/>
              </a:buClr>
              <a:buSzPts val="2880"/>
              <a:buNone/>
            </a:pPr>
            <a:endParaRPr/>
          </a:p>
          <a:p>
            <a:pPr marL="0" indent="0"/>
            <a:endParaRPr lang="fi-FI"/>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681D47-FD6F-F42E-4288-2261603DD85B}"/>
              </a:ext>
            </a:extLst>
          </p:cNvPr>
          <p:cNvSpPr>
            <a:spLocks noGrp="1"/>
          </p:cNvSpPr>
          <p:nvPr>
            <p:ph type="title"/>
          </p:nvPr>
        </p:nvSpPr>
        <p:spPr/>
        <p:txBody>
          <a:bodyPr/>
          <a:lstStyle/>
          <a:p>
            <a:r>
              <a:rPr lang="fi-FI"/>
              <a:t>Sitoumukseen ovat tähän mennessä liittyneet</a:t>
            </a:r>
          </a:p>
        </p:txBody>
      </p:sp>
      <p:sp>
        <p:nvSpPr>
          <p:cNvPr id="3" name="Tekstin paikkamerkki 2">
            <a:extLst>
              <a:ext uri="{FF2B5EF4-FFF2-40B4-BE49-F238E27FC236}">
                <a16:creationId xmlns:a16="http://schemas.microsoft.com/office/drawing/2014/main" id="{B3E7AF6A-A63A-096B-0A74-0C996980816C}"/>
              </a:ext>
            </a:extLst>
          </p:cNvPr>
          <p:cNvSpPr>
            <a:spLocks noGrp="1"/>
          </p:cNvSpPr>
          <p:nvPr>
            <p:ph type="body" idx="1"/>
          </p:nvPr>
        </p:nvSpPr>
        <p:spPr/>
        <p:txBody>
          <a:bodyPr/>
          <a:lstStyle/>
          <a:p>
            <a:r>
              <a:rPr lang="fi-FI" dirty="0"/>
              <a:t>Akava</a:t>
            </a:r>
          </a:p>
          <a:p>
            <a:r>
              <a:rPr lang="fi-FI" dirty="0"/>
              <a:t>JHL</a:t>
            </a:r>
          </a:p>
          <a:p>
            <a:r>
              <a:rPr lang="fi-FI" dirty="0"/>
              <a:t>KT</a:t>
            </a:r>
          </a:p>
          <a:p>
            <a:r>
              <a:rPr lang="fi-FI" dirty="0"/>
              <a:t>PAM</a:t>
            </a:r>
          </a:p>
          <a:p>
            <a:r>
              <a:rPr lang="fi-FI" dirty="0"/>
              <a:t>Suomen Journalistiliitto</a:t>
            </a:r>
          </a:p>
          <a:p>
            <a:r>
              <a:rPr lang="fi-FI" dirty="0"/>
              <a:t>Super</a:t>
            </a:r>
          </a:p>
          <a:p>
            <a:r>
              <a:rPr lang="fi-FI" dirty="0"/>
              <a:t>STTK</a:t>
            </a:r>
          </a:p>
          <a:p>
            <a:r>
              <a:rPr lang="fi-FI" dirty="0"/>
              <a:t>TEHY</a:t>
            </a:r>
          </a:p>
          <a:p>
            <a:r>
              <a:rPr lang="fi-FI" dirty="0"/>
              <a:t>Teknologiateollisuus</a:t>
            </a:r>
          </a:p>
          <a:p>
            <a:r>
              <a:rPr lang="fi-FI" dirty="0"/>
              <a:t>Työterveyslaitos</a:t>
            </a:r>
          </a:p>
          <a:p>
            <a:endParaRPr lang="fi-FI" dirty="0"/>
          </a:p>
        </p:txBody>
      </p:sp>
    </p:spTree>
    <p:extLst>
      <p:ext uri="{BB962C8B-B14F-4D97-AF65-F5344CB8AC3E}">
        <p14:creationId xmlns:p14="http://schemas.microsoft.com/office/powerpoint/2010/main" val="327810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71A03B-5677-BD33-64F6-1267A86DD45A}"/>
              </a:ext>
            </a:extLst>
          </p:cNvPr>
          <p:cNvSpPr>
            <a:spLocks noGrp="1"/>
          </p:cNvSpPr>
          <p:nvPr>
            <p:ph type="title"/>
          </p:nvPr>
        </p:nvSpPr>
        <p:spPr/>
        <p:txBody>
          <a:bodyPr/>
          <a:lstStyle/>
          <a:p>
            <a:r>
              <a:rPr lang="fi-FI"/>
              <a:t>Webinaarin jälkeen</a:t>
            </a:r>
          </a:p>
        </p:txBody>
      </p:sp>
      <p:sp>
        <p:nvSpPr>
          <p:cNvPr id="3" name="Tekstin paikkamerkki 2">
            <a:extLst>
              <a:ext uri="{FF2B5EF4-FFF2-40B4-BE49-F238E27FC236}">
                <a16:creationId xmlns:a16="http://schemas.microsoft.com/office/drawing/2014/main" id="{A7C319CA-5034-5CB9-86F2-F402C42E23CD}"/>
              </a:ext>
            </a:extLst>
          </p:cNvPr>
          <p:cNvSpPr>
            <a:spLocks noGrp="1"/>
          </p:cNvSpPr>
          <p:nvPr>
            <p:ph type="body" idx="1"/>
          </p:nvPr>
        </p:nvSpPr>
        <p:spPr>
          <a:xfrm>
            <a:off x="649940" y="1858981"/>
            <a:ext cx="8941100" cy="4155422"/>
          </a:xfrm>
        </p:spPr>
        <p:txBody>
          <a:bodyPr/>
          <a:lstStyle/>
          <a:p>
            <a:pPr marL="91440" indent="0">
              <a:buNone/>
            </a:pPr>
            <a:r>
              <a:rPr lang="fi-FI" dirty="0" err="1"/>
              <a:t>STM:n</a:t>
            </a:r>
            <a:r>
              <a:rPr lang="fi-FI" dirty="0"/>
              <a:t> verkkosivuilla </a:t>
            </a:r>
            <a:r>
              <a:rPr lang="fi-FI" dirty="0">
                <a:hlinkClick r:id="rId2"/>
              </a:rPr>
              <a:t>www.stm.fi</a:t>
            </a:r>
            <a:r>
              <a:rPr lang="fi-FI" dirty="0"/>
              <a:t> julkistetaan seksuaalisen häirinnän ehkäisemisen tueksi:</a:t>
            </a:r>
          </a:p>
          <a:p>
            <a:pPr>
              <a:buFont typeface="Arial" panose="020B0604020202020204" pitchFamily="34" charset="0"/>
              <a:buChar char="•"/>
            </a:pPr>
            <a:r>
              <a:rPr lang="fi-FI" dirty="0"/>
              <a:t>Lupaavia käytäntöjä seksuaalisen häirinnän ehkäisemiseen-raportti </a:t>
            </a:r>
          </a:p>
          <a:p>
            <a:pPr>
              <a:buFont typeface="Arial" panose="020B0604020202020204" pitchFamily="34" charset="0"/>
              <a:buChar char="•"/>
            </a:pPr>
            <a:r>
              <a:rPr lang="fi-FI" dirty="0"/>
              <a:t>Verkkosivu</a:t>
            </a:r>
          </a:p>
          <a:p>
            <a:pPr>
              <a:buFont typeface="Arial" panose="020B0604020202020204" pitchFamily="34" charset="0"/>
              <a:buChar char="•"/>
            </a:pPr>
            <a:r>
              <a:rPr lang="fi-FI" dirty="0"/>
              <a:t>Sitoumus</a:t>
            </a:r>
          </a:p>
          <a:p>
            <a:pPr>
              <a:buFont typeface="Arial" panose="020B0604020202020204" pitchFamily="34" charset="0"/>
              <a:buChar char="•"/>
            </a:pPr>
            <a:r>
              <a:rPr lang="fi-FI" dirty="0"/>
              <a:t>Verkkosivulla on linkki, jonka kautta uudet toimijat voivat liittyä sitoumukseen ja liityttyään haastaa muita toimijoita</a:t>
            </a:r>
          </a:p>
          <a:p>
            <a:pPr marL="91440" indent="0">
              <a:buNone/>
            </a:pPr>
            <a:endParaRPr lang="fi-FI" dirty="0"/>
          </a:p>
          <a:p>
            <a:pPr marL="91440" indent="0">
              <a:buNone/>
            </a:pPr>
            <a:endParaRPr lang="fi-FI" dirty="0"/>
          </a:p>
          <a:p>
            <a:pPr marL="91440" indent="0">
              <a:buNone/>
            </a:pPr>
            <a:endParaRPr lang="fi-FI" dirty="0"/>
          </a:p>
        </p:txBody>
      </p:sp>
      <p:pic>
        <p:nvPicPr>
          <p:cNvPr id="9" name="Kuva 8">
            <a:extLst>
              <a:ext uri="{FF2B5EF4-FFF2-40B4-BE49-F238E27FC236}">
                <a16:creationId xmlns:a16="http://schemas.microsoft.com/office/drawing/2014/main" id="{4CF8231C-BB00-1827-6C10-2E9B57E5F4E7}"/>
              </a:ext>
            </a:extLst>
          </p:cNvPr>
          <p:cNvPicPr>
            <a:picLocks noChangeAspect="1"/>
          </p:cNvPicPr>
          <p:nvPr/>
        </p:nvPicPr>
        <p:blipFill>
          <a:blip r:embed="rId3"/>
          <a:stretch>
            <a:fillRect/>
          </a:stretch>
        </p:blipFill>
        <p:spPr>
          <a:xfrm>
            <a:off x="9447616" y="1467977"/>
            <a:ext cx="2701925" cy="2701925"/>
          </a:xfrm>
          <a:prstGeom prst="rect">
            <a:avLst/>
          </a:prstGeom>
        </p:spPr>
      </p:pic>
      <p:sp>
        <p:nvSpPr>
          <p:cNvPr id="11" name="Tekstiruutu 10">
            <a:extLst>
              <a:ext uri="{FF2B5EF4-FFF2-40B4-BE49-F238E27FC236}">
                <a16:creationId xmlns:a16="http://schemas.microsoft.com/office/drawing/2014/main" id="{EE4AAD5B-A5AB-EE70-1AF9-58CAA1721F11}"/>
              </a:ext>
            </a:extLst>
          </p:cNvPr>
          <p:cNvSpPr txBox="1"/>
          <p:nvPr/>
        </p:nvSpPr>
        <p:spPr>
          <a:xfrm>
            <a:off x="396240" y="5133465"/>
            <a:ext cx="11145820" cy="830997"/>
          </a:xfrm>
          <a:prstGeom prst="rect">
            <a:avLst/>
          </a:prstGeom>
          <a:noFill/>
        </p:spPr>
        <p:txBody>
          <a:bodyPr wrap="square">
            <a:spAutoFit/>
          </a:bodyPr>
          <a:lstStyle/>
          <a:p>
            <a:pPr marL="91440" indent="0">
              <a:buNone/>
            </a:pPr>
            <a:r>
              <a:rPr lang="fi-FI" sz="2400">
                <a:solidFill>
                  <a:schemeClr val="tx1"/>
                </a:solidFill>
              </a:rPr>
              <a:t>Ensi vuoden alussa STM kokoaa sitoumukseen liittyneiltä kokemuksia ja näkemyksiä häirinnän ehkäisemisestä -&gt; tämä toimii kehittämisen pohjana </a:t>
            </a:r>
          </a:p>
        </p:txBody>
      </p:sp>
    </p:spTree>
    <p:extLst>
      <p:ext uri="{BB962C8B-B14F-4D97-AF65-F5344CB8AC3E}">
        <p14:creationId xmlns:p14="http://schemas.microsoft.com/office/powerpoint/2010/main" val="3289003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E8891032-189A-816B-64AE-024A5C59C054}"/>
              </a:ext>
            </a:extLst>
          </p:cNvPr>
          <p:cNvSpPr>
            <a:spLocks noGrp="1"/>
          </p:cNvSpPr>
          <p:nvPr>
            <p:ph type="ctrTitle"/>
          </p:nvPr>
        </p:nvSpPr>
        <p:spPr/>
        <p:txBody>
          <a:bodyPr/>
          <a:lstStyle/>
          <a:p>
            <a:r>
              <a:rPr lang="fi-FI"/>
              <a:t>Kiitos osallistuneille ja onnea </a:t>
            </a:r>
            <a:r>
              <a:rPr lang="fi-FI" dirty="0"/>
              <a:t>tärkeän aiheen parissa!</a:t>
            </a:r>
          </a:p>
        </p:txBody>
      </p:sp>
    </p:spTree>
    <p:extLst>
      <p:ext uri="{BB962C8B-B14F-4D97-AF65-F5344CB8AC3E}">
        <p14:creationId xmlns:p14="http://schemas.microsoft.com/office/powerpoint/2010/main" val="92161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cc72e1b124_0_0"/>
          <p:cNvSpPr txBox="1">
            <a:spLocks noGrp="1"/>
          </p:cNvSpPr>
          <p:nvPr>
            <p:ph type="title"/>
          </p:nvPr>
        </p:nvSpPr>
        <p:spPr>
          <a:xfrm>
            <a:off x="883620" y="293616"/>
            <a:ext cx="9894900" cy="1075200"/>
          </a:xfrm>
          <a:prstGeom prst="rect">
            <a:avLst/>
          </a:prstGeom>
          <a:noFill/>
          <a:ln>
            <a:noFill/>
          </a:ln>
        </p:spPr>
        <p:txBody>
          <a:bodyPr spcFirstLastPara="1" wrap="square" lIns="0" tIns="0" rIns="0" bIns="0" anchor="b" anchorCtr="0">
            <a:noAutofit/>
          </a:bodyPr>
          <a:lstStyle/>
          <a:p>
            <a:pPr marL="0" lvl="0" indent="0" rtl="0">
              <a:lnSpc>
                <a:spcPct val="90000"/>
              </a:lnSpc>
              <a:spcBef>
                <a:spcPts val="0"/>
              </a:spcBef>
              <a:spcAft>
                <a:spcPts val="0"/>
              </a:spcAft>
              <a:buSzPts val="1800"/>
              <a:buNone/>
            </a:pPr>
            <a:r>
              <a:rPr lang="fi-FI"/>
              <a:t>Puhujat</a:t>
            </a:r>
            <a:endParaRPr/>
          </a:p>
        </p:txBody>
      </p:sp>
      <p:sp>
        <p:nvSpPr>
          <p:cNvPr id="102" name="Google Shape;102;g3cc72e1b124_0_0"/>
          <p:cNvSpPr txBox="1">
            <a:spLocks noGrp="1"/>
          </p:cNvSpPr>
          <p:nvPr>
            <p:ph type="body" idx="1"/>
          </p:nvPr>
        </p:nvSpPr>
        <p:spPr>
          <a:xfrm>
            <a:off x="1822134" y="4439293"/>
            <a:ext cx="5311200" cy="1691700"/>
          </a:xfrm>
          <a:prstGeom prst="rect">
            <a:avLst/>
          </a:prstGeom>
          <a:noFill/>
          <a:ln>
            <a:noFill/>
          </a:ln>
        </p:spPr>
        <p:txBody>
          <a:bodyPr spcFirstLastPara="1" wrap="square" lIns="0" tIns="0" rIns="0" bIns="0" anchor="t" anchorCtr="0">
            <a:noAutofit/>
          </a:bodyPr>
          <a:lstStyle/>
          <a:p>
            <a:pPr marL="0" lvl="0" indent="0" rtl="0">
              <a:lnSpc>
                <a:spcPct val="95000"/>
              </a:lnSpc>
              <a:spcBef>
                <a:spcPts val="600"/>
              </a:spcBef>
              <a:spcAft>
                <a:spcPts val="0"/>
              </a:spcAft>
              <a:buSzPts val="2160"/>
              <a:buNone/>
            </a:pPr>
            <a:endParaRPr/>
          </a:p>
          <a:p>
            <a:pPr marL="0" lvl="0" indent="0" rtl="0">
              <a:lnSpc>
                <a:spcPct val="115000"/>
              </a:lnSpc>
              <a:spcBef>
                <a:spcPts val="0"/>
              </a:spcBef>
              <a:spcAft>
                <a:spcPts val="0"/>
              </a:spcAft>
              <a:buSzPts val="2160"/>
              <a:buNone/>
            </a:pPr>
            <a:r>
              <a:rPr lang="fi-FI" sz="2000" b="1">
                <a:solidFill>
                  <a:srgbClr val="000000"/>
                </a:solidFill>
              </a:rPr>
              <a:t>Malin </a:t>
            </a:r>
            <a:r>
              <a:rPr lang="fi-FI" sz="2000" b="1" err="1">
                <a:solidFill>
                  <a:srgbClr val="000000"/>
                </a:solidFill>
              </a:rPr>
              <a:t>Gustavsson</a:t>
            </a:r>
            <a:endParaRPr sz="2000" b="1">
              <a:solidFill>
                <a:srgbClr val="000000"/>
              </a:solidFill>
            </a:endParaRPr>
          </a:p>
          <a:p>
            <a:pPr marL="0" lvl="0" indent="0" rtl="0">
              <a:lnSpc>
                <a:spcPct val="115000"/>
              </a:lnSpc>
              <a:spcBef>
                <a:spcPts val="0"/>
              </a:spcBef>
              <a:spcAft>
                <a:spcPts val="0"/>
              </a:spcAft>
              <a:buSzPts val="2160"/>
              <a:buNone/>
            </a:pPr>
            <a:r>
              <a:rPr lang="fi-FI" sz="2000" err="1">
                <a:solidFill>
                  <a:srgbClr val="000000"/>
                </a:solidFill>
              </a:rPr>
              <a:t>Ekvalitan</a:t>
            </a:r>
            <a:r>
              <a:rPr lang="fi-FI" sz="2000">
                <a:solidFill>
                  <a:srgbClr val="000000"/>
                </a:solidFill>
              </a:rPr>
              <a:t> perustaja ja toimitusjohtaja</a:t>
            </a:r>
            <a:endParaRPr sz="2000">
              <a:solidFill>
                <a:srgbClr val="000000"/>
              </a:solidFill>
            </a:endParaRPr>
          </a:p>
          <a:p>
            <a:pPr marL="0" lvl="0" indent="0" rtl="0">
              <a:lnSpc>
                <a:spcPct val="115000"/>
              </a:lnSpc>
              <a:spcBef>
                <a:spcPts val="0"/>
              </a:spcBef>
              <a:spcAft>
                <a:spcPts val="0"/>
              </a:spcAft>
              <a:buSzPts val="2160"/>
              <a:buNone/>
            </a:pPr>
            <a:endParaRPr sz="1700">
              <a:solidFill>
                <a:srgbClr val="000000"/>
              </a:solidFill>
            </a:endParaRPr>
          </a:p>
          <a:p>
            <a:pPr marL="0" lvl="0" indent="0" rtl="0">
              <a:lnSpc>
                <a:spcPct val="115000"/>
              </a:lnSpc>
              <a:spcBef>
                <a:spcPts val="0"/>
              </a:spcBef>
              <a:spcAft>
                <a:spcPts val="0"/>
              </a:spcAft>
              <a:buSzPts val="2160"/>
              <a:buNone/>
            </a:pPr>
            <a:r>
              <a:rPr lang="fi-FI" sz="1700">
                <a:solidFill>
                  <a:srgbClr val="000000"/>
                </a:solidFill>
              </a:rPr>
              <a:t>Selvityksen koordinointi ja kyselyt</a:t>
            </a:r>
            <a:endParaRPr sz="1700">
              <a:solidFill>
                <a:srgbClr val="000000"/>
              </a:solidFill>
            </a:endParaRPr>
          </a:p>
          <a:p>
            <a:pPr marL="0" lvl="0" indent="0" rtl="0">
              <a:lnSpc>
                <a:spcPct val="115000"/>
              </a:lnSpc>
              <a:spcBef>
                <a:spcPts val="0"/>
              </a:spcBef>
              <a:spcAft>
                <a:spcPts val="0"/>
              </a:spcAft>
              <a:buSzPts val="2160"/>
              <a:buNone/>
            </a:pPr>
            <a:endParaRPr sz="1700">
              <a:solidFill>
                <a:srgbClr val="000000"/>
              </a:solidFill>
            </a:endParaRPr>
          </a:p>
          <a:p>
            <a:pPr marL="0" lvl="0" indent="0" rtl="0">
              <a:lnSpc>
                <a:spcPct val="115000"/>
              </a:lnSpc>
              <a:spcBef>
                <a:spcPts val="0"/>
              </a:spcBef>
              <a:spcAft>
                <a:spcPts val="0"/>
              </a:spcAft>
              <a:buSzPts val="2160"/>
              <a:buNone/>
            </a:pPr>
            <a:r>
              <a:rPr lang="fi-FI" sz="1700" u="sng">
                <a:solidFill>
                  <a:schemeClr val="hlink"/>
                </a:solidFill>
                <a:hlinkClick r:id="rId3"/>
              </a:rPr>
              <a:t>malin@ekvalita.fi</a:t>
            </a:r>
            <a:r>
              <a:rPr lang="fi-FI" sz="1700">
                <a:solidFill>
                  <a:srgbClr val="000000"/>
                </a:solidFill>
              </a:rPr>
              <a:t> </a:t>
            </a:r>
            <a:endParaRPr sz="1700">
              <a:solidFill>
                <a:srgbClr val="000000"/>
              </a:solidFill>
            </a:endParaRPr>
          </a:p>
          <a:p>
            <a:pPr marL="0" lvl="0" indent="0" rtl="0">
              <a:lnSpc>
                <a:spcPct val="95000"/>
              </a:lnSpc>
              <a:spcBef>
                <a:spcPts val="600"/>
              </a:spcBef>
              <a:spcAft>
                <a:spcPts val="0"/>
              </a:spcAft>
              <a:buSzPts val="2160"/>
              <a:buNone/>
            </a:pPr>
            <a:endParaRPr/>
          </a:p>
          <a:p>
            <a:pPr marL="0" lvl="0" indent="0" rtl="0">
              <a:lnSpc>
                <a:spcPct val="95000"/>
              </a:lnSpc>
              <a:spcBef>
                <a:spcPts val="600"/>
              </a:spcBef>
              <a:spcAft>
                <a:spcPts val="0"/>
              </a:spcAft>
              <a:buSzPts val="2160"/>
              <a:buNone/>
            </a:pPr>
            <a:endParaRPr/>
          </a:p>
          <a:p>
            <a:pPr marL="0" lvl="0" indent="0" rtl="0">
              <a:lnSpc>
                <a:spcPct val="95000"/>
              </a:lnSpc>
              <a:spcBef>
                <a:spcPts val="600"/>
              </a:spcBef>
              <a:spcAft>
                <a:spcPts val="0"/>
              </a:spcAft>
              <a:buSzPts val="2160"/>
              <a:buNone/>
            </a:pPr>
            <a:endParaRPr/>
          </a:p>
          <a:p>
            <a:pPr marL="0" lvl="0" indent="0" rtl="0">
              <a:lnSpc>
                <a:spcPct val="95000"/>
              </a:lnSpc>
              <a:spcBef>
                <a:spcPts val="600"/>
              </a:spcBef>
              <a:spcAft>
                <a:spcPts val="0"/>
              </a:spcAft>
              <a:buSzPts val="2160"/>
              <a:buNone/>
            </a:pPr>
            <a:endParaRPr/>
          </a:p>
          <a:p>
            <a:pPr marL="0" lvl="0" indent="0" rtl="0">
              <a:lnSpc>
                <a:spcPct val="95000"/>
              </a:lnSpc>
              <a:spcBef>
                <a:spcPts val="600"/>
              </a:spcBef>
              <a:spcAft>
                <a:spcPts val="0"/>
              </a:spcAft>
              <a:buSzPts val="2160"/>
              <a:buNone/>
            </a:pPr>
            <a:endParaRPr/>
          </a:p>
          <a:p>
            <a:pPr marL="0" lvl="0" indent="0" rtl="0">
              <a:lnSpc>
                <a:spcPct val="95000"/>
              </a:lnSpc>
              <a:spcBef>
                <a:spcPts val="600"/>
              </a:spcBef>
              <a:spcAft>
                <a:spcPts val="0"/>
              </a:spcAft>
              <a:buSzPts val="2160"/>
              <a:buNone/>
            </a:pPr>
            <a:endParaRPr/>
          </a:p>
          <a:p>
            <a:pPr marL="0" lvl="0" indent="0" rtl="0">
              <a:lnSpc>
                <a:spcPct val="95000"/>
              </a:lnSpc>
              <a:spcBef>
                <a:spcPts val="600"/>
              </a:spcBef>
              <a:spcAft>
                <a:spcPts val="0"/>
              </a:spcAft>
              <a:buSzPts val="2160"/>
              <a:buNone/>
            </a:pPr>
            <a:endParaRPr/>
          </a:p>
        </p:txBody>
      </p:sp>
      <p:sp>
        <p:nvSpPr>
          <p:cNvPr id="103" name="Google Shape;103;g3cc72e1b124_0_0"/>
          <p:cNvSpPr txBox="1">
            <a:spLocks noGrp="1"/>
          </p:cNvSpPr>
          <p:nvPr>
            <p:ph type="body" idx="2"/>
          </p:nvPr>
        </p:nvSpPr>
        <p:spPr>
          <a:xfrm>
            <a:off x="6520420" y="4822810"/>
            <a:ext cx="5311200" cy="1865700"/>
          </a:xfrm>
          <a:prstGeom prst="rect">
            <a:avLst/>
          </a:prstGeom>
          <a:noFill/>
          <a:ln>
            <a:noFill/>
          </a:ln>
        </p:spPr>
        <p:txBody>
          <a:bodyPr spcFirstLastPara="1" wrap="square" lIns="0" tIns="0" rIns="0" bIns="0" anchor="t" anchorCtr="0">
            <a:noAutofit/>
          </a:bodyPr>
          <a:lstStyle/>
          <a:p>
            <a:pPr marL="0" lvl="0" indent="0" rtl="0">
              <a:lnSpc>
                <a:spcPct val="115000"/>
              </a:lnSpc>
              <a:spcBef>
                <a:spcPts val="0"/>
              </a:spcBef>
              <a:spcAft>
                <a:spcPts val="0"/>
              </a:spcAft>
              <a:buSzPts val="2160"/>
              <a:buNone/>
            </a:pPr>
            <a:r>
              <a:rPr lang="fi-FI" sz="2000" b="1">
                <a:solidFill>
                  <a:srgbClr val="000000"/>
                </a:solidFill>
              </a:rPr>
              <a:t>Elina Nikulainen</a:t>
            </a:r>
            <a:endParaRPr sz="2000" b="1">
              <a:solidFill>
                <a:srgbClr val="000000"/>
              </a:solidFill>
            </a:endParaRPr>
          </a:p>
          <a:p>
            <a:pPr marL="0" lvl="0" indent="0" rtl="0">
              <a:lnSpc>
                <a:spcPct val="115000"/>
              </a:lnSpc>
              <a:spcBef>
                <a:spcPts val="0"/>
              </a:spcBef>
              <a:spcAft>
                <a:spcPts val="0"/>
              </a:spcAft>
              <a:buSzPts val="2160"/>
              <a:buNone/>
            </a:pPr>
            <a:r>
              <a:rPr lang="fi-FI" sz="2000">
                <a:solidFill>
                  <a:srgbClr val="000000"/>
                </a:solidFill>
              </a:rPr>
              <a:t>Väkivallan vastaisen työn asiantuntija</a:t>
            </a:r>
            <a:endParaRPr sz="2000">
              <a:solidFill>
                <a:srgbClr val="000000"/>
              </a:solidFill>
            </a:endParaRPr>
          </a:p>
          <a:p>
            <a:pPr marL="0" lvl="0" indent="0" rtl="0">
              <a:lnSpc>
                <a:spcPct val="115000"/>
              </a:lnSpc>
              <a:spcBef>
                <a:spcPts val="1300"/>
              </a:spcBef>
              <a:spcAft>
                <a:spcPts val="0"/>
              </a:spcAft>
              <a:buSzPts val="2160"/>
              <a:buNone/>
            </a:pPr>
            <a:r>
              <a:rPr lang="fi-FI" sz="1700">
                <a:solidFill>
                  <a:srgbClr val="000000"/>
                </a:solidFill>
              </a:rPr>
              <a:t>Teknologiavälitteisen häirinnän asiantuntemus ja syvähaastattelut</a:t>
            </a:r>
            <a:endParaRPr sz="1700">
              <a:solidFill>
                <a:srgbClr val="000000"/>
              </a:solidFill>
            </a:endParaRPr>
          </a:p>
          <a:p>
            <a:pPr marL="0" lvl="0" indent="0" rtl="0">
              <a:lnSpc>
                <a:spcPct val="115000"/>
              </a:lnSpc>
              <a:spcBef>
                <a:spcPts val="1300"/>
              </a:spcBef>
              <a:spcAft>
                <a:spcPts val="0"/>
              </a:spcAft>
              <a:buSzPts val="2160"/>
              <a:buNone/>
            </a:pPr>
            <a:r>
              <a:rPr lang="fi-FI" sz="1700" u="sng">
                <a:solidFill>
                  <a:schemeClr val="hlink"/>
                </a:solidFill>
                <a:hlinkClick r:id="rId4"/>
              </a:rPr>
              <a:t>elina.nikulainen@gmail.com</a:t>
            </a:r>
            <a:endParaRPr sz="1700">
              <a:solidFill>
                <a:srgbClr val="000000"/>
              </a:solidFill>
            </a:endParaRPr>
          </a:p>
          <a:p>
            <a:pPr marL="0" lvl="0" indent="0" algn="ctr" rtl="0">
              <a:lnSpc>
                <a:spcPct val="115000"/>
              </a:lnSpc>
              <a:spcBef>
                <a:spcPts val="1300"/>
              </a:spcBef>
              <a:spcAft>
                <a:spcPts val="0"/>
              </a:spcAft>
              <a:buSzPts val="2160"/>
              <a:buNone/>
            </a:pPr>
            <a:endParaRPr sz="1700">
              <a:solidFill>
                <a:srgbClr val="000000"/>
              </a:solidFill>
            </a:endParaRPr>
          </a:p>
        </p:txBody>
      </p:sp>
      <p:pic>
        <p:nvPicPr>
          <p:cNvPr id="104" name="Google Shape;104;g3cc72e1b124_0_0" title="Ekvalita_Malin_Gustavsson20.JPG"/>
          <p:cNvPicPr preferRelativeResize="0"/>
          <p:nvPr/>
        </p:nvPicPr>
        <p:blipFill rotWithShape="1">
          <a:blip r:embed="rId5">
            <a:alphaModFix/>
          </a:blip>
          <a:srcRect l="21069" r="21069"/>
          <a:stretch>
            <a:fillRect/>
          </a:stretch>
        </p:blipFill>
        <p:spPr>
          <a:xfrm>
            <a:off x="2249788" y="1615173"/>
            <a:ext cx="2880000" cy="2880000"/>
          </a:xfrm>
          <a:prstGeom prst="ellipse">
            <a:avLst/>
          </a:prstGeom>
          <a:noFill/>
          <a:ln>
            <a:noFill/>
          </a:ln>
        </p:spPr>
      </p:pic>
      <p:pic>
        <p:nvPicPr>
          <p:cNvPr id="105" name="Google Shape;105;g3cc72e1b124_0_0"/>
          <p:cNvPicPr preferRelativeResize="0"/>
          <p:nvPr/>
        </p:nvPicPr>
        <p:blipFill rotWithShape="1">
          <a:blip r:embed="rId6">
            <a:alphaModFix/>
          </a:blip>
          <a:srcRect l="41008" r="10284" b="8122"/>
          <a:stretch>
            <a:fillRect/>
          </a:stretch>
        </p:blipFill>
        <p:spPr>
          <a:xfrm>
            <a:off x="7062212" y="1615173"/>
            <a:ext cx="2880000" cy="28800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649940" y="484094"/>
            <a:ext cx="9894939" cy="107532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Arial"/>
              <a:buNone/>
            </a:pPr>
            <a:r>
              <a:rPr lang="fi-FI"/>
              <a:t>Seksuaalisen häirinnän vastaisen raportin ja  työelämäsitoumuksen taustalla</a:t>
            </a:r>
            <a:endParaRPr/>
          </a:p>
        </p:txBody>
      </p:sp>
      <p:sp>
        <p:nvSpPr>
          <p:cNvPr id="111" name="Google Shape;111;p2"/>
          <p:cNvSpPr txBox="1">
            <a:spLocks noGrp="1"/>
          </p:cNvSpPr>
          <p:nvPr>
            <p:ph type="body" idx="1"/>
          </p:nvPr>
        </p:nvSpPr>
        <p:spPr>
          <a:xfrm>
            <a:off x="649950" y="2021550"/>
            <a:ext cx="10604100" cy="41553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1000"/>
              </a:spcBef>
              <a:spcAft>
                <a:spcPts val="0"/>
              </a:spcAft>
              <a:buSzPts val="2160"/>
              <a:buNone/>
            </a:pPr>
            <a:r>
              <a:rPr lang="fi-FI"/>
              <a:t>Sosiaali- ja terveysministeriö tilasi kesäkuussa 2025 </a:t>
            </a:r>
            <a:r>
              <a:rPr lang="fi-FI" err="1"/>
              <a:t>Ekvalitalta</a:t>
            </a:r>
            <a:r>
              <a:rPr lang="fi-FI"/>
              <a:t> </a:t>
            </a:r>
            <a:r>
              <a:rPr lang="fi-FI" b="1"/>
              <a:t>selvityksen työelämässä tapahtuvasta seksuaalisesta häirinnästä ja ehdotuksen verkostosta</a:t>
            </a:r>
            <a:r>
              <a:rPr lang="fi-FI"/>
              <a:t>, joka työskentelisi pitkäjänteisesti häirinnän ehkäisemiseksi, huomioiden myös teknologiavälitteisen häirinnän. Hanke on osa </a:t>
            </a:r>
            <a:r>
              <a:rPr lang="fi-FI" b="1"/>
              <a:t>hallituksen tasa-arvo-ohjelmaa. </a:t>
            </a:r>
            <a:endParaRPr b="1"/>
          </a:p>
          <a:p>
            <a:pPr marL="0" lvl="0" indent="0" algn="l" rtl="0">
              <a:lnSpc>
                <a:spcPct val="95000"/>
              </a:lnSpc>
              <a:spcBef>
                <a:spcPts val="1000"/>
              </a:spcBef>
              <a:spcAft>
                <a:spcPts val="0"/>
              </a:spcAft>
              <a:buSzPts val="2160"/>
              <a:buNone/>
            </a:pPr>
            <a:endParaRPr/>
          </a:p>
          <a:p>
            <a:pPr marL="0" indent="0">
              <a:spcBef>
                <a:spcPts val="1000"/>
              </a:spcBef>
              <a:buNone/>
            </a:pPr>
            <a:r>
              <a:rPr lang="fi-FI" b="1"/>
              <a:t>Selvityksen pohjalta rakennettiin työelämäsitoumus,</a:t>
            </a:r>
            <a:r>
              <a:rPr lang="fi-FI"/>
              <a:t> jolla kannustetaan työelämän vaikuttajia toimimaan </a:t>
            </a:r>
            <a:r>
              <a:rPr lang="fi-FI" b="1"/>
              <a:t>seksuaalisen häirinnän ehkäisemiseksi</a:t>
            </a:r>
            <a:r>
              <a:rPr lang="fi-FI"/>
              <a:t>. </a:t>
            </a:r>
            <a:r>
              <a:rPr lang="fi-FI" b="1"/>
              <a:t>Työelämäsitoumuksen tueksi laadittiin myös raportti seksuaalisen häirinnän ehkäisemiseksi</a:t>
            </a:r>
            <a:r>
              <a:rPr lang="fi-FI"/>
              <a:t>. </a:t>
            </a:r>
            <a:endParaRPr/>
          </a:p>
          <a:p>
            <a:pPr marL="268288" lvl="0" indent="0" algn="l" rtl="0">
              <a:lnSpc>
                <a:spcPct val="95000"/>
              </a:lnSpc>
              <a:spcBef>
                <a:spcPts val="1000"/>
              </a:spcBef>
              <a:spcAft>
                <a:spcPts val="0"/>
              </a:spcAft>
              <a:buSzPts val="216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cc72b0e01f_0_361"/>
          <p:cNvSpPr txBox="1">
            <a:spLocks noGrp="1"/>
          </p:cNvSpPr>
          <p:nvPr>
            <p:ph type="title"/>
          </p:nvPr>
        </p:nvSpPr>
        <p:spPr>
          <a:xfrm>
            <a:off x="649940" y="484094"/>
            <a:ext cx="9894900" cy="1075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800"/>
              <a:buNone/>
            </a:pPr>
            <a:r>
              <a:rPr lang="fi-FI"/>
              <a:t>Raportin ja sitoumuksen pohjalla on aiheen tiimoilta tehty selvitystyö, joka perustuu…</a:t>
            </a:r>
            <a:endParaRPr/>
          </a:p>
        </p:txBody>
      </p:sp>
      <p:grpSp>
        <p:nvGrpSpPr>
          <p:cNvPr id="117" name="Google Shape;117;g3cc72b0e01f_0_361"/>
          <p:cNvGrpSpPr/>
          <p:nvPr/>
        </p:nvGrpSpPr>
        <p:grpSpPr>
          <a:xfrm>
            <a:off x="137450" y="1964613"/>
            <a:ext cx="3635509" cy="4643665"/>
            <a:chOff x="0" y="1189989"/>
            <a:chExt cx="2726700" cy="3482836"/>
          </a:xfrm>
        </p:grpSpPr>
        <p:sp>
          <p:nvSpPr>
            <p:cNvPr id="118" name="Google Shape;118;g3cc72b0e01f_0_361"/>
            <p:cNvSpPr/>
            <p:nvPr/>
          </p:nvSpPr>
          <p:spPr>
            <a:xfrm>
              <a:off x="0" y="1189989"/>
              <a:ext cx="2726700" cy="669000"/>
            </a:xfrm>
            <a:prstGeom prst="homePlate">
              <a:avLst>
                <a:gd name="adj" fmla="val 50000"/>
              </a:avLst>
            </a:prstGeom>
            <a:solidFill>
              <a:srgbClr val="F0EBE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Tutkimustietoon</a:t>
              </a:r>
              <a:endParaRPr sz="1900" b="0" i="0" u="none" strike="noStrike" cap="none">
                <a:solidFill>
                  <a:srgbClr val="FFFFFF"/>
                </a:solidFill>
                <a:latin typeface="Arial"/>
                <a:ea typeface="Arial"/>
                <a:cs typeface="Arial"/>
                <a:sym typeface="Arial"/>
              </a:endParaRPr>
            </a:p>
          </p:txBody>
        </p:sp>
        <p:sp>
          <p:nvSpPr>
            <p:cNvPr id="119" name="Google Shape;119;g3cc72b0e01f_0_361"/>
            <p:cNvSpPr txBox="1"/>
            <p:nvPr/>
          </p:nvSpPr>
          <p:spPr>
            <a:xfrm>
              <a:off x="410850" y="2057125"/>
              <a:ext cx="1905000" cy="26157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99"/>
                <a:buFont typeface="Arial"/>
                <a:buNone/>
              </a:pPr>
              <a:r>
                <a:rPr lang="fi-FI" sz="2000" b="0" i="0" u="none" strike="noStrike" cap="none">
                  <a:solidFill>
                    <a:srgbClr val="000000"/>
                  </a:solidFill>
                  <a:latin typeface="Arial"/>
                  <a:ea typeface="Arial"/>
                  <a:cs typeface="Arial"/>
                  <a:sym typeface="Arial"/>
                </a:rPr>
                <a:t>Tuoreet kansainvälisen ja kansallisen tason tutkimukset ja tilastot aiheesta</a:t>
              </a:r>
              <a:endParaRPr sz="1600" b="0" i="0" u="none" strike="noStrike" cap="none">
                <a:solidFill>
                  <a:srgbClr val="000000"/>
                </a:solidFill>
                <a:latin typeface="Arial"/>
                <a:ea typeface="Arial"/>
                <a:cs typeface="Arial"/>
                <a:sym typeface="Arial"/>
              </a:endParaRPr>
            </a:p>
          </p:txBody>
        </p:sp>
      </p:grpSp>
      <p:grpSp>
        <p:nvGrpSpPr>
          <p:cNvPr id="120" name="Google Shape;120;g3cc72b0e01f_0_361"/>
          <p:cNvGrpSpPr/>
          <p:nvPr/>
        </p:nvGrpSpPr>
        <p:grpSpPr>
          <a:xfrm>
            <a:off x="3155275" y="1964327"/>
            <a:ext cx="3388315" cy="4643951"/>
            <a:chOff x="2263425" y="1189775"/>
            <a:chExt cx="2541300" cy="3483050"/>
          </a:xfrm>
        </p:grpSpPr>
        <p:sp>
          <p:nvSpPr>
            <p:cNvPr id="121" name="Google Shape;121;g3cc72b0e01f_0_361"/>
            <p:cNvSpPr/>
            <p:nvPr/>
          </p:nvSpPr>
          <p:spPr>
            <a:xfrm>
              <a:off x="2263425" y="1189775"/>
              <a:ext cx="2541300" cy="669000"/>
            </a:xfrm>
            <a:prstGeom prst="chevron">
              <a:avLst>
                <a:gd name="adj" fmla="val 50000"/>
              </a:avLst>
            </a:prstGeom>
            <a:solidFill>
              <a:srgbClr val="F2F2F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Tausta-</a:t>
              </a:r>
              <a:endParaRPr sz="2415"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kartoitukseen</a:t>
              </a:r>
              <a:endParaRPr sz="1900" b="0" i="0" u="none" strike="noStrike" cap="none">
                <a:solidFill>
                  <a:srgbClr val="FFFFFF"/>
                </a:solidFill>
                <a:latin typeface="Arial"/>
                <a:ea typeface="Arial"/>
                <a:cs typeface="Arial"/>
                <a:sym typeface="Arial"/>
              </a:endParaRPr>
            </a:p>
          </p:txBody>
        </p:sp>
        <p:sp>
          <p:nvSpPr>
            <p:cNvPr id="122" name="Google Shape;122;g3cc72b0e01f_0_361"/>
            <p:cNvSpPr txBox="1"/>
            <p:nvPr/>
          </p:nvSpPr>
          <p:spPr>
            <a:xfrm>
              <a:off x="2512202" y="2057125"/>
              <a:ext cx="1905000" cy="26157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99"/>
                <a:buFont typeface="Arial"/>
                <a:buNone/>
              </a:pPr>
              <a:r>
                <a:rPr lang="fi-FI" sz="2000" b="0" i="0" u="none" strike="noStrike" cap="none">
                  <a:solidFill>
                    <a:srgbClr val="000000"/>
                  </a:solidFill>
                  <a:latin typeface="Arial"/>
                  <a:ea typeface="Arial"/>
                  <a:cs typeface="Arial"/>
                  <a:sym typeface="Arial"/>
                </a:rPr>
                <a:t>Kartoitus suomalaisten työelämätoimi-</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99"/>
                <a:buFont typeface="Arial"/>
                <a:buNone/>
              </a:pPr>
              <a:r>
                <a:rPr lang="fi-FI" sz="2000" b="0" i="0" u="none" strike="noStrike" cap="none">
                  <a:solidFill>
                    <a:srgbClr val="000000"/>
                  </a:solidFill>
                  <a:latin typeface="Arial"/>
                  <a:ea typeface="Arial"/>
                  <a:cs typeface="Arial"/>
                  <a:sym typeface="Arial"/>
                </a:rPr>
                <a:t>joiden nettisivuilla olevista materiaaleista sekä aiheeseen liittyvän uutisoinnin analysointi</a:t>
              </a:r>
              <a:endParaRPr sz="1600" b="0" i="0" u="none" strike="noStrike" cap="none">
                <a:solidFill>
                  <a:srgbClr val="000000"/>
                </a:solidFill>
                <a:latin typeface="Arial"/>
                <a:ea typeface="Arial"/>
                <a:cs typeface="Arial"/>
                <a:sym typeface="Arial"/>
              </a:endParaRPr>
            </a:p>
          </p:txBody>
        </p:sp>
      </p:grpSp>
      <p:grpSp>
        <p:nvGrpSpPr>
          <p:cNvPr id="123" name="Google Shape;123;g3cc72b0e01f_0_361"/>
          <p:cNvGrpSpPr/>
          <p:nvPr/>
        </p:nvGrpSpPr>
        <p:grpSpPr>
          <a:xfrm>
            <a:off x="5910604" y="1964327"/>
            <a:ext cx="3388315" cy="4643951"/>
            <a:chOff x="4329974" y="1189775"/>
            <a:chExt cx="2541300" cy="3483050"/>
          </a:xfrm>
        </p:grpSpPr>
        <p:sp>
          <p:nvSpPr>
            <p:cNvPr id="124" name="Google Shape;124;g3cc72b0e01f_0_361"/>
            <p:cNvSpPr/>
            <p:nvPr/>
          </p:nvSpPr>
          <p:spPr>
            <a:xfrm>
              <a:off x="4329974" y="1189775"/>
              <a:ext cx="2541300" cy="669000"/>
            </a:xfrm>
            <a:prstGeom prst="chevron">
              <a:avLst>
                <a:gd name="adj" fmla="val 50000"/>
              </a:avLst>
            </a:prstGeom>
            <a:solidFill>
              <a:srgbClr val="E9F0F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Kyselyihin</a:t>
              </a:r>
              <a:endParaRPr sz="1900" b="0" i="0" u="none" strike="noStrike" cap="none">
                <a:solidFill>
                  <a:srgbClr val="FFFFFF"/>
                </a:solidFill>
                <a:latin typeface="Arial"/>
                <a:ea typeface="Arial"/>
                <a:cs typeface="Arial"/>
                <a:sym typeface="Arial"/>
              </a:endParaRPr>
            </a:p>
          </p:txBody>
        </p:sp>
        <p:sp>
          <p:nvSpPr>
            <p:cNvPr id="125" name="Google Shape;125;g3cc72b0e01f_0_361"/>
            <p:cNvSpPr txBox="1"/>
            <p:nvPr/>
          </p:nvSpPr>
          <p:spPr>
            <a:xfrm>
              <a:off x="4613553" y="2057125"/>
              <a:ext cx="1905000" cy="26157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99"/>
                <a:buFont typeface="Arial"/>
                <a:buNone/>
              </a:pPr>
              <a:r>
                <a:rPr lang="fi-FI" sz="2000" b="0" i="0" u="none" strike="noStrike" cap="none">
                  <a:solidFill>
                    <a:srgbClr val="000000"/>
                  </a:solidFill>
                  <a:latin typeface="Arial"/>
                  <a:ea typeface="Arial"/>
                  <a:cs typeface="Arial"/>
                  <a:sym typeface="Arial"/>
                </a:rPr>
                <a:t>Työelämä- ja palkansaajajär-</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99"/>
                <a:buFont typeface="Arial"/>
                <a:buNone/>
              </a:pPr>
              <a:r>
                <a:rPr lang="fi-FI" sz="2000" b="0" i="0" u="none" strike="noStrike" cap="none">
                  <a:solidFill>
                    <a:srgbClr val="000000"/>
                  </a:solidFill>
                  <a:latin typeface="Arial"/>
                  <a:ea typeface="Arial"/>
                  <a:cs typeface="Arial"/>
                  <a:sym typeface="Arial"/>
                </a:rPr>
                <a:t>jestöille sekä työnantajille suunnatut kyselyt olemassa olevista toimista,</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99"/>
                <a:buFont typeface="Arial"/>
                <a:buNone/>
              </a:pPr>
              <a:r>
                <a:rPr lang="fi-FI" sz="2000" b="0" i="0" u="none" strike="noStrike" cap="none">
                  <a:solidFill>
                    <a:srgbClr val="000000"/>
                  </a:solidFill>
                  <a:latin typeface="Arial"/>
                  <a:ea typeface="Arial"/>
                  <a:cs typeface="Arial"/>
                  <a:sym typeface="Arial"/>
                </a:rPr>
                <a:t>haasteista ja tarpeista </a:t>
              </a:r>
              <a:endParaRPr sz="1600" b="0" i="0" u="none" strike="noStrike" cap="none">
                <a:solidFill>
                  <a:srgbClr val="000000"/>
                </a:solidFill>
                <a:latin typeface="Arial"/>
                <a:ea typeface="Arial"/>
                <a:cs typeface="Arial"/>
                <a:sym typeface="Arial"/>
              </a:endParaRPr>
            </a:p>
          </p:txBody>
        </p:sp>
      </p:grpSp>
      <p:grpSp>
        <p:nvGrpSpPr>
          <p:cNvPr id="126" name="Google Shape;126;g3cc72b0e01f_0_361"/>
          <p:cNvGrpSpPr/>
          <p:nvPr/>
        </p:nvGrpSpPr>
        <p:grpSpPr>
          <a:xfrm>
            <a:off x="8666222" y="1964327"/>
            <a:ext cx="3388315" cy="4643951"/>
            <a:chOff x="6396739" y="1189775"/>
            <a:chExt cx="2541300" cy="3483050"/>
          </a:xfrm>
        </p:grpSpPr>
        <p:sp>
          <p:nvSpPr>
            <p:cNvPr id="127" name="Google Shape;127;g3cc72b0e01f_0_361"/>
            <p:cNvSpPr/>
            <p:nvPr/>
          </p:nvSpPr>
          <p:spPr>
            <a:xfrm>
              <a:off x="6396739" y="1189775"/>
              <a:ext cx="2541300" cy="669000"/>
            </a:xfrm>
            <a:prstGeom prst="chevron">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Haastatteluihin</a:t>
              </a:r>
              <a:endParaRPr sz="1900" b="0" i="0" u="none" strike="noStrike" cap="none">
                <a:solidFill>
                  <a:srgbClr val="FFFFFF"/>
                </a:solidFill>
                <a:latin typeface="Arial"/>
                <a:ea typeface="Arial"/>
                <a:cs typeface="Arial"/>
                <a:sym typeface="Arial"/>
              </a:endParaRPr>
            </a:p>
          </p:txBody>
        </p:sp>
        <p:sp>
          <p:nvSpPr>
            <p:cNvPr id="128" name="Google Shape;128;g3cc72b0e01f_0_361"/>
            <p:cNvSpPr txBox="1"/>
            <p:nvPr/>
          </p:nvSpPr>
          <p:spPr>
            <a:xfrm>
              <a:off x="6714905" y="2057125"/>
              <a:ext cx="1905000" cy="26157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99"/>
                <a:buFont typeface="Arial"/>
                <a:buNone/>
              </a:pPr>
              <a:r>
                <a:rPr lang="fi-FI" sz="2000" b="0" i="0" u="none" strike="noStrike" cap="none">
                  <a:solidFill>
                    <a:srgbClr val="000000"/>
                  </a:solidFill>
                  <a:latin typeface="Arial"/>
                  <a:ea typeface="Arial"/>
                  <a:cs typeface="Arial"/>
                  <a:sym typeface="Arial"/>
                </a:rPr>
                <a:t>Haastattelut, joissa kartoitettiin lupaavia käytäntöjä, ottaen huomioon myös verkkovälitteisen seksuaalisen häirinnän </a:t>
              </a:r>
              <a:r>
                <a:rPr lang="fi-FI" sz="2000"/>
                <a:t>torjuminen</a:t>
              </a:r>
              <a:endParaRPr sz="16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cc72b0e01f_0_389"/>
          <p:cNvSpPr/>
          <p:nvPr/>
        </p:nvSpPr>
        <p:spPr>
          <a:xfrm>
            <a:off x="137513" y="1955675"/>
            <a:ext cx="3635400" cy="891900"/>
          </a:xfrm>
          <a:prstGeom prst="homePlate">
            <a:avLst>
              <a:gd name="adj" fmla="val 50000"/>
            </a:avLst>
          </a:prstGeom>
          <a:solidFill>
            <a:srgbClr val="F0EBE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Tutkimustieto</a:t>
            </a:r>
            <a:endParaRPr sz="1900" b="0" i="0" u="none" strike="noStrike" cap="none">
              <a:solidFill>
                <a:srgbClr val="FFFFFF"/>
              </a:solidFill>
              <a:latin typeface="Arial"/>
              <a:ea typeface="Arial"/>
              <a:cs typeface="Arial"/>
              <a:sym typeface="Arial"/>
            </a:endParaRPr>
          </a:p>
        </p:txBody>
      </p:sp>
      <p:sp>
        <p:nvSpPr>
          <p:cNvPr id="134" name="Google Shape;134;g3cc72b0e01f_0_389"/>
          <p:cNvSpPr/>
          <p:nvPr/>
        </p:nvSpPr>
        <p:spPr>
          <a:xfrm>
            <a:off x="3155337" y="1955390"/>
            <a:ext cx="3388200" cy="891900"/>
          </a:xfrm>
          <a:prstGeom prst="chevron">
            <a:avLst>
              <a:gd name="adj" fmla="val 50000"/>
            </a:avLst>
          </a:prstGeom>
          <a:solidFill>
            <a:srgbClr val="F2F2F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Tausta-</a:t>
            </a:r>
          </a:p>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kartoitu</a:t>
            </a:r>
            <a:r>
              <a:rPr lang="fi-FI" sz="2415" b="0" i="0" u="none" strike="noStrike" cap="none">
                <a:solidFill>
                  <a:srgbClr val="000000"/>
                </a:solidFill>
                <a:latin typeface="Arial"/>
                <a:ea typeface="Arial"/>
                <a:cs typeface="Arial"/>
                <a:sym typeface="Arial"/>
              </a:rPr>
              <a:t>s</a:t>
            </a:r>
            <a:endParaRPr lang="fi-FI" sz="1900" b="0" i="0" u="none" strike="noStrike" cap="none">
              <a:solidFill>
                <a:srgbClr val="FFFFFF"/>
              </a:solidFill>
              <a:latin typeface="Arial"/>
              <a:ea typeface="Arial"/>
              <a:cs typeface="Arial"/>
              <a:sym typeface="Arial"/>
            </a:endParaRPr>
          </a:p>
        </p:txBody>
      </p:sp>
      <p:sp>
        <p:nvSpPr>
          <p:cNvPr id="135" name="Google Shape;135;g3cc72b0e01f_0_389"/>
          <p:cNvSpPr/>
          <p:nvPr/>
        </p:nvSpPr>
        <p:spPr>
          <a:xfrm>
            <a:off x="5910667" y="1955390"/>
            <a:ext cx="3388200" cy="891900"/>
          </a:xfrm>
          <a:prstGeom prst="chevron">
            <a:avLst>
              <a:gd name="adj" fmla="val 50000"/>
            </a:avLst>
          </a:prstGeom>
          <a:solidFill>
            <a:srgbClr val="E9F0F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Kyselyt</a:t>
            </a:r>
            <a:endParaRPr sz="1900" b="0" i="0" u="none" strike="noStrike" cap="none">
              <a:solidFill>
                <a:srgbClr val="FFFFFF"/>
              </a:solidFill>
              <a:latin typeface="Arial"/>
              <a:ea typeface="Arial"/>
              <a:cs typeface="Arial"/>
              <a:sym typeface="Arial"/>
            </a:endParaRPr>
          </a:p>
        </p:txBody>
      </p:sp>
      <p:sp>
        <p:nvSpPr>
          <p:cNvPr id="136" name="Google Shape;136;g3cc72b0e01f_0_389"/>
          <p:cNvSpPr/>
          <p:nvPr/>
        </p:nvSpPr>
        <p:spPr>
          <a:xfrm>
            <a:off x="8666285" y="1955390"/>
            <a:ext cx="3388200" cy="891900"/>
          </a:xfrm>
          <a:prstGeom prst="chevron">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15"/>
              <a:buFont typeface="Arial"/>
              <a:buNone/>
            </a:pPr>
            <a:r>
              <a:rPr lang="fi-FI" sz="2415" b="0" i="0" u="none" strike="noStrike" cap="none">
                <a:solidFill>
                  <a:srgbClr val="000000"/>
                </a:solidFill>
                <a:latin typeface="Arial"/>
                <a:ea typeface="Arial"/>
                <a:cs typeface="Arial"/>
                <a:sym typeface="Arial"/>
              </a:rPr>
              <a:t>Haastattelut</a:t>
            </a:r>
            <a:endParaRPr sz="1900" b="0" i="0" u="none" strike="noStrike" cap="none">
              <a:solidFill>
                <a:srgbClr val="FFFFFF"/>
              </a:solidFill>
              <a:latin typeface="Arial"/>
              <a:ea typeface="Arial"/>
              <a:cs typeface="Arial"/>
              <a:sym typeface="Arial"/>
            </a:endParaRPr>
          </a:p>
        </p:txBody>
      </p:sp>
      <p:sp>
        <p:nvSpPr>
          <p:cNvPr id="137" name="Google Shape;137;g3cc72b0e01f_0_389"/>
          <p:cNvSpPr/>
          <p:nvPr/>
        </p:nvSpPr>
        <p:spPr>
          <a:xfrm>
            <a:off x="5675088" y="3851338"/>
            <a:ext cx="783300" cy="13428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3cc72b0e01f_0_389"/>
          <p:cNvSpPr txBox="1">
            <a:spLocks noGrp="1"/>
          </p:cNvSpPr>
          <p:nvPr>
            <p:ph type="title"/>
          </p:nvPr>
        </p:nvSpPr>
        <p:spPr>
          <a:xfrm>
            <a:off x="3829953" y="5787100"/>
            <a:ext cx="4532100" cy="525300"/>
          </a:xfrm>
          <a:prstGeom prst="rect">
            <a:avLst/>
          </a:prstGeom>
          <a:solidFill>
            <a:schemeClr val="lt1"/>
          </a:solidFill>
          <a:ln>
            <a:noFill/>
          </a:ln>
        </p:spPr>
        <p:txBody>
          <a:bodyPr spcFirstLastPara="1" wrap="square" lIns="0" tIns="0" rIns="0" bIns="0" anchor="b" anchorCtr="0">
            <a:noAutofit/>
          </a:bodyPr>
          <a:lstStyle/>
          <a:p>
            <a:pPr marL="0" lvl="0" indent="0" algn="ctr" rtl="0">
              <a:lnSpc>
                <a:spcPct val="90000"/>
              </a:lnSpc>
              <a:spcBef>
                <a:spcPts val="0"/>
              </a:spcBef>
              <a:spcAft>
                <a:spcPts val="0"/>
              </a:spcAft>
              <a:buSzPts val="1800"/>
              <a:buNone/>
            </a:pPr>
            <a:r>
              <a:rPr lang="fi-FI"/>
              <a:t>Työelämäsitoumus ja sitä tukeva raportti</a:t>
            </a:r>
            <a:endParaRPr/>
          </a:p>
        </p:txBody>
      </p:sp>
      <p:sp>
        <p:nvSpPr>
          <p:cNvPr id="139" name="Google Shape;139;g3cc72b0e01f_0_389"/>
          <p:cNvSpPr txBox="1"/>
          <p:nvPr/>
        </p:nvSpPr>
        <p:spPr>
          <a:xfrm>
            <a:off x="4032063" y="762038"/>
            <a:ext cx="3870000" cy="63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Arial"/>
                <a:ea typeface="Arial"/>
                <a:cs typeface="Arial"/>
                <a:sym typeface="Arial"/>
              </a:rPr>
              <a:t>Tarpeiden havainnointi</a:t>
            </a:r>
            <a:endParaRPr sz="2400" b="0" i="0" u="none" strike="noStrike" cap="none">
              <a:solidFill>
                <a:schemeClr val="dk1"/>
              </a:solidFill>
              <a:latin typeface="Arial"/>
              <a:ea typeface="Arial"/>
              <a:cs typeface="Arial"/>
              <a:sym typeface="Arial"/>
            </a:endParaRPr>
          </a:p>
        </p:txBody>
      </p:sp>
      <p:sp>
        <p:nvSpPr>
          <p:cNvPr id="140" name="Google Shape;140;g3cc72b0e01f_0_389"/>
          <p:cNvSpPr/>
          <p:nvPr/>
        </p:nvSpPr>
        <p:spPr>
          <a:xfrm>
            <a:off x="180063" y="1616588"/>
            <a:ext cx="11574000" cy="15342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d602d2b16b_0_9"/>
          <p:cNvSpPr txBox="1">
            <a:spLocks noGrp="1"/>
          </p:cNvSpPr>
          <p:nvPr>
            <p:ph type="title"/>
          </p:nvPr>
        </p:nvSpPr>
        <p:spPr>
          <a:xfrm>
            <a:off x="649940" y="484094"/>
            <a:ext cx="9894900" cy="10752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800"/>
              <a:buFont typeface="Arial"/>
              <a:buNone/>
            </a:pPr>
            <a:r>
              <a:rPr lang="fi-FI"/>
              <a:t>Miksi seksuaalisen häirinnän torjuminen on tärkeää työelämässä?</a:t>
            </a:r>
            <a:endParaRPr/>
          </a:p>
        </p:txBody>
      </p:sp>
      <p:sp>
        <p:nvSpPr>
          <p:cNvPr id="146" name="Google Shape;146;g3d602d2b16b_0_9"/>
          <p:cNvSpPr txBox="1">
            <a:spLocks noGrp="1"/>
          </p:cNvSpPr>
          <p:nvPr>
            <p:ph type="body" idx="1"/>
          </p:nvPr>
        </p:nvSpPr>
        <p:spPr>
          <a:xfrm>
            <a:off x="649950" y="2080162"/>
            <a:ext cx="10896600" cy="2355124"/>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b="1"/>
          </a:p>
          <a:p>
            <a:pPr marL="457200" lvl="0" indent="-365760" algn="l" rtl="0">
              <a:spcBef>
                <a:spcPts val="600"/>
              </a:spcBef>
              <a:spcAft>
                <a:spcPts val="0"/>
              </a:spcAft>
              <a:buSzPts val="2160"/>
              <a:buChar char="∙"/>
            </a:pPr>
            <a:r>
              <a:rPr lang="fi-FI" sz="2200"/>
              <a:t>Suomen lainsäädäntö kieltää seksuaalisen häirinnän, ja velvoittaa työnantajalta häirintään puuttumista. Seksuaalista häirintää käsitellään esim. seuraavissa laeissa</a:t>
            </a:r>
            <a:endParaRPr/>
          </a:p>
          <a:p>
            <a:pPr marL="914400" lvl="1" indent="-365760" algn="l" rtl="0">
              <a:spcBef>
                <a:spcPts val="0"/>
              </a:spcBef>
              <a:spcAft>
                <a:spcPts val="0"/>
              </a:spcAft>
              <a:buSzPts val="2160"/>
              <a:buChar char="∙"/>
            </a:pPr>
            <a:r>
              <a:rPr lang="fi-FI"/>
              <a:t>Tasa-arvolaki (609/1986)</a:t>
            </a:r>
            <a:endParaRPr/>
          </a:p>
          <a:p>
            <a:pPr marL="914400" lvl="1" indent="-365760" algn="l" rtl="0">
              <a:spcBef>
                <a:spcPts val="0"/>
              </a:spcBef>
              <a:spcAft>
                <a:spcPts val="0"/>
              </a:spcAft>
              <a:buSzPts val="2160"/>
              <a:buChar char="∙"/>
            </a:pPr>
            <a:r>
              <a:rPr lang="fi-FI"/>
              <a:t>Rikoslaki (39/1889)</a:t>
            </a:r>
            <a:endParaRPr/>
          </a:p>
          <a:p>
            <a:pPr marL="914400" lvl="1" indent="-365760" algn="l" rtl="0">
              <a:spcBef>
                <a:spcPts val="0"/>
              </a:spcBef>
              <a:spcAft>
                <a:spcPts val="0"/>
              </a:spcAft>
              <a:buSzPts val="2160"/>
              <a:buChar char="∙"/>
            </a:pPr>
            <a:r>
              <a:rPr lang="fi-FI"/>
              <a:t>Yhdenvertaisuuslaki (1325/2014)</a:t>
            </a:r>
            <a:endParaRPr/>
          </a:p>
          <a:p>
            <a:pPr marL="914400" lvl="1" indent="-365760" algn="l" rtl="0">
              <a:spcBef>
                <a:spcPts val="0"/>
              </a:spcBef>
              <a:spcAft>
                <a:spcPts val="0"/>
              </a:spcAft>
              <a:buSzPts val="2160"/>
              <a:buChar char="∙"/>
            </a:pPr>
            <a:r>
              <a:rPr lang="fi-FI"/>
              <a:t>Työturvallisuuslaki (738/2002)</a:t>
            </a:r>
            <a:endParaRPr/>
          </a:p>
          <a:p>
            <a:pPr marL="457200" lvl="0" indent="0" algn="l" rtl="0">
              <a:spcBef>
                <a:spcPts val="600"/>
              </a:spcBef>
              <a:spcAft>
                <a:spcPts val="0"/>
              </a:spcAft>
              <a:buNone/>
            </a:pPr>
            <a:endParaRPr/>
          </a:p>
        </p:txBody>
      </p:sp>
      <p:sp>
        <p:nvSpPr>
          <p:cNvPr id="147" name="Google Shape;147;g3d602d2b16b_0_9"/>
          <p:cNvSpPr txBox="1"/>
          <p:nvPr/>
        </p:nvSpPr>
        <p:spPr>
          <a:xfrm>
            <a:off x="649950" y="4835825"/>
            <a:ext cx="10362300" cy="923100"/>
          </a:xfrm>
          <a:prstGeom prst="rect">
            <a:avLst/>
          </a:prstGeom>
          <a:noFill/>
          <a:ln>
            <a:noFill/>
          </a:ln>
        </p:spPr>
        <p:txBody>
          <a:bodyPr spcFirstLastPara="1" wrap="square" lIns="91425" tIns="91425" rIns="91425" bIns="91425" anchor="t" anchorCtr="0">
            <a:noAutofit/>
          </a:bodyPr>
          <a:lstStyle/>
          <a:p>
            <a:pPr marL="457200" lvl="0" indent="-365760" algn="l" rtl="0">
              <a:lnSpc>
                <a:spcPct val="95000"/>
              </a:lnSpc>
              <a:spcBef>
                <a:spcPts val="600"/>
              </a:spcBef>
              <a:spcAft>
                <a:spcPts val="0"/>
              </a:spcAft>
              <a:buClr>
                <a:schemeClr val="dk1"/>
              </a:buClr>
              <a:buSzPts val="2160"/>
              <a:buFont typeface="Noto Sans Symbols"/>
              <a:buChar char="∙"/>
            </a:pPr>
            <a:r>
              <a:rPr lang="fi-FI" sz="2200">
                <a:solidFill>
                  <a:schemeClr val="dk1"/>
                </a:solidFill>
              </a:rPr>
              <a:t>Seksuaalinen häirintä voi jo yksittäisenäkin tapauksena ylittää rikoksen tunnusmerkit.</a:t>
            </a:r>
            <a:endParaRPr lang="fi-FI" sz="2400">
              <a:solidFill>
                <a:schemeClr val="dk1"/>
              </a:solidFill>
            </a:endParaRPr>
          </a:p>
          <a:p>
            <a:pPr marL="457200" lvl="0" indent="0" algn="l" rtl="0">
              <a:lnSpc>
                <a:spcPct val="95000"/>
              </a:lnSpc>
              <a:spcBef>
                <a:spcPts val="600"/>
              </a:spcBef>
              <a:spcAft>
                <a:spcPts val="0"/>
              </a:spcAft>
              <a:buNone/>
            </a:pPr>
            <a:endParaRPr sz="2400">
              <a:solidFill>
                <a:schemeClr val="dk1"/>
              </a:solidFill>
            </a:endParaRPr>
          </a:p>
        </p:txBody>
      </p:sp>
      <p:sp>
        <p:nvSpPr>
          <p:cNvPr id="148" name="Google Shape;148;g3d602d2b16b_0_9"/>
          <p:cNvSpPr txBox="1"/>
          <p:nvPr/>
        </p:nvSpPr>
        <p:spPr>
          <a:xfrm>
            <a:off x="649950" y="5644625"/>
            <a:ext cx="10362300" cy="747300"/>
          </a:xfrm>
          <a:prstGeom prst="rect">
            <a:avLst/>
          </a:prstGeom>
          <a:noFill/>
          <a:ln>
            <a:noFill/>
          </a:ln>
        </p:spPr>
        <p:txBody>
          <a:bodyPr spcFirstLastPara="1" wrap="square" lIns="91425" tIns="91425" rIns="91425" bIns="91425" anchor="t" anchorCtr="0">
            <a:noAutofit/>
          </a:bodyPr>
          <a:lstStyle/>
          <a:p>
            <a:pPr marL="457200" indent="-365760">
              <a:lnSpc>
                <a:spcPct val="95000"/>
              </a:lnSpc>
              <a:spcBef>
                <a:spcPts val="600"/>
              </a:spcBef>
              <a:buClr>
                <a:schemeClr val="dk1"/>
              </a:buClr>
              <a:buSzPts val="2160"/>
              <a:buFont typeface="Noto Sans Symbols"/>
              <a:buChar char="∙"/>
            </a:pPr>
            <a:r>
              <a:rPr lang="fi-FI" sz="2200">
                <a:solidFill>
                  <a:schemeClr val="dk1"/>
                </a:solidFill>
              </a:rPr>
              <a:t>Työnantajalla on velvollisuus selvittää tietoonsa tullutta häirintäepäilyä ja ryhtyä häirinnän vastaisiin toimiin välittömästi siitä kuultuaan.</a:t>
            </a:r>
            <a:endParaRPr sz="2200">
              <a:solidFill>
                <a:schemeClr val="dk1"/>
              </a:solidFill>
            </a:endParaRPr>
          </a:p>
        </p:txBody>
      </p:sp>
      <p:sp>
        <p:nvSpPr>
          <p:cNvPr id="149" name="Google Shape;149;g3d602d2b16b_0_9"/>
          <p:cNvSpPr txBox="1"/>
          <p:nvPr/>
        </p:nvSpPr>
        <p:spPr>
          <a:xfrm>
            <a:off x="649950" y="1869150"/>
            <a:ext cx="2762400" cy="4191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600"/>
              </a:spcBef>
              <a:spcAft>
                <a:spcPts val="0"/>
              </a:spcAft>
              <a:buNone/>
            </a:pPr>
            <a:r>
              <a:rPr lang="fi-FI" sz="2400" b="1">
                <a:solidFill>
                  <a:schemeClr val="dk1"/>
                </a:solidFill>
              </a:rPr>
              <a:t>Lakinäkökulma</a:t>
            </a:r>
            <a:endParaRPr sz="24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d602d2b16b_0_21"/>
          <p:cNvSpPr txBox="1">
            <a:spLocks noGrp="1"/>
          </p:cNvSpPr>
          <p:nvPr>
            <p:ph type="title"/>
          </p:nvPr>
        </p:nvSpPr>
        <p:spPr>
          <a:xfrm>
            <a:off x="647690" y="588144"/>
            <a:ext cx="9894900" cy="1075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a:t>Miksi seksuaalisen häirinnän torjuminen on tärkeää työelämässä? 1/2</a:t>
            </a:r>
            <a:endParaRPr/>
          </a:p>
        </p:txBody>
      </p:sp>
      <p:sp>
        <p:nvSpPr>
          <p:cNvPr id="155" name="Google Shape;155;g3d602d2b16b_0_21"/>
          <p:cNvSpPr txBox="1">
            <a:spLocks noGrp="1"/>
          </p:cNvSpPr>
          <p:nvPr>
            <p:ph type="body" idx="1"/>
          </p:nvPr>
        </p:nvSpPr>
        <p:spPr>
          <a:xfrm>
            <a:off x="227850" y="2888275"/>
            <a:ext cx="11302500" cy="2969546"/>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b="1"/>
          </a:p>
          <a:p>
            <a:pPr marL="914400" lvl="0" indent="-365760" algn="l" rtl="0">
              <a:spcBef>
                <a:spcPts val="600"/>
              </a:spcBef>
              <a:spcAft>
                <a:spcPts val="0"/>
              </a:spcAft>
              <a:buSzPts val="2160"/>
              <a:buChar char="∙"/>
            </a:pPr>
            <a:r>
              <a:rPr lang="fi-FI" b="1"/>
              <a:t>Fyysisiä ja psyykkisiä seurauksia</a:t>
            </a:r>
            <a:r>
              <a:rPr lang="fi-FI"/>
              <a:t>, kuten stressiä, univaikeuksia, ahdistusta, pahoinvointia, pakkoajatuksia, pelkotiloja, posttraumaattisen stressin oireita sekä </a:t>
            </a:r>
            <a:r>
              <a:rPr lang="fi-FI" b="1"/>
              <a:t>työviihtyvyyden heikentymistä</a:t>
            </a:r>
            <a:r>
              <a:rPr lang="fi-FI"/>
              <a:t> (Dahl Nielsen ym., 2025; Gale ym., 2019; Kahsay ym., 2020; Örn, 2017). </a:t>
            </a:r>
            <a:endParaRPr/>
          </a:p>
          <a:p>
            <a:pPr marL="1371600" lvl="1" indent="-365760" algn="l" rtl="0">
              <a:spcBef>
                <a:spcPts val="0"/>
              </a:spcBef>
              <a:spcAft>
                <a:spcPts val="0"/>
              </a:spcAft>
              <a:buSzPts val="2160"/>
              <a:buChar char="∙"/>
            </a:pPr>
            <a:r>
              <a:rPr lang="fi-FI" sz="2000"/>
              <a:t>Lisääntynyt kuormitus &amp; psykologinen turvattomuus</a:t>
            </a:r>
            <a:endParaRPr/>
          </a:p>
          <a:p>
            <a:pPr marL="1828800" lvl="2" indent="-365760" algn="l" rtl="0">
              <a:spcBef>
                <a:spcPts val="0"/>
              </a:spcBef>
              <a:spcAft>
                <a:spcPts val="0"/>
              </a:spcAft>
              <a:buSzPts val="2160"/>
              <a:buChar char="∙"/>
            </a:pPr>
            <a:r>
              <a:rPr lang="fi-FI" sz="2000"/>
              <a:t>→ </a:t>
            </a:r>
            <a:r>
              <a:rPr lang="fi-FI" sz="2000" b="1"/>
              <a:t>sairaspoissaolot, heikentynyt työkyky</a:t>
            </a:r>
            <a:endParaRPr sz="2000" b="1"/>
          </a:p>
          <a:p>
            <a:pPr marL="0" lvl="0" indent="0" algn="l" rtl="0">
              <a:spcBef>
                <a:spcPts val="600"/>
              </a:spcBef>
              <a:spcAft>
                <a:spcPts val="0"/>
              </a:spcAft>
              <a:buNone/>
            </a:pPr>
            <a:endParaRPr sz="2000"/>
          </a:p>
        </p:txBody>
      </p:sp>
      <p:sp>
        <p:nvSpPr>
          <p:cNvPr id="156" name="Google Shape;156;g3d602d2b16b_0_21"/>
          <p:cNvSpPr txBox="1"/>
          <p:nvPr/>
        </p:nvSpPr>
        <p:spPr>
          <a:xfrm>
            <a:off x="514350" y="2221363"/>
            <a:ext cx="10462800" cy="2859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600"/>
              </a:spcBef>
              <a:spcAft>
                <a:spcPts val="0"/>
              </a:spcAft>
              <a:buNone/>
            </a:pPr>
            <a:r>
              <a:rPr lang="fi-FI" sz="2400" b="1">
                <a:solidFill>
                  <a:schemeClr val="dk1"/>
                </a:solidFill>
              </a:rPr>
              <a:t>Suorat vaikutukset häirinnän kohteeseen ja epäsuorat vaikutukset organisaatioon</a:t>
            </a:r>
            <a:endParaRPr sz="24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M 2023">
  <a:themeElements>
    <a:clrScheme name="STM 1">
      <a:dk1>
        <a:srgbClr val="464646"/>
      </a:dk1>
      <a:lt1>
        <a:srgbClr val="FFFFFF"/>
      </a:lt1>
      <a:dk2>
        <a:srgbClr val="464646"/>
      </a:dk2>
      <a:lt2>
        <a:srgbClr val="F0EBE1"/>
      </a:lt2>
      <a:accent1>
        <a:srgbClr val="96B8F3"/>
      </a:accent1>
      <a:accent2>
        <a:srgbClr val="FA8C46"/>
      </a:accent2>
      <a:accent3>
        <a:srgbClr val="EDC353"/>
      </a:accent3>
      <a:accent4>
        <a:srgbClr val="5BA078"/>
      </a:accent4>
      <a:accent5>
        <a:srgbClr val="CD69DE"/>
      </a:accent5>
      <a:accent6>
        <a:srgbClr val="BC9E59"/>
      </a:accent6>
      <a:hlink>
        <a:srgbClr val="6E6E6E"/>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iedaanVahvaan xmlns="5df64551-cdea-4980-ae02-4af988cd3f1b" xsi:nil="true"/>
    <LinkkiVahvaan xmlns="5df64551-cdea-4980-ae02-4af988cd3f1b">
      <Url xsi:nil="true"/>
      <Description xsi:nil="true"/>
    </LinkkiVahvaan>
    <Tila xmlns="5df64551-cdea-4980-ae02-4af988cd3f1b" xsi:nil="true"/>
    <TaxCatchAll xmlns="4317d7f6-c299-4230-b3f5-40f3d338ff4c" xsi:nil="true"/>
    <lcf76f155ced4ddcb4097134ff3c332f xmlns="5df64551-cdea-4980-ae02-4af988cd3f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4B7D7FF297A14683FF0D331EA9B34A" ma:contentTypeVersion="13" ma:contentTypeDescription="Create a new document." ma:contentTypeScope="" ma:versionID="14c89330cfebe7903106e599b72a653a">
  <xsd:schema xmlns:xsd="http://www.w3.org/2001/XMLSchema" xmlns:xs="http://www.w3.org/2001/XMLSchema" xmlns:p="http://schemas.microsoft.com/office/2006/metadata/properties" xmlns:ns2="5df64551-cdea-4980-ae02-4af988cd3f1b" xmlns:ns3="4317d7f6-c299-4230-b3f5-40f3d338ff4c" targetNamespace="http://schemas.microsoft.com/office/2006/metadata/properties" ma:root="true" ma:fieldsID="f56957cacd70f21527dbf17cbede7cdd" ns2:_="" ns3:_="">
    <xsd:import namespace="5df64551-cdea-4980-ae02-4af988cd3f1b"/>
    <xsd:import namespace="4317d7f6-c299-4230-b3f5-40f3d338ff4c"/>
    <xsd:element name="properties">
      <xsd:complexType>
        <xsd:sequence>
          <xsd:element name="documentManagement">
            <xsd:complexType>
              <xsd:all>
                <xsd:element ref="ns2:Tila" minOccurs="0"/>
                <xsd:element ref="ns2:ViedaanVahvaan" minOccurs="0"/>
                <xsd:element ref="ns2:LinkkiVahvaan" minOccurs="0"/>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64551-cdea-4980-ae02-4af988cd3f1b" elementFormDefault="qualified">
    <xsd:import namespace="http://schemas.microsoft.com/office/2006/documentManagement/types"/>
    <xsd:import namespace="http://schemas.microsoft.com/office/infopath/2007/PartnerControls"/>
    <xsd:element name="Tila" ma:index="8" nillable="true" ma:displayName="Tila" ma:format="Dropdown" ma:internalName="Tila">
      <xsd:simpleType>
        <xsd:restriction base="dms:Choice">
          <xsd:enumeration value="Luonnos"/>
          <xsd:enumeration value="Valmis"/>
        </xsd:restriction>
      </xsd:simpleType>
    </xsd:element>
    <xsd:element name="ViedaanVahvaan" ma:index="9" nillable="true" ma:displayName="Viedään Vahvaan" ma:format="Dropdown" ma:internalName="ViedaanVahvaan">
      <xsd:simpleType>
        <xsd:restriction base="dms:Choice">
          <xsd:enumeration value="Ei"/>
          <xsd:enumeration value="Kyllä"/>
          <xsd:enumeration value="EOS"/>
          <xsd:enumeration value="Viety"/>
        </xsd:restriction>
      </xsd:simpleType>
    </xsd:element>
    <xsd:element name="LinkkiVahvaan" ma:index="10" nillable="true" ma:displayName="Linkki Vahvaan" ma:format="Hyperlink" ma:internalName="LinkkiVahvaa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74eb33-bc01-4b65-a333-7b16e5d3bc2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17d7f6-c299-4230-b3f5-40f3d338ff4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3f1b59b-4585-4717-bc77-961cecc6a7e7}" ma:internalName="TaxCatchAll" ma:showField="CatchAllData" ma:web="4317d7f6-c299-4230-b3f5-40f3d338ff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23648A-5194-4CBA-B6CA-666AC9845DA6}">
  <ds:schemaRefs>
    <ds:schemaRef ds:uri="5df64551-cdea-4980-ae02-4af988cd3f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17d7f6-c299-4230-b3f5-40f3d338ff4c"/>
  </ds:schemaRefs>
</ds:datastoreItem>
</file>

<file path=customXml/itemProps2.xml><?xml version="1.0" encoding="utf-8"?>
<ds:datastoreItem xmlns:ds="http://schemas.openxmlformats.org/officeDocument/2006/customXml" ds:itemID="{EC63CC2F-EC0E-43E0-B06F-CE3AADE55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64551-cdea-4980-ae02-4af988cd3f1b"/>
    <ds:schemaRef ds:uri="4317d7f6-c299-4230-b3f5-40f3d338f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5A500A-0667-4BC9-8421-EFB4867608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1859</Words>
  <Application>Microsoft Office PowerPoint</Application>
  <PresentationFormat>Laajakuva</PresentationFormat>
  <Paragraphs>222</Paragraphs>
  <Slides>32</Slides>
  <Notes>25</Notes>
  <HiddenSlides>0</HiddenSlides>
  <MMClips>0</MMClips>
  <ScaleCrop>false</ScaleCrop>
  <HeadingPairs>
    <vt:vector size="4" baseType="variant">
      <vt:variant>
        <vt:lpstr>Teema</vt:lpstr>
      </vt:variant>
      <vt:variant>
        <vt:i4>1</vt:i4>
      </vt:variant>
      <vt:variant>
        <vt:lpstr>Dian otsikot</vt:lpstr>
      </vt:variant>
      <vt:variant>
        <vt:i4>32</vt:i4>
      </vt:variant>
    </vt:vector>
  </HeadingPairs>
  <TitlesOfParts>
    <vt:vector size="33" baseType="lpstr">
      <vt:lpstr>STM 2023</vt:lpstr>
      <vt:lpstr>Lupaavia käytäntöjä seksuaalisen häirinnän ehkäisemiseen  - webinaari</vt:lpstr>
      <vt:lpstr>Webinaarin avaus</vt:lpstr>
      <vt:lpstr>Lupaavia käytäntöjä seksuaalisen häirinnän ehkäisemiseen: raportti ja työelämäsitoumus</vt:lpstr>
      <vt:lpstr>Puhujat</vt:lpstr>
      <vt:lpstr>Seksuaalisen häirinnän vastaisen raportin ja  työelämäsitoumuksen taustalla</vt:lpstr>
      <vt:lpstr>Raportin ja sitoumuksen pohjalla on aiheen tiimoilta tehty selvitystyö, joka perustuu…</vt:lpstr>
      <vt:lpstr>Työelämäsitoumus ja sitä tukeva raportti</vt:lpstr>
      <vt:lpstr>Miksi seksuaalisen häirinnän torjuminen on tärkeää työelämässä?</vt:lpstr>
      <vt:lpstr>Miksi seksuaalisen häirinnän torjuminen on tärkeää työelämässä? 1/2</vt:lpstr>
      <vt:lpstr>Miksi seksuaalisen häirinnän torjuminen on tärkeää työelämässä? 2/2</vt:lpstr>
      <vt:lpstr>Taustalla olevaa tutkimustietoa ja tilastoja</vt:lpstr>
      <vt:lpstr>Selvitystulosten ja sitoumuksen yhteys</vt:lpstr>
      <vt:lpstr>Selvitystulosten ja sitoumuksen yhteys</vt:lpstr>
      <vt:lpstr>Selvitystulosten ja sitoumuksen yhteys</vt:lpstr>
      <vt:lpstr>Selvitystulosten ja sitoumuksen yhteys</vt:lpstr>
      <vt:lpstr>Seuraava askel</vt:lpstr>
      <vt:lpstr>Sitoumuksen esittely</vt:lpstr>
      <vt:lpstr>Kehitämme osaamista ja lisäämme tietoa seksuaalisesta häirinnästä</vt:lpstr>
      <vt:lpstr>Ajantasaistamme ohjeistuksemme, erityisesti teknologiavälitteiseen seksuaaliseen häirintään liittyen </vt:lpstr>
      <vt:lpstr>Lisäämme seurantaa ja vastuunkantoa</vt:lpstr>
      <vt:lpstr>Haastamme tällä julkisella sitoumuksella mukaan kaikki jäsenjärjestömme, -yrityksemme ja muut työelämätoimijat ottamaan seksuaalisen häirinnän vastaisen työn painopisteeksi 2026.  </vt:lpstr>
      <vt:lpstr>Lupaavia käytäntöjä seksuaalisen häirinnän ehkäisemiseen -raportti</vt:lpstr>
      <vt:lpstr>Raportin anti</vt:lpstr>
      <vt:lpstr>Raportissa mainittuja, lupaavia käytäntöjä omaavia tahoja olivat mm.</vt:lpstr>
      <vt:lpstr>PowerPoint-esitys</vt:lpstr>
      <vt:lpstr>Lähteet</vt:lpstr>
      <vt:lpstr>Lähteet</vt:lpstr>
      <vt:lpstr>Kiitos!</vt:lpstr>
      <vt:lpstr>Seksuaalisen häirinnän ehkäisemisen hankkeen jatkoaskeleet</vt:lpstr>
      <vt:lpstr>Sitoumukseen ovat tähän mennessä liittyneet</vt:lpstr>
      <vt:lpstr>Webinaarin jälkeen</vt:lpstr>
      <vt:lpstr>Kiitos osallistuneille ja onnea tärkeän aiheen parissa!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Yli-Pietilä Päivi (STM)</dc:creator>
  <cp:lastModifiedBy>Yli-Pietilä Päivi (STM)</cp:lastModifiedBy>
  <cp:revision>9</cp:revision>
  <dcterms:created xsi:type="dcterms:W3CDTF">2026-04-02T10:01:29Z</dcterms:created>
  <dcterms:modified xsi:type="dcterms:W3CDTF">2026-04-27T12:27:23Z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0x010100C44B7D7FF297A14683FF0D331EA9B34A</vt:lpwstr>
  </property>
  <property fmtid="{D5CDD505-2E9C-101B-9397-08002B2CF9AE}" pid="3" name="MediaServiceImageTags">
    <vt:lpwstr/>
  </property>
</Properties>
</file>