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99" r:id="rId3"/>
    <p:sldId id="392" r:id="rId4"/>
    <p:sldId id="395" r:id="rId5"/>
    <p:sldId id="393" r:id="rId6"/>
    <p:sldId id="394" r:id="rId7"/>
    <p:sldId id="396" r:id="rId8"/>
    <p:sldId id="397" r:id="rId9"/>
    <p:sldId id="398" r:id="rId10"/>
    <p:sldId id="400" r:id="rId11"/>
    <p:sldId id="401" r:id="rId12"/>
    <p:sldId id="402" r:id="rId13"/>
    <p:sldId id="403" r:id="rId14"/>
    <p:sldId id="404" r:id="rId15"/>
    <p:sldId id="405" r:id="rId16"/>
    <p:sldId id="406" r:id="rId17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955">
          <p15:clr>
            <a:srgbClr val="A4A3A4"/>
          </p15:clr>
        </p15:guide>
        <p15:guide id="2" pos="49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ariina Kolehmainen" initials="KK" lastIdx="2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C41E"/>
    <a:srgbClr val="EAF7CD"/>
    <a:srgbClr val="47597C"/>
    <a:srgbClr val="BD0000"/>
    <a:srgbClr val="4F81BD"/>
    <a:srgbClr val="B8D2E9"/>
    <a:srgbClr val="94BCDF"/>
    <a:srgbClr val="6E9517"/>
    <a:srgbClr val="D26624"/>
    <a:srgbClr val="303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487" autoAdjust="0"/>
  </p:normalViewPr>
  <p:slideViewPr>
    <p:cSldViewPr snapToGrid="0" snapToObjects="1" showGuides="1">
      <p:cViewPr varScale="1">
        <p:scale>
          <a:sx n="74" d="100"/>
          <a:sy n="74" d="100"/>
        </p:scale>
        <p:origin x="-1266" y="-90"/>
      </p:cViewPr>
      <p:guideLst>
        <p:guide orient="horz" pos="955"/>
        <p:guide pos="49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7" d="100"/>
        <a:sy n="19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7324F-6ADC-B14F-99D7-B7ABD19454DF}" type="datetimeFigureOut">
              <a:rPr lang="fi-FI" smtClean="0"/>
              <a:t>26.1.2016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F00ED-1776-1945-AF6C-865FA04DEDF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78184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F5E01-C5F3-D742-897B-9809AAFF93AC}" type="datetimeFigureOut">
              <a:rPr lang="fi-FI" smtClean="0"/>
              <a:t>26.1.2016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D0D29-81F4-2145-A279-170F5D31B0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10905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lnSpc>
                <a:spcPct val="90000"/>
              </a:lnSpc>
            </a:pPr>
            <a:endParaRPr lang="fi-FI" sz="1100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89D9D22-6158-4D9A-A179-F0D2523ACED9}" type="slidenum">
              <a:rPr lang="fi-FI"/>
              <a:pPr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3040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C4EF68-4871-45F5-8075-AB0B7A7B7B79}" type="slidenum">
              <a:rPr lang="fi-FI" smtClean="0"/>
              <a:pPr>
                <a:defRPr/>
              </a:pPr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8361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82796" y="6404295"/>
            <a:ext cx="800078" cy="365125"/>
          </a:xfrm>
        </p:spPr>
        <p:txBody>
          <a:bodyPr/>
          <a:lstStyle/>
          <a:p>
            <a:r>
              <a:rPr lang="fi-FI" smtClean="0"/>
              <a:t>•  </a:t>
            </a:r>
            <a:fld id="{D30BE050-F72B-9940-B90D-C3A1342E833F}" type="datetime1">
              <a:rPr lang="fi-FI" smtClean="0"/>
              <a:t>26.1.2016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404295"/>
            <a:ext cx="28956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948884" y="6404295"/>
            <a:ext cx="2133600" cy="365125"/>
          </a:xfrm>
        </p:spPr>
        <p:txBody>
          <a:bodyPr/>
          <a:lstStyle/>
          <a:p>
            <a:fld id="{DEC4BAFB-5DE6-5842-9863-F9E69E4AD5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551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1CE75-03D3-AB40-A037-F69927C7D8B7}" type="datetime1">
              <a:rPr lang="fi-FI" smtClean="0"/>
              <a:t>26.1.2016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BAFB-5DE6-5842-9863-F9E69E4AD5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624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250CD-831B-8C4B-BCE5-3400E2290938}" type="datetime1">
              <a:rPr lang="fi-FI" smtClean="0"/>
              <a:t>26.1.2016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BAFB-5DE6-5842-9863-F9E69E4AD5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607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7288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082180"/>
            <a:ext cx="8229600" cy="5043983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1D7C-A006-134E-A2F5-78888DCBD7A9}" type="datetime1">
              <a:rPr lang="fi-FI" smtClean="0"/>
              <a:t>26.1.2016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BAFB-5DE6-5842-9863-F9E69E4AD5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683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5D713-815C-944E-8611-65A5CF7870AF}" type="datetime1">
              <a:rPr lang="fi-FI" smtClean="0"/>
              <a:t>26.1.2016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BAFB-5DE6-5842-9863-F9E69E4AD5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334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D32EF-086C-2344-8170-EF9B91E1120A}" type="datetime1">
              <a:rPr lang="fi-FI" smtClean="0"/>
              <a:t>26.1.2016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BAFB-5DE6-5842-9863-F9E69E4AD5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108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FCC8-68D3-DB45-8DF6-E017D9F19E6A}" type="datetime1">
              <a:rPr lang="fi-FI" smtClean="0"/>
              <a:t>26.1.2016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BAFB-5DE6-5842-9863-F9E69E4AD5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595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0953-2170-0C47-845C-8161EFB6A839}" type="datetime1">
              <a:rPr lang="fi-FI" smtClean="0"/>
              <a:t>26.1.2016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BAFB-5DE6-5842-9863-F9E69E4AD5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28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71A66-6CED-C84E-B93C-D5BD9502801C}" type="datetime1">
              <a:rPr lang="fi-FI" smtClean="0"/>
              <a:t>26.1.2016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BAFB-5DE6-5842-9863-F9E69E4AD5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167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2CA98-A7AB-8747-B63B-C7A3A81BCE5A}" type="datetime1">
              <a:rPr lang="fi-FI" smtClean="0"/>
              <a:t>26.1.2016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BAFB-5DE6-5842-9863-F9E69E4AD5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476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Vedä kuva paikkamerkkiin tai lisää napsauttamalla kuvaketta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0BB99-96C0-8D4F-B442-F1EB6CEE6657}" type="datetime1">
              <a:rPr lang="fi-FI" smtClean="0"/>
              <a:t>26.1.2016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BAFB-5DE6-5842-9863-F9E69E4AD5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157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38447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45336" y="6530010"/>
            <a:ext cx="800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3037B7"/>
                </a:solidFill>
              </a:defRPr>
            </a:lvl1pPr>
          </a:lstStyle>
          <a:p>
            <a:fld id="{8E39010F-F7C4-EC45-9C98-47D7994EC154}" type="datetime1">
              <a:rPr lang="fi-FI" smtClean="0"/>
              <a:pPr/>
              <a:t>26.1.2016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53001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09524" y="65300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3037B7"/>
                </a:solidFill>
              </a:defRPr>
            </a:lvl1pPr>
          </a:lstStyle>
          <a:p>
            <a:fld id="{DEC4BAFB-5DE6-5842-9863-F9E69E4AD50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L-muoto 8"/>
          <p:cNvSpPr/>
          <p:nvPr userDrawn="1"/>
        </p:nvSpPr>
        <p:spPr>
          <a:xfrm rot="5400000">
            <a:off x="0" y="298"/>
            <a:ext cx="476374" cy="476374"/>
          </a:xfrm>
          <a:prstGeom prst="corner">
            <a:avLst/>
          </a:prstGeom>
          <a:solidFill>
            <a:srgbClr val="91C4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L-muoto 10"/>
          <p:cNvSpPr/>
          <p:nvPr userDrawn="1"/>
        </p:nvSpPr>
        <p:spPr>
          <a:xfrm rot="16200000">
            <a:off x="8674491" y="6381626"/>
            <a:ext cx="476374" cy="476374"/>
          </a:xfrm>
          <a:prstGeom prst="corner">
            <a:avLst/>
          </a:prstGeom>
          <a:solidFill>
            <a:srgbClr val="91C4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 descr="hyvis_ict_logo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426" y="304260"/>
            <a:ext cx="936677" cy="21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026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hf hdr="0" ftr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200" b="1" i="0" kern="1200">
          <a:solidFill>
            <a:srgbClr val="91C41E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457200" rtl="0" eaLnBrk="1" latinLnBrk="0" hangingPunct="1">
        <a:spcBef>
          <a:spcPct val="20000"/>
        </a:spcBef>
        <a:buClr>
          <a:srgbClr val="91C41E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hyperlink" Target="http://www.laaketietokeskus.fi/" TargetMode="External"/><Relationship Id="rId18" Type="http://schemas.openxmlformats.org/officeDocument/2006/relationships/hyperlink" Target="http://www.medi-it.fi/index.php" TargetMode="External"/><Relationship Id="rId26" Type="http://schemas.openxmlformats.org/officeDocument/2006/relationships/image" Target="../media/image24.png"/><Relationship Id="rId39" Type="http://schemas.openxmlformats.org/officeDocument/2006/relationships/image" Target="../media/image35.jpeg"/><Relationship Id="rId21" Type="http://schemas.openxmlformats.org/officeDocument/2006/relationships/image" Target="../media/image19.gif"/><Relationship Id="rId34" Type="http://schemas.openxmlformats.org/officeDocument/2006/relationships/hyperlink" Target="http://www.duodecim.fi/kustannus" TargetMode="External"/><Relationship Id="rId42" Type="http://schemas.openxmlformats.org/officeDocument/2006/relationships/image" Target="../media/image37.png"/><Relationship Id="rId47" Type="http://schemas.openxmlformats.org/officeDocument/2006/relationships/hyperlink" Target="http://www.lingsoft.fi/fi/" TargetMode="External"/><Relationship Id="rId50" Type="http://schemas.openxmlformats.org/officeDocument/2006/relationships/image" Target="../media/image43.jpeg"/><Relationship Id="rId55" Type="http://schemas.openxmlformats.org/officeDocument/2006/relationships/image" Target="../media/image46.gif"/><Relationship Id="rId63" Type="http://schemas.openxmlformats.org/officeDocument/2006/relationships/image" Target="../media/image53.png"/><Relationship Id="rId68" Type="http://schemas.openxmlformats.org/officeDocument/2006/relationships/hyperlink" Target="http://www.google.fi/url?sa=i&amp;rct=j&amp;q=elbit+oy&amp;source=images&amp;cd=&amp;cad=rja&amp;docid=xU_k6JY5hjowpM&amp;tbnid=TYJEl0r6zPCOHM:&amp;ved=0CAUQjRw&amp;url=http://www.taltioni.fi/fi/kumppanit/osuuskunta&amp;ei=6JqHUaTWFeuL4gS4_YGoBA&amp;bvm=bv.45960087,d.bGE&amp;psig=AFQjCNG374Vdrgww_ALzqb1Er7ibo7Gx8g&amp;ust=1367927903317879" TargetMode="External"/><Relationship Id="rId76" Type="http://schemas.openxmlformats.org/officeDocument/2006/relationships/image" Target="../media/image62.png"/><Relationship Id="rId7" Type="http://schemas.openxmlformats.org/officeDocument/2006/relationships/image" Target="../media/image9.jpeg"/><Relationship Id="rId71" Type="http://schemas.openxmlformats.org/officeDocument/2006/relationships/image" Target="../media/image58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://www.mediconsult.fi/" TargetMode="External"/><Relationship Id="rId29" Type="http://schemas.openxmlformats.org/officeDocument/2006/relationships/hyperlink" Target="http://www.contactforum.fi/site/sites/default/files/Contact%20forum%20logo%20VTT.jpg" TargetMode="External"/><Relationship Id="rId11" Type="http://schemas.openxmlformats.org/officeDocument/2006/relationships/hyperlink" Target="http://www.greycrunch.com/fi/index.html" TargetMode="External"/><Relationship Id="rId24" Type="http://schemas.openxmlformats.org/officeDocument/2006/relationships/image" Target="../media/image22.jpeg"/><Relationship Id="rId32" Type="http://schemas.openxmlformats.org/officeDocument/2006/relationships/image" Target="../media/image29.jpeg"/><Relationship Id="rId37" Type="http://schemas.openxmlformats.org/officeDocument/2006/relationships/image" Target="../media/image33.png"/><Relationship Id="rId40" Type="http://schemas.openxmlformats.org/officeDocument/2006/relationships/hyperlink" Target="http://liaison.com/home" TargetMode="External"/><Relationship Id="rId45" Type="http://schemas.openxmlformats.org/officeDocument/2006/relationships/hyperlink" Target="http://www.citycare.fi/" TargetMode="External"/><Relationship Id="rId53" Type="http://schemas.openxmlformats.org/officeDocument/2006/relationships/image" Target="../media/image45.jpeg"/><Relationship Id="rId58" Type="http://schemas.openxmlformats.org/officeDocument/2006/relationships/image" Target="../media/image49.gif"/><Relationship Id="rId66" Type="http://schemas.openxmlformats.org/officeDocument/2006/relationships/hyperlink" Target="http://www.google.fi/url?sa=i&amp;rct=j&amp;q=innofactor&amp;source=images&amp;cd=&amp;cad=rja&amp;docid=O2j4sPRH-NrORM&amp;tbnid=0wofmJTarP71tM:&amp;ved=0CAUQjRw&amp;url=http://commons.wikimedia.org/wiki/File:Innofactor_Logo.jpg&amp;ei=ipqHUbn2Nsig4gSR2YGYDg&amp;bvm=bv.45960087,d.bGE&amp;psig=AFQjCNHaVndkRsOVkWEusSuhoOQ_p5_Bww&amp;ust=1367927813823479" TargetMode="External"/><Relationship Id="rId74" Type="http://schemas.openxmlformats.org/officeDocument/2006/relationships/hyperlink" Target="http://www.google.fi/url?sa=i&amp;rct=j&amp;q=intersystems&amp;source=images&amp;cd=&amp;cad=rja&amp;docid=j1xgvS3GPQr-LM&amp;tbnid=s89WZ__2Tc9WkM:&amp;ved=0CAUQjRw&amp;url=http://www.knowledge.scot.nhs.uk/nhssdn/ensemble-developers.aspx&amp;ei=ePMBUorDGcS34ASR5oD4Cw&amp;bvm=bv.50310824,d.bGE&amp;psig=AFQjCNFA5oZ6XIGgoIaZ4YG31q9-86oF0Q&amp;ust=1375945969698691" TargetMode="External"/><Relationship Id="rId79" Type="http://schemas.openxmlformats.org/officeDocument/2006/relationships/hyperlink" Target="http://www.google.fi/url?sa=i&amp;rct=j&amp;q=&amp;esrc=s&amp;frm=1&amp;source=images&amp;cd=&amp;cad=rja&amp;docid=T1b5jvgzLUBiqM&amp;tbnid=NYbrKlAmVBHbmM:&amp;ved=0CAUQjRw&amp;url=http://www.topnews.in/companies/msd&amp;ei=0IReUpuhEebj4QT7-YGICQ&amp;bvm=bv.54176721,d.bGE&amp;psig=AFQjCNGSPZPoUOcTAw70Bnul-_w1tIB1SA&amp;ust=1382012491827708" TargetMode="External"/><Relationship Id="rId5" Type="http://schemas.openxmlformats.org/officeDocument/2006/relationships/image" Target="../media/image7.jpeg"/><Relationship Id="rId61" Type="http://schemas.openxmlformats.org/officeDocument/2006/relationships/image" Target="../media/image51.png"/><Relationship Id="rId10" Type="http://schemas.openxmlformats.org/officeDocument/2006/relationships/image" Target="../media/image12.gif"/><Relationship Id="rId19" Type="http://schemas.openxmlformats.org/officeDocument/2006/relationships/image" Target="../media/image17.png"/><Relationship Id="rId31" Type="http://schemas.openxmlformats.org/officeDocument/2006/relationships/image" Target="../media/image28.png"/><Relationship Id="rId44" Type="http://schemas.openxmlformats.org/officeDocument/2006/relationships/image" Target="../media/image39.png"/><Relationship Id="rId52" Type="http://schemas.openxmlformats.org/officeDocument/2006/relationships/hyperlink" Target="http://www.anvia.fi/" TargetMode="External"/><Relationship Id="rId60" Type="http://schemas.openxmlformats.org/officeDocument/2006/relationships/image" Target="../media/image50.png"/><Relationship Id="rId65" Type="http://schemas.openxmlformats.org/officeDocument/2006/relationships/image" Target="../media/image55.png"/><Relationship Id="rId73" Type="http://schemas.openxmlformats.org/officeDocument/2006/relationships/image" Target="../media/image60.jpeg"/><Relationship Id="rId78" Type="http://schemas.openxmlformats.org/officeDocument/2006/relationships/image" Target="../media/image63.png"/><Relationship Id="rId81" Type="http://schemas.openxmlformats.org/officeDocument/2006/relationships/image" Target="../media/image65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4.png"/><Relationship Id="rId22" Type="http://schemas.openxmlformats.org/officeDocument/2006/relationships/image" Target="../media/image20.jpeg"/><Relationship Id="rId27" Type="http://schemas.openxmlformats.org/officeDocument/2006/relationships/image" Target="../media/image25.gif"/><Relationship Id="rId30" Type="http://schemas.openxmlformats.org/officeDocument/2006/relationships/image" Target="../media/image27.jpeg"/><Relationship Id="rId35" Type="http://schemas.openxmlformats.org/officeDocument/2006/relationships/image" Target="../media/image31.png"/><Relationship Id="rId43" Type="http://schemas.openxmlformats.org/officeDocument/2006/relationships/image" Target="../media/image38.png"/><Relationship Id="rId48" Type="http://schemas.openxmlformats.org/officeDocument/2006/relationships/image" Target="../media/image41.gif"/><Relationship Id="rId56" Type="http://schemas.openxmlformats.org/officeDocument/2006/relationships/image" Target="../media/image47.png"/><Relationship Id="rId64" Type="http://schemas.openxmlformats.org/officeDocument/2006/relationships/image" Target="../media/image54.png"/><Relationship Id="rId69" Type="http://schemas.openxmlformats.org/officeDocument/2006/relationships/image" Target="../media/image57.jpeg"/><Relationship Id="rId77" Type="http://schemas.openxmlformats.org/officeDocument/2006/relationships/hyperlink" Target="http://www.terve.fi/" TargetMode="External"/><Relationship Id="rId8" Type="http://schemas.openxmlformats.org/officeDocument/2006/relationships/image" Target="../media/image10.gif"/><Relationship Id="rId51" Type="http://schemas.openxmlformats.org/officeDocument/2006/relationships/image" Target="../media/image44.gif"/><Relationship Id="rId72" Type="http://schemas.openxmlformats.org/officeDocument/2006/relationships/image" Target="../media/image59.jpeg"/><Relationship Id="rId80" Type="http://schemas.openxmlformats.org/officeDocument/2006/relationships/image" Target="../media/image64.jpeg"/><Relationship Id="rId3" Type="http://schemas.openxmlformats.org/officeDocument/2006/relationships/image" Target="../media/image5.png"/><Relationship Id="rId12" Type="http://schemas.openxmlformats.org/officeDocument/2006/relationships/image" Target="../media/image13.png"/><Relationship Id="rId17" Type="http://schemas.openxmlformats.org/officeDocument/2006/relationships/image" Target="../media/image16.jpeg"/><Relationship Id="rId25" Type="http://schemas.openxmlformats.org/officeDocument/2006/relationships/image" Target="../media/image23.png"/><Relationship Id="rId33" Type="http://schemas.openxmlformats.org/officeDocument/2006/relationships/image" Target="../media/image30.png"/><Relationship Id="rId38" Type="http://schemas.openxmlformats.org/officeDocument/2006/relationships/image" Target="../media/image34.jpeg"/><Relationship Id="rId46" Type="http://schemas.openxmlformats.org/officeDocument/2006/relationships/image" Target="../media/image40.png"/><Relationship Id="rId59" Type="http://schemas.openxmlformats.org/officeDocument/2006/relationships/hyperlink" Target="http://www.logica.fi/" TargetMode="External"/><Relationship Id="rId67" Type="http://schemas.openxmlformats.org/officeDocument/2006/relationships/image" Target="../media/image56.jpeg"/><Relationship Id="rId20" Type="http://schemas.openxmlformats.org/officeDocument/2006/relationships/image" Target="../media/image18.gif"/><Relationship Id="rId41" Type="http://schemas.openxmlformats.org/officeDocument/2006/relationships/image" Target="../media/image36.png"/><Relationship Id="rId54" Type="http://schemas.openxmlformats.org/officeDocument/2006/relationships/hyperlink" Target="http://www.4event.fi/" TargetMode="External"/><Relationship Id="rId62" Type="http://schemas.openxmlformats.org/officeDocument/2006/relationships/image" Target="../media/image52.png"/><Relationship Id="rId70" Type="http://schemas.openxmlformats.org/officeDocument/2006/relationships/hyperlink" Target="http://www.laastari.fi/" TargetMode="External"/><Relationship Id="rId75" Type="http://schemas.openxmlformats.org/officeDocument/2006/relationships/image" Target="../media/image6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15" Type="http://schemas.openxmlformats.org/officeDocument/2006/relationships/image" Target="../media/image15.png"/><Relationship Id="rId23" Type="http://schemas.openxmlformats.org/officeDocument/2006/relationships/image" Target="../media/image21.jpeg"/><Relationship Id="rId28" Type="http://schemas.openxmlformats.org/officeDocument/2006/relationships/image" Target="../media/image26.jpeg"/><Relationship Id="rId36" Type="http://schemas.openxmlformats.org/officeDocument/2006/relationships/image" Target="../media/image32.jpeg"/><Relationship Id="rId49" Type="http://schemas.openxmlformats.org/officeDocument/2006/relationships/image" Target="../media/image42.png"/><Relationship Id="rId57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4.jpg"/><Relationship Id="rId5" Type="http://schemas.openxmlformats.org/officeDocument/2006/relationships/image" Target="../media/image68.jpe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Timo.Saari@hyvis-ict.fi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-muoto 5"/>
          <p:cNvSpPr/>
          <p:nvPr/>
        </p:nvSpPr>
        <p:spPr>
          <a:xfrm rot="5400000">
            <a:off x="0" y="298"/>
            <a:ext cx="476374" cy="476374"/>
          </a:xfrm>
          <a:prstGeom prst="corner">
            <a:avLst/>
          </a:prstGeom>
          <a:solidFill>
            <a:srgbClr val="91C4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L-muoto 6"/>
          <p:cNvSpPr/>
          <p:nvPr/>
        </p:nvSpPr>
        <p:spPr>
          <a:xfrm rot="16200000">
            <a:off x="8674491" y="6381626"/>
            <a:ext cx="476374" cy="476374"/>
          </a:xfrm>
          <a:prstGeom prst="corner">
            <a:avLst/>
          </a:prstGeom>
          <a:solidFill>
            <a:srgbClr val="91C4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Kuva 10" descr="hyvis_ict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426" y="304260"/>
            <a:ext cx="936677" cy="217661"/>
          </a:xfrm>
          <a:prstGeom prst="rect">
            <a:avLst/>
          </a:prstGeom>
        </p:spPr>
      </p:pic>
      <p:pic>
        <p:nvPicPr>
          <p:cNvPr id="20" name="Kuva 7" descr="hyvis_ict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7603" y="5520026"/>
            <a:ext cx="1408793" cy="3273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Hyvis ja Taltioni - referenssitoteutus </a:t>
            </a:r>
            <a:r>
              <a:rPr lang="fi-FI" dirty="0" smtClean="0"/>
              <a:t>innovaatioalustaksi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024003"/>
          </a:xfrm>
        </p:spPr>
        <p:txBody>
          <a:bodyPr/>
          <a:lstStyle/>
          <a:p>
            <a:r>
              <a:rPr lang="fi-FI" dirty="0" smtClean="0"/>
              <a:t> </a:t>
            </a:r>
            <a:r>
              <a:rPr lang="fi-FI" dirty="0"/>
              <a:t>Timo </a:t>
            </a:r>
            <a:r>
              <a:rPr lang="fi-FI" dirty="0" smtClean="0"/>
              <a:t>Saari </a:t>
            </a:r>
          </a:p>
          <a:p>
            <a:r>
              <a:rPr lang="fi-FI" dirty="0" smtClean="0"/>
              <a:t>HYVIS-ICT </a:t>
            </a:r>
            <a:r>
              <a:rPr lang="fi-FI" dirty="0"/>
              <a:t>Oy</a:t>
            </a:r>
          </a:p>
        </p:txBody>
      </p:sp>
    </p:spTree>
    <p:extLst>
      <p:ext uri="{BB962C8B-B14F-4D97-AF65-F5344CB8AC3E}">
        <p14:creationId xmlns:p14="http://schemas.microsoft.com/office/powerpoint/2010/main" val="63316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Hyvis-ICT</a:t>
            </a:r>
            <a:r>
              <a:rPr lang="fi-FI" dirty="0" smtClean="0"/>
              <a:t> OY lyhyesti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err="1" smtClean="0"/>
              <a:t>Medi-IT:n</a:t>
            </a:r>
            <a:r>
              <a:rPr lang="fi-FI" dirty="0" smtClean="0"/>
              <a:t> tytäryhtiö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A</a:t>
            </a:r>
            <a:r>
              <a:rPr lang="fi-FI" dirty="0" smtClean="0"/>
              <a:t>loittanut toimintansa 1.4.2015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A</a:t>
            </a:r>
            <a:r>
              <a:rPr lang="fi-FI" dirty="0" smtClean="0"/>
              <a:t>siakkailleen luotettava kehittäjäkumppani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25 huippuosaajan kasvava yhteisö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</a:t>
            </a:r>
            <a:r>
              <a:rPr lang="fi-FI" dirty="0" smtClean="0"/>
              <a:t>oimii kustannustehokkaasti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</a:t>
            </a:r>
            <a:r>
              <a:rPr lang="fi-FI" dirty="0" smtClean="0"/>
              <a:t>uo asiakasyhteisöilleen kustannushyötyä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S</a:t>
            </a:r>
            <a:r>
              <a:rPr lang="fi-FI" dirty="0" smtClean="0"/>
              <a:t>ujuvoittaa kansalaisten sekä sosiaali- ja terveydenhuollon ammattilaisten arkea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err="1" smtClean="0"/>
              <a:t>Taltionin</a:t>
            </a:r>
            <a:r>
              <a:rPr lang="fi-FI" dirty="0" smtClean="0"/>
              <a:t> osuuskunnan liiketoiminta siirtyi Hyvikseen 1.1.2016  </a:t>
            </a:r>
          </a:p>
          <a:p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986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tsikko 1"/>
          <p:cNvSpPr>
            <a:spLocks noGrp="1"/>
          </p:cNvSpPr>
          <p:nvPr>
            <p:ph type="title"/>
          </p:nvPr>
        </p:nvSpPr>
        <p:spPr>
          <a:xfrm>
            <a:off x="395288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i-FI" dirty="0" err="1"/>
              <a:t>Hyviksen</a:t>
            </a:r>
            <a:r>
              <a:rPr lang="fi-FI" dirty="0"/>
              <a:t> nykyiset yhteistyökumppanit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9552" y="1772816"/>
            <a:ext cx="4040187" cy="4627984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endParaRPr lang="fi-FI" sz="2200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i-FI" sz="2200" dirty="0" smtClean="0"/>
              <a:t>Carea, Eksote, ESSHP, ISSHP, KSSHP, </a:t>
            </a:r>
            <a:r>
              <a:rPr lang="fi-FI" sz="2200" dirty="0" err="1" smtClean="0"/>
              <a:t>Phsotey</a:t>
            </a:r>
            <a:r>
              <a:rPr lang="fi-FI" sz="2200" dirty="0" smtClean="0"/>
              <a:t>, EPSHP ja Medi-IT Oy sekä </a:t>
            </a:r>
            <a:r>
              <a:rPr lang="fi-FI" sz="2200" dirty="0"/>
              <a:t>alueen </a:t>
            </a:r>
            <a:r>
              <a:rPr lang="fi-FI" sz="2200" dirty="0" smtClean="0"/>
              <a:t>kunnat.</a:t>
            </a:r>
            <a:endParaRPr lang="fi-FI" sz="22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i-FI" sz="2200" dirty="0" smtClean="0"/>
              <a:t>Kumppanit </a:t>
            </a:r>
            <a:r>
              <a:rPr lang="fi-FI" sz="2200" dirty="0"/>
              <a:t>ovat tehneet </a:t>
            </a:r>
            <a:r>
              <a:rPr lang="fi-FI" sz="2200" dirty="0" smtClean="0"/>
              <a:t>tai tekemässä sopimuksen </a:t>
            </a:r>
            <a:r>
              <a:rPr lang="fi-FI" sz="2200" dirty="0"/>
              <a:t>sähköisten palveluiden yhdenmukaisesta </a:t>
            </a:r>
            <a:r>
              <a:rPr lang="fi-FI" sz="2200" dirty="0" smtClean="0"/>
              <a:t>toteuttamisesta.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i-FI" sz="2200" dirty="0" smtClean="0"/>
              <a:t>Alueet osallistuvat yhdessä </a:t>
            </a:r>
            <a:r>
              <a:rPr lang="fi-FI" sz="2200" dirty="0" err="1" smtClean="0"/>
              <a:t>HyvisSADe</a:t>
            </a:r>
            <a:r>
              <a:rPr lang="fi-FI" sz="2200" dirty="0" smtClean="0"/>
              <a:t> – hankkeeseen</a:t>
            </a:r>
            <a:r>
              <a:rPr lang="fi-FI" dirty="0" smtClean="0"/>
              <a:t>. </a:t>
            </a: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1775114"/>
            <a:ext cx="4252067" cy="46828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84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/>
          <p:cNvSpPr/>
          <p:nvPr/>
        </p:nvSpPr>
        <p:spPr>
          <a:xfrm>
            <a:off x="7340768" y="5893560"/>
            <a:ext cx="1718354" cy="923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284" y="1916832"/>
            <a:ext cx="3047232" cy="3047232"/>
          </a:xfrm>
          <a:prstGeom prst="rect">
            <a:avLst/>
          </a:prstGeom>
        </p:spPr>
      </p:pic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7CB230A-072E-4DDF-9765-0B558390B055}" type="datetime1">
              <a:rPr lang="fi-FI"/>
              <a:pPr/>
              <a:t>26.1.2016</a:t>
            </a:fld>
            <a:endParaRPr lang="fi-FI"/>
          </a:p>
        </p:txBody>
      </p:sp>
      <p:sp>
        <p:nvSpPr>
          <p:cNvPr id="20" name="Suorakulmio 19"/>
          <p:cNvSpPr/>
          <p:nvPr/>
        </p:nvSpPr>
        <p:spPr>
          <a:xfrm>
            <a:off x="7390611" y="228921"/>
            <a:ext cx="1482694" cy="561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1" name="Picture 33" descr="http://www.onlytechnews.com/wp-content/uploads/2012/03/nokia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6918" y="311493"/>
            <a:ext cx="842836" cy="632128"/>
          </a:xfrm>
          <a:prstGeom prst="rect">
            <a:avLst/>
          </a:prstGeom>
          <a:noFill/>
        </p:spPr>
      </p:pic>
      <p:pic>
        <p:nvPicPr>
          <p:cNvPr id="22" name="Picture 39" descr="http://www.vakuutusfakta.com/kuvat/pohjola-150x1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7395" y="641443"/>
            <a:ext cx="777427" cy="777427"/>
          </a:xfrm>
          <a:prstGeom prst="rect">
            <a:avLst/>
          </a:prstGeom>
          <a:noFill/>
        </p:spPr>
      </p:pic>
      <p:pic>
        <p:nvPicPr>
          <p:cNvPr id="23" name="Picture 8" descr="http://www.editori.fi/editori/wp-content/themes/editori/images/salwe_logo15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288" y="3461630"/>
            <a:ext cx="938008" cy="58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www.kauppareissu.fi/image/product/0/diacor_terveyspalvelu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317" y="228921"/>
            <a:ext cx="1244557" cy="89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1" descr="http://www.vtt.fi/img/sites/care4me/prowellness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53905" y="2350485"/>
            <a:ext cx="948268" cy="370056"/>
          </a:xfrm>
          <a:prstGeom prst="rect">
            <a:avLst/>
          </a:prstGeom>
          <a:noFill/>
        </p:spPr>
      </p:pic>
      <p:pic>
        <p:nvPicPr>
          <p:cNvPr id="26" name="Picture 7" descr="http://www.activelifevillage.fi/en/images/stories/a2_pos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2129" y="5364785"/>
            <a:ext cx="792686" cy="449330"/>
          </a:xfrm>
          <a:prstGeom prst="rect">
            <a:avLst/>
          </a:prstGeom>
          <a:noFill/>
        </p:spPr>
      </p:pic>
      <p:pic>
        <p:nvPicPr>
          <p:cNvPr id="27" name="Picture 11" descr="http://www.slu.fi/@Bin/869736/logo190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19224" y="5956720"/>
            <a:ext cx="786328" cy="538013"/>
          </a:xfrm>
          <a:prstGeom prst="rect">
            <a:avLst/>
          </a:prstGeom>
          <a:noFill/>
        </p:spPr>
      </p:pic>
      <p:pic>
        <p:nvPicPr>
          <p:cNvPr id="28" name="Picture 13" descr="logo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13792" y="5720185"/>
            <a:ext cx="1163036" cy="268954"/>
          </a:xfrm>
          <a:prstGeom prst="rect">
            <a:avLst/>
          </a:prstGeom>
          <a:noFill/>
        </p:spPr>
      </p:pic>
      <p:pic>
        <p:nvPicPr>
          <p:cNvPr id="29" name="Picture 17" descr="Lääketietokeskus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71813" y="1447740"/>
            <a:ext cx="1375886" cy="150019"/>
          </a:xfrm>
          <a:prstGeom prst="rect">
            <a:avLst/>
          </a:prstGeom>
          <a:noFill/>
        </p:spPr>
      </p:pic>
      <p:pic>
        <p:nvPicPr>
          <p:cNvPr id="30" name="Kuva 29" descr="mawell.bmp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422643" y="1495698"/>
            <a:ext cx="902172" cy="297623"/>
          </a:xfrm>
          <a:prstGeom prst="rect">
            <a:avLst/>
          </a:prstGeom>
        </p:spPr>
      </p:pic>
      <p:pic>
        <p:nvPicPr>
          <p:cNvPr id="31" name="Picture 19" descr="logo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 t="35623" b="36671"/>
          <a:stretch>
            <a:fillRect/>
          </a:stretch>
        </p:blipFill>
        <p:spPr bwMode="auto">
          <a:xfrm>
            <a:off x="7668184" y="680336"/>
            <a:ext cx="959790" cy="245369"/>
          </a:xfrm>
          <a:prstGeom prst="rect">
            <a:avLst/>
          </a:prstGeom>
          <a:noFill/>
        </p:spPr>
      </p:pic>
      <p:pic>
        <p:nvPicPr>
          <p:cNvPr id="32" name="Picture 21" descr="http://www.medi-it.fi/templates/mediit/images/logo.png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829123" y="5021506"/>
            <a:ext cx="954826" cy="294121"/>
          </a:xfrm>
          <a:prstGeom prst="rect">
            <a:avLst/>
          </a:prstGeom>
          <a:noFill/>
        </p:spPr>
      </p:pic>
      <p:pic>
        <p:nvPicPr>
          <p:cNvPr id="33" name="Picture 23" descr="http://medippon.net/css/images/header.gif"/>
          <p:cNvPicPr>
            <a:picLocks noChangeAspect="1" noChangeArrowheads="1"/>
          </p:cNvPicPr>
          <p:nvPr/>
        </p:nvPicPr>
        <p:blipFill>
          <a:blip r:embed="rId20" cstate="print"/>
          <a:srcRect l="5387" t="17379" r="51516" b="21795"/>
          <a:stretch>
            <a:fillRect/>
          </a:stretch>
        </p:blipFill>
        <p:spPr bwMode="auto">
          <a:xfrm>
            <a:off x="7849877" y="5300383"/>
            <a:ext cx="1067159" cy="311255"/>
          </a:xfrm>
          <a:prstGeom prst="rect">
            <a:avLst/>
          </a:prstGeom>
          <a:noFill/>
        </p:spPr>
      </p:pic>
      <p:pic>
        <p:nvPicPr>
          <p:cNvPr id="34" name="Picture 12" descr="MediWare - Etusivu"/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5701416" y="4887205"/>
            <a:ext cx="1010993" cy="85936"/>
          </a:xfrm>
          <a:prstGeom prst="rect">
            <a:avLst/>
          </a:prstGeom>
          <a:noFill/>
        </p:spPr>
      </p:pic>
      <p:pic>
        <p:nvPicPr>
          <p:cNvPr id="35" name="Picture 25" descr="http://www.e-ngine.fi/sivut/images/stories/mehilainen_logo_vaaka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701416" y="1040985"/>
            <a:ext cx="978636" cy="213859"/>
          </a:xfrm>
          <a:prstGeom prst="rect">
            <a:avLst/>
          </a:prstGeom>
          <a:noFill/>
        </p:spPr>
      </p:pic>
      <p:pic>
        <p:nvPicPr>
          <p:cNvPr id="36" name="Picture 27" descr="http://www.teknologiaura.fi/data/mylab_slogan(2)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424760" y="3157600"/>
            <a:ext cx="954826" cy="163296"/>
          </a:xfrm>
          <a:prstGeom prst="rect">
            <a:avLst/>
          </a:prstGeom>
          <a:noFill/>
        </p:spPr>
      </p:pic>
      <p:pic>
        <p:nvPicPr>
          <p:cNvPr id="37" name="Picture 37" descr="http://www.laurea.fi/fi/cide/PublishingImages/yhteisty%C3%B6kumppanit/Tinnoff%20Logo%20pieni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228182" y="1041524"/>
            <a:ext cx="1010993" cy="458670"/>
          </a:xfrm>
          <a:prstGeom prst="rect">
            <a:avLst/>
          </a:prstGeom>
          <a:noFill/>
        </p:spPr>
      </p:pic>
      <p:pic>
        <p:nvPicPr>
          <p:cNvPr id="38" name="Picture 42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205709" y="1554673"/>
            <a:ext cx="1001716" cy="32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44" descr="http://www.hookiemeter.com/wordpress/wp-content/uploads/2011/08/Stompwell_logo.pn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3866317" y="393399"/>
            <a:ext cx="1010993" cy="139730"/>
          </a:xfrm>
          <a:prstGeom prst="rect">
            <a:avLst/>
          </a:prstGeom>
          <a:noFill/>
        </p:spPr>
      </p:pic>
      <p:pic>
        <p:nvPicPr>
          <p:cNvPr id="40" name="Picture 46" descr="http://www.kuntaportaali.fi/images/logo.gif"/>
          <p:cNvPicPr>
            <a:picLocks noChangeAspect="1" noChangeArrowheads="1"/>
          </p:cNvPicPr>
          <p:nvPr/>
        </p:nvPicPr>
        <p:blipFill rotWithShape="1">
          <a:blip r:embed="rId27" cstate="print"/>
          <a:srcRect t="9816"/>
          <a:stretch/>
        </p:blipFill>
        <p:spPr bwMode="auto">
          <a:xfrm>
            <a:off x="1645765" y="3066478"/>
            <a:ext cx="978974" cy="343861"/>
          </a:xfrm>
          <a:prstGeom prst="rect">
            <a:avLst/>
          </a:prstGeom>
          <a:noFill/>
        </p:spPr>
      </p:pic>
      <p:pic>
        <p:nvPicPr>
          <p:cNvPr id="41" name="Picture 48" descr="http://www.derigo.fi/wp-content/themes/pyrmont-v2/images/terveystalo_pic.jpg"/>
          <p:cNvPicPr>
            <a:picLocks noChangeAspect="1" noChangeArrowheads="1"/>
          </p:cNvPicPr>
          <p:nvPr/>
        </p:nvPicPr>
        <p:blipFill rotWithShape="1">
          <a:blip r:embed="rId28" cstate="print"/>
          <a:srcRect b="32697"/>
          <a:stretch/>
        </p:blipFill>
        <p:spPr bwMode="auto">
          <a:xfrm>
            <a:off x="5329493" y="1711756"/>
            <a:ext cx="1098546" cy="271762"/>
          </a:xfrm>
          <a:prstGeom prst="rect">
            <a:avLst/>
          </a:prstGeom>
          <a:noFill/>
        </p:spPr>
      </p:pic>
      <p:pic>
        <p:nvPicPr>
          <p:cNvPr id="42" name="Picture 4" descr="Näytä täysikokoinen kuva">
            <a:hlinkClick r:id="rId29"/>
          </p:cNvPr>
          <p:cNvPicPr>
            <a:picLocks noChangeAspect="1" noChangeArrowheads="1"/>
          </p:cNvPicPr>
          <p:nvPr/>
        </p:nvPicPr>
        <p:blipFill>
          <a:blip r:embed="rId30" cstate="email"/>
          <a:srcRect/>
          <a:stretch>
            <a:fillRect/>
          </a:stretch>
        </p:blipFill>
        <p:spPr bwMode="auto">
          <a:xfrm>
            <a:off x="2135252" y="5702195"/>
            <a:ext cx="617828" cy="213044"/>
          </a:xfrm>
          <a:prstGeom prst="rect">
            <a:avLst/>
          </a:prstGeom>
          <a:noFill/>
        </p:spPr>
      </p:pic>
      <p:pic>
        <p:nvPicPr>
          <p:cNvPr id="43" name="Picture 49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2564296" y="6242141"/>
            <a:ext cx="1042622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51" descr="http://t3.gstatic.com/images?q=tbn:ANd9GcS1fR4Vvli7RfjcHPDnxnLglUhaTyRBp_vYQIOv6aMkrV-yrSvqKA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8153061" y="3513923"/>
            <a:ext cx="797587" cy="401318"/>
          </a:xfrm>
          <a:prstGeom prst="rect">
            <a:avLst/>
          </a:prstGeom>
          <a:noFill/>
        </p:spPr>
      </p:pic>
      <p:pic>
        <p:nvPicPr>
          <p:cNvPr id="45" name="Picture 53" descr="http://www.tiera.fi/omatkuvat/tiera_logo.png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422643" y="4831979"/>
            <a:ext cx="824675" cy="282323"/>
          </a:xfrm>
          <a:prstGeom prst="rect">
            <a:avLst/>
          </a:prstGeom>
          <a:noFill/>
        </p:spPr>
      </p:pic>
      <p:pic>
        <p:nvPicPr>
          <p:cNvPr id="46" name="Picture 55" descr="Kustannus Oy Duodecim">
            <a:hlinkClick r:id="rId34"/>
          </p:cNvPr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2252042" y="2022303"/>
            <a:ext cx="1291824" cy="174740"/>
          </a:xfrm>
          <a:prstGeom prst="rect">
            <a:avLst/>
          </a:prstGeom>
          <a:noFill/>
        </p:spPr>
      </p:pic>
      <p:pic>
        <p:nvPicPr>
          <p:cNvPr id="47" name="Picture 63" descr="http://knowledge.vtt.fi/eo/images/MEDIXINE_logo_RGB.jpg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6863355" y="3566584"/>
            <a:ext cx="954826" cy="147998"/>
          </a:xfrm>
          <a:prstGeom prst="rect">
            <a:avLst/>
          </a:prstGeom>
          <a:noFill/>
        </p:spPr>
      </p:pic>
      <p:pic>
        <p:nvPicPr>
          <p:cNvPr id="48" name="Picture 2" descr="http://www.bcbmedical.com/images/bcb_logo1.png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6885408" y="1017340"/>
            <a:ext cx="898660" cy="475008"/>
          </a:xfrm>
          <a:prstGeom prst="rect">
            <a:avLst/>
          </a:prstGeom>
          <a:noFill/>
        </p:spPr>
      </p:pic>
      <p:pic>
        <p:nvPicPr>
          <p:cNvPr id="49" name="Picture 2" descr="http://upload.wikimedia.org/wikipedia/fi/8/88/YTHS_logo_copy.jpg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2045798" y="2582146"/>
            <a:ext cx="1123200" cy="276790"/>
          </a:xfrm>
          <a:prstGeom prst="rect">
            <a:avLst/>
          </a:prstGeom>
          <a:noFill/>
        </p:spPr>
      </p:pic>
      <p:pic>
        <p:nvPicPr>
          <p:cNvPr id="50" name="Picture 6" descr="http://www.elisa.fi/ir/docimages/attachment/imagegallery/elisa_logo_CMYK.jp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45" y="4253945"/>
            <a:ext cx="472439" cy="25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http://liaison.com/images/liaison-site-images/logo.png?sfvrsn=1">
            <a:hlinkClick r:id="rId40"/>
          </p:cNvPr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7077507" y="4887205"/>
            <a:ext cx="1025272" cy="356616"/>
          </a:xfrm>
          <a:prstGeom prst="rect">
            <a:avLst/>
          </a:prstGeom>
          <a:noFill/>
        </p:spPr>
      </p:pic>
      <p:pic>
        <p:nvPicPr>
          <p:cNvPr id="52" name="Picture 2" descr="C:\Users\tte\AppData\Local\Microsoft\Windows\Temporary Internet Files\Content.Outlook\K82QULKK\EvondosPMS2587U_lilaR (2).PNG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1758060" y="944349"/>
            <a:ext cx="1067159" cy="207895"/>
          </a:xfrm>
          <a:prstGeom prst="rect">
            <a:avLst/>
          </a:prstGeom>
          <a:noFill/>
        </p:spPr>
      </p:pic>
      <p:pic>
        <p:nvPicPr>
          <p:cNvPr id="53" name="Picture 2" descr="C:\Users\tte\AppData\Local\Microsoft\Windows\Temporary Internet Files\Content.Outlook\B2G48J8O\klik_rgb_logotype_480px.png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805" y="654086"/>
            <a:ext cx="836273" cy="64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http://www.fimm.fi/images/fimm-logo.png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676" y="2260610"/>
            <a:ext cx="1183072" cy="49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City Care Oy">
            <a:hlinkClick r:id="rId45"/>
          </p:cNvPr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408" y="264004"/>
            <a:ext cx="1091963" cy="21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8" descr="Lingsoft®">
            <a:hlinkClick r:id="rId47"/>
          </p:cNvPr>
          <p:cNvPicPr>
            <a:picLocks noChangeAspect="1" noChangeArrowheads="1"/>
          </p:cNvPicPr>
          <p:nvPr/>
        </p:nvPicPr>
        <p:blipFill rotWithShape="1"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9999"/>
          <a:stretch/>
        </p:blipFill>
        <p:spPr bwMode="auto">
          <a:xfrm>
            <a:off x="4485854" y="5692278"/>
            <a:ext cx="936118" cy="28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0" descr="Tallinna Tehnikaülikool"/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1" y="3389450"/>
            <a:ext cx="1427909" cy="27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http://www.mielenterveysseura.fi/files/1469/160/pirkanmaan_sairaanhoitopiiri.jpg"/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38" y="3928821"/>
            <a:ext cx="997480" cy="59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http://www.yml.fi/images/template/yml_logo_print.gif"/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064" y="5161251"/>
            <a:ext cx="1201345" cy="24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http://www.anvia.fi/Style%20Library/images/anvia_logo.jpg">
            <a:hlinkClick r:id="rId52"/>
          </p:cNvPr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5" y="5697953"/>
            <a:ext cx="604031" cy="35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4event | Opi, Liiku, Nauti">
            <a:hlinkClick r:id="rId54" tooltip="Etusivulle | 4event"/>
          </p:cNvPr>
          <p:cNvPicPr>
            <a:picLocks noChangeAspect="1" noChangeArrowheads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720" y="6225530"/>
            <a:ext cx="597377" cy="34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" descr="Mobile Wellness&#10;                    Solutions"/>
          <p:cNvPicPr>
            <a:picLocks noChangeAspect="1"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614" y="5557499"/>
            <a:ext cx="867298" cy="43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5" descr="http://www.jchanko.fi/binary/file/-/fid/18/"/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61" y="2022303"/>
            <a:ext cx="973039" cy="43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http://upload.wikimedia.org/wikipedia/commons/2/2d/Tty_logo_suomi.gif"/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59718"/>
            <a:ext cx="1646782" cy="44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Logica on nyt CGI">
            <a:hlinkClick r:id="rId59"/>
          </p:cNvPr>
          <p:cNvPicPr>
            <a:picLocks noChangeAspect="1" noChangeArrowheads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873" y="2466708"/>
            <a:ext cx="730163" cy="41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Tieto Corporation"/>
          <p:cNvPicPr>
            <a:picLocks noChangeAspect="1" noChangeArrowheads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180" y="1040985"/>
            <a:ext cx="772814" cy="77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C:\Jäsenet\Goosmed.png"/>
          <p:cNvPicPr>
            <a:picLocks noChangeAspect="1" noChangeArrowheads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039" y="5161251"/>
            <a:ext cx="920219" cy="33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5"/>
          <p:cNvPicPr>
            <a:picLocks noChangeAspect="1" noChangeArrowheads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318" y="4189703"/>
            <a:ext cx="731610" cy="468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6"/>
          <p:cNvPicPr>
            <a:picLocks noChangeAspect="1" noChangeArrowheads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991" y="4043194"/>
            <a:ext cx="588293" cy="542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2" descr="Frontpage-logo"/>
          <p:cNvPicPr>
            <a:picLocks noChangeAspect="1" noChangeArrowheads="1"/>
          </p:cNvPicPr>
          <p:nvPr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715" y="6175139"/>
            <a:ext cx="819469" cy="31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4" descr="http://upload.wikimedia.org/wikipedia/commons/6/69/Innofactor_Logo.jpg">
            <a:hlinkClick r:id="rId66"/>
          </p:cNvPr>
          <p:cNvPicPr>
            <a:picLocks noChangeAspect="1" noChangeArrowheads="1"/>
          </p:cNvPicPr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219" y="642026"/>
            <a:ext cx="1120744" cy="14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6" descr="http://www.taltioni.fi/fi/Kuvakirjasto/Elbit_logo.jpg">
            <a:hlinkClick r:id="rId68"/>
          </p:cNvPr>
          <p:cNvPicPr>
            <a:picLocks noChangeAspect="1" noChangeArrowheads="1"/>
          </p:cNvPicPr>
          <p:nvPr/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690" y="4043194"/>
            <a:ext cx="1014494" cy="26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Laastari Lähiklinikka logo">
            <a:hlinkClick r:id="rId70" tooltip="Laastari"/>
          </p:cNvPr>
          <p:cNvPicPr>
            <a:picLocks noChangeAspect="1" noChangeArrowheads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958" y="4509120"/>
            <a:ext cx="983677" cy="29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589" y="1617124"/>
            <a:ext cx="1036595" cy="262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6" descr="Accenture"/>
          <p:cNvPicPr>
            <a:picLocks noChangeAspect="1" noChangeArrowheads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963" y="264004"/>
            <a:ext cx="542354" cy="54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http://www.knowledge.scot.nhs.uk/media/CLT/ImagesWidget/1012374/intersystems%20logo%20f.jpg">
            <a:hlinkClick r:id="rId74"/>
          </p:cNvPr>
          <p:cNvPicPr>
            <a:picLocks noChangeAspect="1" noChangeArrowheads="1"/>
          </p:cNvPicPr>
          <p:nvPr/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419" y="3002971"/>
            <a:ext cx="844380" cy="24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mfore.fi"/>
          <p:cNvPicPr>
            <a:picLocks noChangeAspect="1" noChangeArrowheads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318" y="1311891"/>
            <a:ext cx="653224" cy="37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http://www.terve.fi/sites/all/themes/custom/tervefi/images/tervemedia_logo.png">
            <a:hlinkClick r:id="rId77"/>
          </p:cNvPr>
          <p:cNvPicPr>
            <a:picLocks noChangeAspect="1" noChangeArrowheads="1"/>
          </p:cNvPicPr>
          <p:nvPr/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128" y="2054531"/>
            <a:ext cx="1178636" cy="18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8" descr="http://www.topnews.in/files/MSD-Logo.jpg">
            <a:hlinkClick r:id="rId79"/>
          </p:cNvPr>
          <p:cNvPicPr>
            <a:picLocks noChangeAspect="1" noChangeArrowheads="1"/>
          </p:cNvPicPr>
          <p:nvPr/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170" y="2566119"/>
            <a:ext cx="707903" cy="50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Kuva 79"/>
          <p:cNvPicPr>
            <a:picLocks noChangeAspect="1"/>
          </p:cNvPicPr>
          <p:nvPr/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483" y="4052133"/>
            <a:ext cx="713233" cy="351863"/>
          </a:xfrm>
          <a:prstGeom prst="rect">
            <a:avLst/>
          </a:prstGeom>
        </p:spPr>
      </p:pic>
      <p:sp>
        <p:nvSpPr>
          <p:cNvPr id="8" name="Tekstiruutu 7"/>
          <p:cNvSpPr txBox="1"/>
          <p:nvPr/>
        </p:nvSpPr>
        <p:spPr>
          <a:xfrm>
            <a:off x="3432606" y="3442148"/>
            <a:ext cx="24408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600" b="1" dirty="0" smtClean="0">
                <a:solidFill>
                  <a:schemeClr val="bg1"/>
                </a:solidFill>
              </a:rPr>
              <a:t>Perustettu 4.4. 2012</a:t>
            </a:r>
          </a:p>
          <a:p>
            <a:pPr algn="ctr"/>
            <a:r>
              <a:rPr lang="fi-FI" sz="1600" b="1" dirty="0" smtClean="0">
                <a:solidFill>
                  <a:schemeClr val="bg1"/>
                </a:solidFill>
              </a:rPr>
              <a:t>Voittoa tavoittelematon</a:t>
            </a:r>
          </a:p>
          <a:p>
            <a:pPr algn="ctr"/>
            <a:r>
              <a:rPr lang="fi-FI" sz="1600" b="1" dirty="0" smtClean="0">
                <a:solidFill>
                  <a:schemeClr val="bg1"/>
                </a:solidFill>
              </a:rPr>
              <a:t>Yksityinen, julkinen, </a:t>
            </a:r>
          </a:p>
          <a:p>
            <a:pPr algn="ctr"/>
            <a:r>
              <a:rPr lang="fi-FI" sz="1600" b="1" dirty="0" smtClean="0">
                <a:solidFill>
                  <a:schemeClr val="bg1"/>
                </a:solidFill>
              </a:rPr>
              <a:t>kolmas sektori</a:t>
            </a:r>
            <a:endParaRPr lang="fi-FI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45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1040"/>
            <a:ext cx="9144000" cy="6096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3421"/>
            <a:ext cx="8229600" cy="1143000"/>
          </a:xfrm>
        </p:spPr>
        <p:txBody>
          <a:bodyPr/>
          <a:lstStyle/>
          <a:p>
            <a:r>
              <a:rPr lang="fi-FI" dirty="0" smtClean="0"/>
              <a:t>Taltioni yhteensopivat palvelut</a:t>
            </a:r>
            <a:endParaRPr lang="fi-FI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142" y="4797232"/>
            <a:ext cx="720000" cy="7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949280"/>
            <a:ext cx="720000" cy="7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517232"/>
            <a:ext cx="2163183" cy="1153876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42" y="4411610"/>
            <a:ext cx="720000" cy="7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Kuva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922" y="5805304"/>
            <a:ext cx="720000" cy="7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87" y="5695537"/>
            <a:ext cx="720000" cy="7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Kuva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934" y="5709840"/>
            <a:ext cx="720000" cy="7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Kuva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889" y="4633934"/>
            <a:ext cx="720000" cy="7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481" y="4703569"/>
            <a:ext cx="719137" cy="7191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6" name="Tekstiruutu 2055"/>
          <p:cNvSpPr txBox="1"/>
          <p:nvPr/>
        </p:nvSpPr>
        <p:spPr>
          <a:xfrm>
            <a:off x="553221" y="5135256"/>
            <a:ext cx="10919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000" b="1" dirty="0" err="1" smtClean="0">
                <a:solidFill>
                  <a:schemeClr val="bg1"/>
                </a:solidFill>
              </a:rPr>
              <a:t>Greycruch</a:t>
            </a:r>
            <a:r>
              <a:rPr lang="fi-FI" sz="1000" b="1" dirty="0" smtClean="0">
                <a:solidFill>
                  <a:schemeClr val="bg1"/>
                </a:solidFill>
              </a:rPr>
              <a:t>/</a:t>
            </a:r>
          </a:p>
          <a:p>
            <a:pPr algn="ctr"/>
            <a:r>
              <a:rPr lang="fi-FI" sz="1000" b="1" dirty="0" smtClean="0">
                <a:solidFill>
                  <a:schemeClr val="bg1"/>
                </a:solidFill>
              </a:rPr>
              <a:t>UKK-instituutti</a:t>
            </a:r>
          </a:p>
          <a:p>
            <a:pPr algn="ctr"/>
            <a:r>
              <a:rPr lang="fi-FI" sz="1000" dirty="0" err="1" smtClean="0">
                <a:solidFill>
                  <a:schemeClr val="bg1"/>
                </a:solidFill>
              </a:rPr>
              <a:t>Halenaut</a:t>
            </a:r>
            <a:endParaRPr lang="fi-FI" sz="1000" dirty="0">
              <a:solidFill>
                <a:schemeClr val="bg1"/>
              </a:solidFill>
            </a:endParaRPr>
          </a:p>
          <a:p>
            <a:pPr algn="ctr"/>
            <a:endParaRPr lang="fi-FI" sz="1000" b="1" dirty="0">
              <a:solidFill>
                <a:srgbClr val="0088CE"/>
              </a:solidFill>
            </a:endParaRPr>
          </a:p>
        </p:txBody>
      </p:sp>
      <p:sp>
        <p:nvSpPr>
          <p:cNvPr id="57" name="Tekstiruutu 56"/>
          <p:cNvSpPr txBox="1"/>
          <p:nvPr/>
        </p:nvSpPr>
        <p:spPr>
          <a:xfrm>
            <a:off x="1454810" y="4461212"/>
            <a:ext cx="1220234" cy="41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b="1" dirty="0" smtClean="0">
                <a:solidFill>
                  <a:schemeClr val="bg1"/>
                </a:solidFill>
              </a:rPr>
              <a:t>Lääketieto-keskus</a:t>
            </a:r>
            <a:endParaRPr lang="fi-FI" sz="1000" b="1" dirty="0">
              <a:solidFill>
                <a:schemeClr val="bg1"/>
              </a:solidFill>
            </a:endParaRPr>
          </a:p>
        </p:txBody>
      </p:sp>
      <p:sp>
        <p:nvSpPr>
          <p:cNvPr id="58" name="Tekstiruutu 57"/>
          <p:cNvSpPr txBox="1"/>
          <p:nvPr/>
        </p:nvSpPr>
        <p:spPr>
          <a:xfrm>
            <a:off x="4160529" y="4387713"/>
            <a:ext cx="4267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000" b="1" dirty="0" smtClean="0">
                <a:solidFill>
                  <a:schemeClr val="bg1"/>
                </a:solidFill>
              </a:rPr>
              <a:t>VTT</a:t>
            </a:r>
            <a:endParaRPr lang="fi-FI" sz="1000" b="1" dirty="0">
              <a:solidFill>
                <a:schemeClr val="bg1"/>
              </a:solidFill>
            </a:endParaRPr>
          </a:p>
        </p:txBody>
      </p:sp>
      <p:sp>
        <p:nvSpPr>
          <p:cNvPr id="59" name="Tekstiruutu 58"/>
          <p:cNvSpPr txBox="1"/>
          <p:nvPr/>
        </p:nvSpPr>
        <p:spPr>
          <a:xfrm>
            <a:off x="2008050" y="5444196"/>
            <a:ext cx="1220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b="1" dirty="0" smtClean="0">
                <a:solidFill>
                  <a:schemeClr val="bg1"/>
                </a:solidFill>
              </a:rPr>
              <a:t>MWS Oy</a:t>
            </a:r>
          </a:p>
          <a:p>
            <a:pPr algn="ctr"/>
            <a:r>
              <a:rPr lang="fi-FI" sz="1000" dirty="0" err="1" smtClean="0">
                <a:solidFill>
                  <a:schemeClr val="bg1"/>
                </a:solidFill>
              </a:rPr>
              <a:t>Wellmo</a:t>
            </a:r>
            <a:endParaRPr lang="fi-FI" sz="1000" dirty="0">
              <a:solidFill>
                <a:schemeClr val="bg1"/>
              </a:solidFill>
            </a:endParaRPr>
          </a:p>
        </p:txBody>
      </p:sp>
      <p:sp>
        <p:nvSpPr>
          <p:cNvPr id="60" name="Tekstiruutu 59"/>
          <p:cNvSpPr txBox="1"/>
          <p:nvPr/>
        </p:nvSpPr>
        <p:spPr>
          <a:xfrm>
            <a:off x="7533899" y="5353934"/>
            <a:ext cx="12202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b="1" dirty="0" smtClean="0">
                <a:solidFill>
                  <a:schemeClr val="bg1"/>
                </a:solidFill>
              </a:rPr>
              <a:t>Jyväskylän yliopisto</a:t>
            </a:r>
          </a:p>
          <a:p>
            <a:pPr algn="ctr"/>
            <a:endParaRPr lang="fi-FI" sz="1000" dirty="0">
              <a:solidFill>
                <a:schemeClr val="bg1"/>
              </a:solidFill>
            </a:endParaRPr>
          </a:p>
        </p:txBody>
      </p:sp>
      <p:sp>
        <p:nvSpPr>
          <p:cNvPr id="61" name="Tekstiruutu 60"/>
          <p:cNvSpPr txBox="1"/>
          <p:nvPr/>
        </p:nvSpPr>
        <p:spPr>
          <a:xfrm>
            <a:off x="6334287" y="5585100"/>
            <a:ext cx="12202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b="1" dirty="0" smtClean="0">
                <a:solidFill>
                  <a:schemeClr val="bg1"/>
                </a:solidFill>
              </a:rPr>
              <a:t>YLE / </a:t>
            </a:r>
          </a:p>
          <a:p>
            <a:pPr algn="ctr"/>
            <a:r>
              <a:rPr lang="fi-FI" sz="1000" b="1" dirty="0" smtClean="0">
                <a:solidFill>
                  <a:schemeClr val="bg1"/>
                </a:solidFill>
              </a:rPr>
              <a:t>Duodecim</a:t>
            </a:r>
          </a:p>
          <a:p>
            <a:pPr algn="ctr"/>
            <a:endParaRPr lang="fi-FI" sz="1000" dirty="0">
              <a:solidFill>
                <a:schemeClr val="bg1"/>
              </a:solidFill>
            </a:endParaRPr>
          </a:p>
        </p:txBody>
      </p:sp>
      <p:sp>
        <p:nvSpPr>
          <p:cNvPr id="62" name="Tekstiruutu 61"/>
          <p:cNvSpPr txBox="1"/>
          <p:nvPr/>
        </p:nvSpPr>
        <p:spPr>
          <a:xfrm>
            <a:off x="6048436" y="4340066"/>
            <a:ext cx="12202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b="1" dirty="0" err="1" smtClean="0">
                <a:solidFill>
                  <a:schemeClr val="bg1"/>
                </a:solidFill>
              </a:rPr>
              <a:t>Mediware</a:t>
            </a:r>
            <a:r>
              <a:rPr lang="fi-FI" sz="1000" b="1" dirty="0">
                <a:solidFill>
                  <a:schemeClr val="bg1"/>
                </a:solidFill>
              </a:rPr>
              <a:t> </a:t>
            </a:r>
            <a:r>
              <a:rPr lang="fi-FI" sz="1000" b="1" dirty="0" smtClean="0">
                <a:solidFill>
                  <a:schemeClr val="bg1"/>
                </a:solidFill>
              </a:rPr>
              <a:t>/ Tampere</a:t>
            </a:r>
          </a:p>
          <a:p>
            <a:pPr algn="ctr"/>
            <a:endParaRPr lang="fi-FI" sz="1000" dirty="0">
              <a:solidFill>
                <a:schemeClr val="bg1"/>
              </a:solidFill>
            </a:endParaRPr>
          </a:p>
        </p:txBody>
      </p:sp>
      <p:sp>
        <p:nvSpPr>
          <p:cNvPr id="63" name="Tekstiruutu 62"/>
          <p:cNvSpPr txBox="1"/>
          <p:nvPr/>
        </p:nvSpPr>
        <p:spPr>
          <a:xfrm>
            <a:off x="2028282" y="3034141"/>
            <a:ext cx="1220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b="1" dirty="0" smtClean="0">
                <a:solidFill>
                  <a:srgbClr val="0088CE"/>
                </a:solidFill>
              </a:rPr>
              <a:t>Kuopio</a:t>
            </a:r>
            <a:endParaRPr lang="fi-FI" sz="1000" dirty="0">
              <a:solidFill>
                <a:srgbClr val="0088CE"/>
              </a:solidFill>
            </a:endParaRPr>
          </a:p>
        </p:txBody>
      </p:sp>
      <p:sp>
        <p:nvSpPr>
          <p:cNvPr id="64" name="Tekstiruutu 63"/>
          <p:cNvSpPr txBox="1"/>
          <p:nvPr/>
        </p:nvSpPr>
        <p:spPr>
          <a:xfrm>
            <a:off x="5672364" y="2911031"/>
            <a:ext cx="1220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b="1" dirty="0" smtClean="0">
                <a:solidFill>
                  <a:srgbClr val="0088CE"/>
                </a:solidFill>
              </a:rPr>
              <a:t>”Sydänterveys”</a:t>
            </a:r>
            <a:endParaRPr lang="fi-FI" sz="1000" dirty="0">
              <a:solidFill>
                <a:srgbClr val="0088CE"/>
              </a:solidFill>
            </a:endParaRPr>
          </a:p>
        </p:txBody>
      </p:sp>
      <p:sp>
        <p:nvSpPr>
          <p:cNvPr id="67" name="Tekstiruutu 66"/>
          <p:cNvSpPr txBox="1"/>
          <p:nvPr/>
        </p:nvSpPr>
        <p:spPr>
          <a:xfrm>
            <a:off x="7001618" y="3014312"/>
            <a:ext cx="10084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b="1" dirty="0" smtClean="0">
                <a:solidFill>
                  <a:srgbClr val="0088CE"/>
                </a:solidFill>
              </a:rPr>
              <a:t>Hyvis</a:t>
            </a:r>
          </a:p>
        </p:txBody>
      </p:sp>
      <p:sp>
        <p:nvSpPr>
          <p:cNvPr id="40" name="Tekstiruutu 39"/>
          <p:cNvSpPr txBox="1"/>
          <p:nvPr/>
        </p:nvSpPr>
        <p:spPr>
          <a:xfrm>
            <a:off x="370845" y="3621913"/>
            <a:ext cx="1220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b="1" dirty="0" smtClean="0">
                <a:solidFill>
                  <a:srgbClr val="0088CE"/>
                </a:solidFill>
              </a:rPr>
              <a:t>Auria biopankki</a:t>
            </a:r>
            <a:endParaRPr lang="fi-FI" sz="1000" dirty="0">
              <a:solidFill>
                <a:srgbClr val="0088CE"/>
              </a:solidFill>
            </a:endParaRPr>
          </a:p>
        </p:txBody>
      </p:sp>
      <p:sp>
        <p:nvSpPr>
          <p:cNvPr id="41" name="Tekstiruutu 40"/>
          <p:cNvSpPr txBox="1"/>
          <p:nvPr/>
        </p:nvSpPr>
        <p:spPr>
          <a:xfrm>
            <a:off x="7672246" y="3789040"/>
            <a:ext cx="1220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b="1" dirty="0" err="1" smtClean="0">
                <a:solidFill>
                  <a:srgbClr val="0088CE"/>
                </a:solidFill>
              </a:rPr>
              <a:t>Kardiokompassi</a:t>
            </a:r>
            <a:endParaRPr lang="fi-FI" sz="1000" b="1" dirty="0" smtClean="0">
              <a:solidFill>
                <a:srgbClr val="0088CE"/>
              </a:solidFill>
            </a:endParaRPr>
          </a:p>
          <a:p>
            <a:pPr algn="ctr"/>
            <a:endParaRPr lang="fi-FI" sz="1000" dirty="0">
              <a:solidFill>
                <a:srgbClr val="0088CE"/>
              </a:solidFill>
            </a:endParaRPr>
          </a:p>
        </p:txBody>
      </p:sp>
      <p:sp>
        <p:nvSpPr>
          <p:cNvPr id="45" name="Tekstiruutu 44"/>
          <p:cNvSpPr txBox="1"/>
          <p:nvPr/>
        </p:nvSpPr>
        <p:spPr>
          <a:xfrm>
            <a:off x="3963354" y="2903449"/>
            <a:ext cx="1220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b="1" dirty="0" smtClean="0">
                <a:solidFill>
                  <a:srgbClr val="0088CE"/>
                </a:solidFill>
              </a:rPr>
              <a:t>Hämeenlinna</a:t>
            </a:r>
            <a:endParaRPr lang="fi-FI" sz="1000" dirty="0">
              <a:solidFill>
                <a:srgbClr val="0088CE"/>
              </a:solidFill>
            </a:endParaRPr>
          </a:p>
        </p:txBody>
      </p:sp>
      <p:sp>
        <p:nvSpPr>
          <p:cNvPr id="3" name="Pyöristetty suorakulmio 2"/>
          <p:cNvSpPr/>
          <p:nvPr/>
        </p:nvSpPr>
        <p:spPr>
          <a:xfrm>
            <a:off x="7204267" y="3389325"/>
            <a:ext cx="534249" cy="508098"/>
          </a:xfrm>
          <a:prstGeom prst="roundRect">
            <a:avLst/>
          </a:prstGeom>
          <a:solidFill>
            <a:srgbClr val="99CFEB"/>
          </a:solidFill>
          <a:ln w="63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H</a:t>
            </a:r>
            <a:endParaRPr lang="fi-FI" dirty="0"/>
          </a:p>
        </p:txBody>
      </p:sp>
      <p:sp>
        <p:nvSpPr>
          <p:cNvPr id="46" name="Pyöristetty suorakulmio 45"/>
          <p:cNvSpPr/>
          <p:nvPr/>
        </p:nvSpPr>
        <p:spPr>
          <a:xfrm>
            <a:off x="6041721" y="3170804"/>
            <a:ext cx="534249" cy="508098"/>
          </a:xfrm>
          <a:prstGeom prst="roundRect">
            <a:avLst/>
          </a:prstGeom>
          <a:solidFill>
            <a:srgbClr val="99CFEB"/>
          </a:solidFill>
          <a:ln w="63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S</a:t>
            </a:r>
            <a:endParaRPr lang="fi-FI" dirty="0"/>
          </a:p>
        </p:txBody>
      </p:sp>
      <p:sp>
        <p:nvSpPr>
          <p:cNvPr id="47" name="Pyöristetty suorakulmio 46"/>
          <p:cNvSpPr/>
          <p:nvPr/>
        </p:nvSpPr>
        <p:spPr>
          <a:xfrm>
            <a:off x="4320124" y="3280942"/>
            <a:ext cx="534249" cy="508098"/>
          </a:xfrm>
          <a:prstGeom prst="roundRect">
            <a:avLst/>
          </a:prstGeom>
          <a:solidFill>
            <a:srgbClr val="99CFEB"/>
          </a:solidFill>
          <a:ln w="63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H</a:t>
            </a:r>
            <a:endParaRPr lang="fi-FI" dirty="0"/>
          </a:p>
        </p:txBody>
      </p:sp>
      <p:sp>
        <p:nvSpPr>
          <p:cNvPr id="48" name="Pyöristetty suorakulmio 47"/>
          <p:cNvSpPr/>
          <p:nvPr/>
        </p:nvSpPr>
        <p:spPr>
          <a:xfrm>
            <a:off x="8005228" y="4151472"/>
            <a:ext cx="534249" cy="508098"/>
          </a:xfrm>
          <a:prstGeom prst="roundRect">
            <a:avLst/>
          </a:prstGeom>
          <a:solidFill>
            <a:srgbClr val="99CFEB"/>
          </a:solidFill>
          <a:ln w="63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K</a:t>
            </a:r>
            <a:endParaRPr lang="fi-FI" dirty="0"/>
          </a:p>
        </p:txBody>
      </p:sp>
      <p:sp>
        <p:nvSpPr>
          <p:cNvPr id="49" name="Pyöristetty suorakulmio 48"/>
          <p:cNvSpPr/>
          <p:nvPr/>
        </p:nvSpPr>
        <p:spPr>
          <a:xfrm>
            <a:off x="2407919" y="3389325"/>
            <a:ext cx="534249" cy="508098"/>
          </a:xfrm>
          <a:prstGeom prst="roundRect">
            <a:avLst/>
          </a:prstGeom>
          <a:solidFill>
            <a:srgbClr val="99CFEB"/>
          </a:solidFill>
          <a:ln w="63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P</a:t>
            </a:r>
            <a:endParaRPr lang="fi-FI" dirty="0"/>
          </a:p>
        </p:txBody>
      </p:sp>
      <p:sp>
        <p:nvSpPr>
          <p:cNvPr id="50" name="Pyöristetty suorakulmio 49"/>
          <p:cNvSpPr/>
          <p:nvPr/>
        </p:nvSpPr>
        <p:spPr>
          <a:xfrm>
            <a:off x="735987" y="3897423"/>
            <a:ext cx="534249" cy="508098"/>
          </a:xfrm>
          <a:prstGeom prst="roundRect">
            <a:avLst/>
          </a:prstGeom>
          <a:solidFill>
            <a:srgbClr val="99CFEB"/>
          </a:solidFill>
          <a:ln w="63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A</a:t>
            </a:r>
            <a:endParaRPr lang="fi-FI" dirty="0"/>
          </a:p>
        </p:txBody>
      </p:sp>
      <p:sp>
        <p:nvSpPr>
          <p:cNvPr id="51" name="Tekstiruutu 50"/>
          <p:cNvSpPr txBox="1"/>
          <p:nvPr/>
        </p:nvSpPr>
        <p:spPr>
          <a:xfrm>
            <a:off x="2568386" y="4267530"/>
            <a:ext cx="1220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b="1" dirty="0" smtClean="0">
                <a:solidFill>
                  <a:schemeClr val="bg1"/>
                </a:solidFill>
              </a:rPr>
              <a:t>W2E</a:t>
            </a:r>
          </a:p>
          <a:p>
            <a:pPr algn="ctr"/>
            <a:r>
              <a:rPr lang="fi-FI" sz="1000" b="1" dirty="0" smtClean="0">
                <a:solidFill>
                  <a:schemeClr val="bg1"/>
                </a:solidFill>
              </a:rPr>
              <a:t>TUT</a:t>
            </a:r>
            <a:endParaRPr lang="fi-FI" sz="1000" dirty="0">
              <a:solidFill>
                <a:schemeClr val="bg1"/>
              </a:solidFill>
            </a:endParaRPr>
          </a:p>
        </p:txBody>
      </p:sp>
      <p:grpSp>
        <p:nvGrpSpPr>
          <p:cNvPr id="7" name="Ryhmä 6"/>
          <p:cNvGrpSpPr/>
          <p:nvPr/>
        </p:nvGrpSpPr>
        <p:grpSpPr>
          <a:xfrm>
            <a:off x="2819824" y="4705716"/>
            <a:ext cx="775081" cy="738480"/>
            <a:chOff x="2774522" y="3989095"/>
            <a:chExt cx="775081" cy="738480"/>
          </a:xfrm>
        </p:grpSpPr>
        <p:sp>
          <p:nvSpPr>
            <p:cNvPr id="44" name="Pyöristetty suorakulmio 43"/>
            <p:cNvSpPr/>
            <p:nvPr/>
          </p:nvSpPr>
          <p:spPr>
            <a:xfrm>
              <a:off x="2774522" y="3989095"/>
              <a:ext cx="717358" cy="682244"/>
            </a:xfrm>
            <a:prstGeom prst="roundRect">
              <a:avLst/>
            </a:prstGeom>
            <a:solidFill>
              <a:schemeClr val="bg1"/>
            </a:solidFill>
            <a:ln w="6350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72" y="3997444"/>
              <a:ext cx="730131" cy="730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3103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Sähköiset palvelut</a:t>
            </a:r>
            <a:endParaRPr lang="fi-FI" dirty="0"/>
          </a:p>
        </p:txBody>
      </p:sp>
      <p:sp>
        <p:nvSpPr>
          <p:cNvPr id="17" name="Pyöristetty suorakulmio 16"/>
          <p:cNvSpPr/>
          <p:nvPr/>
        </p:nvSpPr>
        <p:spPr>
          <a:xfrm>
            <a:off x="238828" y="1361457"/>
            <a:ext cx="8637440" cy="5107460"/>
          </a:xfrm>
          <a:prstGeom prst="roundRect">
            <a:avLst/>
          </a:prstGeom>
          <a:solidFill>
            <a:srgbClr val="325BB7">
              <a:alpha val="23000"/>
            </a:srgbClr>
          </a:solidFill>
          <a:ln w="57150">
            <a:solidFill>
              <a:schemeClr val="accent3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2400" b="1" dirty="0" smtClean="0">
              <a:solidFill>
                <a:srgbClr val="3037B7"/>
              </a:solidFill>
            </a:endParaRPr>
          </a:p>
          <a:p>
            <a:pPr algn="ctr"/>
            <a:endParaRPr lang="fi-FI" sz="2400" b="1" dirty="0">
              <a:solidFill>
                <a:srgbClr val="3037B7"/>
              </a:solidFill>
            </a:endParaRPr>
          </a:p>
          <a:p>
            <a:pPr algn="ctr"/>
            <a:endParaRPr lang="fi-FI" sz="2400" b="1" dirty="0" smtClean="0">
              <a:solidFill>
                <a:srgbClr val="3037B7"/>
              </a:solidFill>
            </a:endParaRPr>
          </a:p>
          <a:p>
            <a:pPr algn="ctr"/>
            <a:endParaRPr lang="fi-FI" sz="2400" b="1" dirty="0">
              <a:solidFill>
                <a:srgbClr val="3037B7"/>
              </a:solidFill>
            </a:endParaRPr>
          </a:p>
          <a:p>
            <a:pPr algn="ctr"/>
            <a:endParaRPr lang="fi-FI" sz="2400" b="1" dirty="0" smtClean="0">
              <a:solidFill>
                <a:srgbClr val="3037B7"/>
              </a:solidFill>
            </a:endParaRPr>
          </a:p>
          <a:p>
            <a:pPr algn="ctr"/>
            <a:endParaRPr lang="fi-FI" sz="2400" b="1" dirty="0">
              <a:solidFill>
                <a:srgbClr val="3037B7"/>
              </a:solidFill>
            </a:endParaRPr>
          </a:p>
          <a:p>
            <a:pPr algn="ctr"/>
            <a:endParaRPr lang="fi-FI" sz="2400" b="1" dirty="0" smtClean="0">
              <a:solidFill>
                <a:srgbClr val="3037B7"/>
              </a:solidFill>
            </a:endParaRPr>
          </a:p>
          <a:p>
            <a:pPr algn="ctr"/>
            <a:endParaRPr lang="fi-FI" sz="2400" b="1" dirty="0" smtClean="0">
              <a:solidFill>
                <a:srgbClr val="3037B7"/>
              </a:solidFill>
            </a:endParaRPr>
          </a:p>
          <a:p>
            <a:pPr algn="ctr"/>
            <a:endParaRPr lang="fi-FI" sz="2400" b="1" dirty="0">
              <a:solidFill>
                <a:srgbClr val="3037B7"/>
              </a:solidFill>
            </a:endParaRPr>
          </a:p>
          <a:p>
            <a:pPr algn="ctr"/>
            <a:endParaRPr lang="fi-FI" sz="2000" b="1" dirty="0" smtClean="0">
              <a:solidFill>
                <a:srgbClr val="3037B7"/>
              </a:solidFill>
            </a:endParaRPr>
          </a:p>
          <a:p>
            <a:pPr algn="ctr"/>
            <a:endParaRPr lang="fi-FI" sz="2000" b="1" dirty="0">
              <a:solidFill>
                <a:srgbClr val="3037B7"/>
              </a:solidFill>
            </a:endParaRPr>
          </a:p>
          <a:p>
            <a:pPr algn="ctr"/>
            <a:r>
              <a:rPr lang="fi-FI" sz="2000" b="1" dirty="0" err="1" smtClean="0">
                <a:solidFill>
                  <a:srgbClr val="3037B7"/>
                </a:solidFill>
              </a:rPr>
              <a:t>Hyvis.fi</a:t>
            </a:r>
            <a:r>
              <a:rPr lang="fi-FI" sz="2000" b="1" dirty="0" smtClean="0">
                <a:solidFill>
                  <a:srgbClr val="3037B7"/>
                </a:solidFill>
              </a:rPr>
              <a:t> </a:t>
            </a:r>
          </a:p>
          <a:p>
            <a:pPr algn="ctr"/>
            <a:r>
              <a:rPr lang="fi-FI" dirty="0" smtClean="0">
                <a:solidFill>
                  <a:srgbClr val="3037B7"/>
                </a:solidFill>
              </a:rPr>
              <a:t>Julkaisuportaali - Terveyden edistäminen    </a:t>
            </a:r>
          </a:p>
        </p:txBody>
      </p:sp>
      <p:sp>
        <p:nvSpPr>
          <p:cNvPr id="18" name="Pyöristetty suorakulmio 17"/>
          <p:cNvSpPr/>
          <p:nvPr/>
        </p:nvSpPr>
        <p:spPr>
          <a:xfrm>
            <a:off x="538958" y="4419848"/>
            <a:ext cx="7925528" cy="513807"/>
          </a:xfrm>
          <a:prstGeom prst="roundRect">
            <a:avLst/>
          </a:prstGeom>
          <a:solidFill>
            <a:srgbClr val="3037B7">
              <a:alpha val="34000"/>
            </a:srgbClr>
          </a:solidFill>
          <a:ln w="38100">
            <a:solidFill>
              <a:schemeClr val="accent3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000" b="1" dirty="0" smtClean="0">
                <a:solidFill>
                  <a:srgbClr val="3037B7"/>
                </a:solidFill>
              </a:rPr>
              <a:t>Ammattilaisen </a:t>
            </a:r>
            <a:r>
              <a:rPr lang="fi-FI" sz="2000" b="1" dirty="0">
                <a:solidFill>
                  <a:srgbClr val="3037B7"/>
                </a:solidFill>
              </a:rPr>
              <a:t>Hyvis </a:t>
            </a:r>
          </a:p>
        </p:txBody>
      </p:sp>
      <p:sp>
        <p:nvSpPr>
          <p:cNvPr id="19" name="Pyöristetty suorakulmio 18"/>
          <p:cNvSpPr/>
          <p:nvPr/>
        </p:nvSpPr>
        <p:spPr>
          <a:xfrm>
            <a:off x="538958" y="5038354"/>
            <a:ext cx="7925528" cy="513807"/>
          </a:xfrm>
          <a:prstGeom prst="roundRect">
            <a:avLst/>
          </a:prstGeom>
          <a:solidFill>
            <a:srgbClr val="F0C800">
              <a:alpha val="65000"/>
            </a:srgbClr>
          </a:solidFill>
          <a:ln w="38100">
            <a:solidFill>
              <a:schemeClr val="accent3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000" b="1" dirty="0" err="1" smtClean="0">
                <a:solidFill>
                  <a:srgbClr val="3037B7"/>
                </a:solidFill>
              </a:rPr>
              <a:t>OmaHyvis</a:t>
            </a:r>
            <a:endParaRPr lang="fi-FI" sz="2000" b="1" dirty="0">
              <a:solidFill>
                <a:srgbClr val="3037B7"/>
              </a:solidFill>
            </a:endParaRPr>
          </a:p>
        </p:txBody>
      </p:sp>
      <p:sp>
        <p:nvSpPr>
          <p:cNvPr id="20" name="Pyöristetty suorakulmio 19"/>
          <p:cNvSpPr/>
          <p:nvPr/>
        </p:nvSpPr>
        <p:spPr>
          <a:xfrm>
            <a:off x="378643" y="1759926"/>
            <a:ext cx="1104487" cy="1214058"/>
          </a:xfrm>
          <a:prstGeom prst="roundRect">
            <a:avLst/>
          </a:prstGeom>
          <a:solidFill>
            <a:srgbClr val="3037B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300" b="1" dirty="0" smtClean="0">
                <a:solidFill>
                  <a:schemeClr val="bg1"/>
                </a:solidFill>
              </a:rPr>
              <a:t>Turvallinen viestin-välitys</a:t>
            </a:r>
          </a:p>
        </p:txBody>
      </p:sp>
      <p:sp>
        <p:nvSpPr>
          <p:cNvPr id="21" name="Pyöristetty suorakulmio 20"/>
          <p:cNvSpPr/>
          <p:nvPr/>
        </p:nvSpPr>
        <p:spPr>
          <a:xfrm>
            <a:off x="1565661" y="1771883"/>
            <a:ext cx="1033543" cy="1202100"/>
          </a:xfrm>
          <a:prstGeom prst="roundRect">
            <a:avLst/>
          </a:prstGeom>
          <a:solidFill>
            <a:srgbClr val="3037B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300" b="1" dirty="0">
                <a:solidFill>
                  <a:schemeClr val="bg1"/>
                </a:solidFill>
              </a:rPr>
              <a:t>Tiedon keruu / </a:t>
            </a:r>
            <a:r>
              <a:rPr lang="fi-FI" sz="1300" b="1" dirty="0" smtClean="0">
                <a:solidFill>
                  <a:schemeClr val="bg1"/>
                </a:solidFill>
              </a:rPr>
              <a:t>sähköiset </a:t>
            </a:r>
            <a:r>
              <a:rPr lang="fi-FI" sz="1300" b="1" dirty="0">
                <a:solidFill>
                  <a:schemeClr val="bg1"/>
                </a:solidFill>
              </a:rPr>
              <a:t>lomakkeet</a:t>
            </a:r>
          </a:p>
        </p:txBody>
      </p:sp>
      <p:sp>
        <p:nvSpPr>
          <p:cNvPr id="22" name="Pyöristetty suorakulmio 21"/>
          <p:cNvSpPr/>
          <p:nvPr/>
        </p:nvSpPr>
        <p:spPr>
          <a:xfrm>
            <a:off x="2670146" y="3122376"/>
            <a:ext cx="1104487" cy="1190632"/>
          </a:xfrm>
          <a:prstGeom prst="roundRect">
            <a:avLst/>
          </a:prstGeom>
          <a:solidFill>
            <a:srgbClr val="3037B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300" b="1" dirty="0" smtClean="0">
                <a:solidFill>
                  <a:schemeClr val="bg1"/>
                </a:solidFill>
              </a:rPr>
              <a:t>Kansalaisen </a:t>
            </a:r>
            <a:r>
              <a:rPr lang="fi-FI" sz="1300" b="1" dirty="0">
                <a:solidFill>
                  <a:schemeClr val="bg1"/>
                </a:solidFill>
              </a:rPr>
              <a:t>ajanvaraus</a:t>
            </a:r>
          </a:p>
        </p:txBody>
      </p:sp>
      <p:sp>
        <p:nvSpPr>
          <p:cNvPr id="23" name="Pyöristetty suorakulmio 22"/>
          <p:cNvSpPr/>
          <p:nvPr/>
        </p:nvSpPr>
        <p:spPr>
          <a:xfrm>
            <a:off x="5032915" y="3110908"/>
            <a:ext cx="1149676" cy="1202100"/>
          </a:xfrm>
          <a:prstGeom prst="roundRect">
            <a:avLst/>
          </a:prstGeom>
          <a:solidFill>
            <a:srgbClr val="3037B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300" b="1" dirty="0" smtClean="0">
                <a:solidFill>
                  <a:schemeClr val="bg1"/>
                </a:solidFill>
              </a:rPr>
              <a:t>Itse </a:t>
            </a:r>
            <a:r>
              <a:rPr lang="fi-FI" sz="1300" b="1" dirty="0" err="1" smtClean="0">
                <a:solidFill>
                  <a:schemeClr val="bg1"/>
                </a:solidFill>
              </a:rPr>
              <a:t>ilmoittau-tuminen</a:t>
            </a:r>
            <a:endParaRPr lang="fi-FI" sz="1300" b="1" dirty="0" smtClean="0">
              <a:solidFill>
                <a:schemeClr val="bg1"/>
              </a:solidFill>
            </a:endParaRPr>
          </a:p>
        </p:txBody>
      </p:sp>
      <p:sp>
        <p:nvSpPr>
          <p:cNvPr id="24" name="Pyöristetty suorakulmio 23"/>
          <p:cNvSpPr/>
          <p:nvPr/>
        </p:nvSpPr>
        <p:spPr>
          <a:xfrm>
            <a:off x="3865527" y="1778855"/>
            <a:ext cx="1167387" cy="1202100"/>
          </a:xfrm>
          <a:prstGeom prst="roundRect">
            <a:avLst/>
          </a:prstGeom>
          <a:solidFill>
            <a:srgbClr val="3037B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300" b="1" dirty="0">
                <a:solidFill>
                  <a:schemeClr val="bg1"/>
                </a:solidFill>
              </a:rPr>
              <a:t>Riskitestistä </a:t>
            </a:r>
            <a:r>
              <a:rPr lang="fi-FI" sz="1300" b="1" dirty="0" err="1">
                <a:solidFill>
                  <a:schemeClr val="bg1"/>
                </a:solidFill>
              </a:rPr>
              <a:t>hoitoon-ohjaus</a:t>
            </a:r>
            <a:endParaRPr lang="fi-FI" sz="1300" b="1" dirty="0">
              <a:solidFill>
                <a:schemeClr val="bg1"/>
              </a:solidFill>
            </a:endParaRPr>
          </a:p>
        </p:txBody>
      </p:sp>
      <p:sp>
        <p:nvSpPr>
          <p:cNvPr id="25" name="Pyöristetty suorakulmio 24"/>
          <p:cNvSpPr/>
          <p:nvPr/>
        </p:nvSpPr>
        <p:spPr>
          <a:xfrm>
            <a:off x="378644" y="3089060"/>
            <a:ext cx="1104485" cy="1201901"/>
          </a:xfrm>
          <a:prstGeom prst="roundRect">
            <a:avLst/>
          </a:prstGeom>
          <a:solidFill>
            <a:srgbClr val="3037B7"/>
          </a:solidFill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300" b="1" dirty="0" smtClean="0">
                <a:solidFill>
                  <a:schemeClr val="bg1"/>
                </a:solidFill>
              </a:rPr>
              <a:t>Henkilö- ja perustiedot </a:t>
            </a:r>
            <a:r>
              <a:rPr lang="fi-FI" sz="1300" b="1" dirty="0" err="1" smtClean="0">
                <a:solidFill>
                  <a:schemeClr val="bg1"/>
                </a:solidFill>
              </a:rPr>
              <a:t>Efficaan</a:t>
            </a:r>
            <a:endParaRPr lang="fi-FI" sz="1300" b="1" dirty="0" smtClean="0">
              <a:solidFill>
                <a:schemeClr val="bg1"/>
              </a:solidFill>
            </a:endParaRPr>
          </a:p>
        </p:txBody>
      </p:sp>
      <p:grpSp>
        <p:nvGrpSpPr>
          <p:cNvPr id="36" name="Ryhmitä 35"/>
          <p:cNvGrpSpPr/>
          <p:nvPr/>
        </p:nvGrpSpPr>
        <p:grpSpPr>
          <a:xfrm>
            <a:off x="7010645" y="5993473"/>
            <a:ext cx="1435332" cy="650393"/>
            <a:chOff x="7474297" y="263540"/>
            <a:chExt cx="1435332" cy="650393"/>
          </a:xfrm>
        </p:grpSpPr>
        <p:sp>
          <p:nvSpPr>
            <p:cNvPr id="26" name="Pyöristetty suorakulmio 25"/>
            <p:cNvSpPr/>
            <p:nvPr/>
          </p:nvSpPr>
          <p:spPr>
            <a:xfrm>
              <a:off x="7474297" y="263540"/>
              <a:ext cx="1435332" cy="296705"/>
            </a:xfrm>
            <a:prstGeom prst="roundRect">
              <a:avLst/>
            </a:prstGeom>
            <a:solidFill>
              <a:srgbClr val="3037B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300" b="1" dirty="0" smtClean="0">
                  <a:solidFill>
                    <a:schemeClr val="bg1"/>
                  </a:solidFill>
                </a:rPr>
                <a:t>Tuotannossa</a:t>
              </a:r>
            </a:p>
          </p:txBody>
        </p:sp>
        <p:sp>
          <p:nvSpPr>
            <p:cNvPr id="27" name="Pyöristetty suorakulmio 26"/>
            <p:cNvSpPr/>
            <p:nvPr/>
          </p:nvSpPr>
          <p:spPr>
            <a:xfrm>
              <a:off x="7474297" y="617228"/>
              <a:ext cx="1435332" cy="296705"/>
            </a:xfrm>
            <a:prstGeom prst="roundRect">
              <a:avLst/>
            </a:prstGeom>
            <a:solidFill>
              <a:srgbClr val="F0C8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300" b="1" dirty="0" smtClean="0">
                  <a:solidFill>
                    <a:srgbClr val="325BB7"/>
                  </a:solidFill>
                </a:rPr>
                <a:t>Tulossa 2016</a:t>
              </a:r>
            </a:p>
          </p:txBody>
        </p:sp>
      </p:grpSp>
      <p:sp>
        <p:nvSpPr>
          <p:cNvPr id="28" name="Pyöristetty suorakulmio 27"/>
          <p:cNvSpPr/>
          <p:nvPr/>
        </p:nvSpPr>
        <p:spPr>
          <a:xfrm>
            <a:off x="1565653" y="3122376"/>
            <a:ext cx="1033549" cy="1168585"/>
          </a:xfrm>
          <a:prstGeom prst="roundRect">
            <a:avLst/>
          </a:prstGeom>
          <a:solidFill>
            <a:srgbClr val="3037B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300" b="1" dirty="0" err="1" smtClean="0">
                <a:solidFill>
                  <a:schemeClr val="bg1"/>
                </a:solidFill>
              </a:rPr>
              <a:t>OmaHoito</a:t>
            </a:r>
            <a:endParaRPr lang="fi-FI" sz="1300" b="1" dirty="0">
              <a:solidFill>
                <a:schemeClr val="bg1"/>
              </a:solidFill>
            </a:endParaRPr>
          </a:p>
        </p:txBody>
      </p:sp>
      <p:sp>
        <p:nvSpPr>
          <p:cNvPr id="29" name="Pyöristetty suorakulmio 28"/>
          <p:cNvSpPr/>
          <p:nvPr/>
        </p:nvSpPr>
        <p:spPr>
          <a:xfrm>
            <a:off x="3849849" y="3110908"/>
            <a:ext cx="1104486" cy="1202100"/>
          </a:xfrm>
          <a:prstGeom prst="roundRect">
            <a:avLst/>
          </a:prstGeom>
          <a:solidFill>
            <a:srgbClr val="3037B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300" b="1" dirty="0" smtClean="0">
                <a:solidFill>
                  <a:schemeClr val="bg1"/>
                </a:solidFill>
              </a:rPr>
              <a:t>Oma-terveys</a:t>
            </a:r>
            <a:endParaRPr lang="fi-FI" sz="1300" b="1" dirty="0">
              <a:solidFill>
                <a:schemeClr val="bg1"/>
              </a:solidFill>
            </a:endParaRPr>
          </a:p>
        </p:txBody>
      </p:sp>
      <p:sp>
        <p:nvSpPr>
          <p:cNvPr id="30" name="Pyöristetty suorakulmio 29"/>
          <p:cNvSpPr/>
          <p:nvPr/>
        </p:nvSpPr>
        <p:spPr>
          <a:xfrm>
            <a:off x="2705514" y="1771884"/>
            <a:ext cx="1069119" cy="1209071"/>
          </a:xfrm>
          <a:prstGeom prst="roundRect">
            <a:avLst/>
          </a:prstGeom>
          <a:solidFill>
            <a:srgbClr val="3037B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300" b="1" dirty="0" smtClean="0">
                <a:solidFill>
                  <a:schemeClr val="bg1"/>
                </a:solidFill>
              </a:rPr>
              <a:t>Asiointi-viestit </a:t>
            </a:r>
            <a:r>
              <a:rPr lang="fi-FI" sz="1300" b="1" dirty="0" err="1" smtClean="0">
                <a:solidFill>
                  <a:schemeClr val="bg1"/>
                </a:solidFill>
              </a:rPr>
              <a:t>sähköinen/ekirje</a:t>
            </a:r>
            <a:endParaRPr lang="fi-FI" sz="1300" b="1" dirty="0">
              <a:solidFill>
                <a:schemeClr val="bg1"/>
              </a:solidFill>
            </a:endParaRPr>
          </a:p>
        </p:txBody>
      </p:sp>
      <p:sp>
        <p:nvSpPr>
          <p:cNvPr id="31" name="Pyöristetty suorakulmio 30"/>
          <p:cNvSpPr/>
          <p:nvPr/>
        </p:nvSpPr>
        <p:spPr>
          <a:xfrm>
            <a:off x="6310044" y="1764714"/>
            <a:ext cx="1104486" cy="1202100"/>
          </a:xfrm>
          <a:prstGeom prst="roundRect">
            <a:avLst/>
          </a:prstGeom>
          <a:solidFill>
            <a:srgbClr val="F0C8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300" b="1" dirty="0" err="1" smtClean="0">
                <a:solidFill>
                  <a:srgbClr val="3037B7"/>
                </a:solidFill>
              </a:rPr>
              <a:t>Moniajan-varaus</a:t>
            </a:r>
            <a:r>
              <a:rPr lang="fi-FI" sz="1300" b="1" dirty="0" smtClean="0">
                <a:solidFill>
                  <a:srgbClr val="3037B7"/>
                </a:solidFill>
              </a:rPr>
              <a:t> ja palvelun-hallinta</a:t>
            </a:r>
            <a:endParaRPr lang="fi-FI" sz="1300" b="1" dirty="0">
              <a:solidFill>
                <a:srgbClr val="3037B7"/>
              </a:solidFill>
            </a:endParaRPr>
          </a:p>
        </p:txBody>
      </p:sp>
      <p:sp>
        <p:nvSpPr>
          <p:cNvPr id="32" name="Pyöristetty suorakulmio 31"/>
          <p:cNvSpPr/>
          <p:nvPr/>
        </p:nvSpPr>
        <p:spPr>
          <a:xfrm>
            <a:off x="7508514" y="3089060"/>
            <a:ext cx="1104486" cy="1202100"/>
          </a:xfrm>
          <a:prstGeom prst="roundRect">
            <a:avLst/>
          </a:prstGeom>
          <a:solidFill>
            <a:srgbClr val="F0C8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300" b="1" dirty="0" smtClean="0">
                <a:solidFill>
                  <a:srgbClr val="325BB7"/>
                </a:solidFill>
              </a:rPr>
              <a:t>Spontaani-palaute</a:t>
            </a:r>
            <a:endParaRPr lang="fi-FI" sz="1300" b="1" dirty="0">
              <a:solidFill>
                <a:srgbClr val="325BB7"/>
              </a:solidFill>
            </a:endParaRPr>
          </a:p>
        </p:txBody>
      </p:sp>
      <p:sp>
        <p:nvSpPr>
          <p:cNvPr id="33" name="Pyöristetty suorakulmio 32"/>
          <p:cNvSpPr/>
          <p:nvPr/>
        </p:nvSpPr>
        <p:spPr>
          <a:xfrm>
            <a:off x="6310044" y="3092545"/>
            <a:ext cx="1115499" cy="1202100"/>
          </a:xfrm>
          <a:prstGeom prst="roundRect">
            <a:avLst/>
          </a:prstGeom>
          <a:solidFill>
            <a:srgbClr val="F0C8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fi-FI" sz="1300" b="1" dirty="0" err="1" smtClean="0">
                <a:solidFill>
                  <a:srgbClr val="325BB7"/>
                </a:solidFill>
              </a:rPr>
              <a:t>Hoitoon-hakeutu-minen</a:t>
            </a:r>
            <a:r>
              <a:rPr lang="fi-FI" sz="1300" b="1" dirty="0" smtClean="0">
                <a:solidFill>
                  <a:srgbClr val="325BB7"/>
                </a:solidFill>
              </a:rPr>
              <a:t>  / </a:t>
            </a:r>
            <a:r>
              <a:rPr lang="fi-FI" sz="1300" b="1" dirty="0">
                <a:solidFill>
                  <a:srgbClr val="325BB7"/>
                </a:solidFill>
              </a:rPr>
              <a:t>P</a:t>
            </a:r>
            <a:r>
              <a:rPr lang="fi-FI" sz="1300" b="1" dirty="0" smtClean="0">
                <a:solidFill>
                  <a:srgbClr val="325BB7"/>
                </a:solidFill>
              </a:rPr>
              <a:t>alvelu-tarpeen </a:t>
            </a:r>
            <a:r>
              <a:rPr lang="fi-FI" sz="1300" b="1" dirty="0" err="1" smtClean="0">
                <a:solidFill>
                  <a:srgbClr val="325BB7"/>
                </a:solidFill>
              </a:rPr>
              <a:t>itsearviointi</a:t>
            </a:r>
            <a:endParaRPr lang="fi-FI" sz="1300" b="1" dirty="0">
              <a:solidFill>
                <a:srgbClr val="325BB7"/>
              </a:solidFill>
            </a:endParaRPr>
          </a:p>
        </p:txBody>
      </p:sp>
      <p:sp>
        <p:nvSpPr>
          <p:cNvPr id="34" name="Pyöristetty suorakulmio 33"/>
          <p:cNvSpPr/>
          <p:nvPr/>
        </p:nvSpPr>
        <p:spPr>
          <a:xfrm>
            <a:off x="7508514" y="1764714"/>
            <a:ext cx="1104486" cy="1202100"/>
          </a:xfrm>
          <a:prstGeom prst="roundRect">
            <a:avLst/>
          </a:prstGeom>
          <a:solidFill>
            <a:srgbClr val="F0C8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300" b="1" dirty="0" smtClean="0">
                <a:solidFill>
                  <a:srgbClr val="325BB7"/>
                </a:solidFill>
              </a:rPr>
              <a:t>Palvelu-hakemisto</a:t>
            </a:r>
            <a:endParaRPr lang="fi-FI" sz="1300" b="1" dirty="0">
              <a:solidFill>
                <a:srgbClr val="325BB7"/>
              </a:solidFill>
            </a:endParaRPr>
          </a:p>
        </p:txBody>
      </p:sp>
      <p:sp>
        <p:nvSpPr>
          <p:cNvPr id="37" name="Pyöristetty suorakulmio 36"/>
          <p:cNvSpPr/>
          <p:nvPr/>
        </p:nvSpPr>
        <p:spPr>
          <a:xfrm>
            <a:off x="5122017" y="1778855"/>
            <a:ext cx="1060574" cy="1202100"/>
          </a:xfrm>
          <a:prstGeom prst="roundRect">
            <a:avLst/>
          </a:prstGeom>
          <a:solidFill>
            <a:srgbClr val="F0C8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300" b="1" dirty="0" smtClean="0">
                <a:solidFill>
                  <a:srgbClr val="3037B7"/>
                </a:solidFill>
              </a:rPr>
              <a:t>Video-avusteinen asiointi</a:t>
            </a:r>
            <a:endParaRPr lang="fi-FI" sz="1300" b="1" dirty="0">
              <a:solidFill>
                <a:srgbClr val="3037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41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310713" y="1296138"/>
            <a:ext cx="7589447" cy="4083582"/>
          </a:xfrm>
        </p:spPr>
        <p:txBody>
          <a:bodyPr/>
          <a:lstStyle/>
          <a:p>
            <a:pPr algn="l"/>
            <a:r>
              <a:rPr lang="fi-FI" dirty="0" smtClean="0"/>
              <a:t>Lisätiedot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err="1" smtClean="0">
                <a:hlinkClick r:id="rId2"/>
              </a:rPr>
              <a:t>Timo.Saari@hyvis-ict.fi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p. 044-7556492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6102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Kiitos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099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Hyvis toimijana </a:t>
            </a:r>
            <a:r>
              <a:rPr lang="fi-FI" dirty="0" err="1" smtClean="0"/>
              <a:t>PHR-kentällä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Hyvis-ICT</a:t>
            </a:r>
            <a:r>
              <a:rPr lang="fi-FI" dirty="0" smtClean="0"/>
              <a:t> on valmis monipuoliseen yhteistyöhön hyvinvoinnin kansallisten tavoitteiden toteuttamiseksi.</a:t>
            </a:r>
          </a:p>
          <a:p>
            <a:r>
              <a:rPr lang="fi-FI" dirty="0" err="1" smtClean="0"/>
              <a:t>Hyvis-ICT</a:t>
            </a:r>
            <a:r>
              <a:rPr lang="fi-FI" dirty="0" smtClean="0"/>
              <a:t>, </a:t>
            </a:r>
            <a:r>
              <a:rPr lang="fi-FI" dirty="0" err="1" smtClean="0"/>
              <a:t>Taltionin</a:t>
            </a:r>
            <a:r>
              <a:rPr lang="fi-FI" dirty="0" smtClean="0"/>
              <a:t> uutena omistajana, vie </a:t>
            </a:r>
            <a:r>
              <a:rPr lang="fi-FI" dirty="0" err="1" smtClean="0"/>
              <a:t>Taltionia</a:t>
            </a:r>
            <a:r>
              <a:rPr lang="fi-FI" dirty="0" smtClean="0"/>
              <a:t> rakentavasti ja ennakkoluulottomasti eteenpäin, osana kansallista </a:t>
            </a:r>
            <a:r>
              <a:rPr lang="fi-FI" dirty="0" err="1" smtClean="0"/>
              <a:t>PHR-ratkaisua</a:t>
            </a:r>
            <a:r>
              <a:rPr lang="fi-FI" dirty="0" smtClean="0"/>
              <a:t> ja kansalaisten parempien palvelujen taustatietona</a:t>
            </a:r>
          </a:p>
          <a:p>
            <a:r>
              <a:rPr lang="fi-FI" dirty="0" smtClean="0"/>
              <a:t>Hyvis toimii ensikontaktina uusien kiinnostuneiden tahojen (yritykset, yhdistykset, kolmas sektori) kontaktipintana, </a:t>
            </a:r>
            <a:r>
              <a:rPr lang="fi-FI" dirty="0" err="1" smtClean="0"/>
              <a:t>auditoijana</a:t>
            </a:r>
            <a:r>
              <a:rPr lang="fi-FI" dirty="0"/>
              <a:t> </a:t>
            </a:r>
            <a:r>
              <a:rPr lang="fi-FI" dirty="0" smtClean="0"/>
              <a:t>ja keskustelukumppanina</a:t>
            </a:r>
          </a:p>
          <a:p>
            <a:r>
              <a:rPr lang="fi-FI" dirty="0" smtClean="0"/>
              <a:t>Pidämme yllä </a:t>
            </a:r>
            <a:r>
              <a:rPr lang="fi-FI" dirty="0" err="1" smtClean="0"/>
              <a:t>Taltionin</a:t>
            </a:r>
            <a:r>
              <a:rPr lang="fi-FI" dirty="0" smtClean="0"/>
              <a:t> taustalla olevan kehittäjäyhteisön  </a:t>
            </a:r>
            <a:r>
              <a:rPr lang="fi-FI" dirty="0" smtClean="0">
                <a:sym typeface="Wingdings" panose="05000000000000000000" pitchFamily="2" charset="2"/>
              </a:rPr>
              <a:t> </a:t>
            </a:r>
            <a:r>
              <a:rPr lang="fi-FI" dirty="0" err="1" smtClean="0">
                <a:sym typeface="Wingdings" panose="05000000000000000000" pitchFamily="2" charset="2"/>
              </a:rPr>
              <a:t>Hyviksellä</a:t>
            </a:r>
            <a:r>
              <a:rPr lang="fi-FI" dirty="0" smtClean="0">
                <a:sym typeface="Wingdings" panose="05000000000000000000" pitchFamily="2" charset="2"/>
              </a:rPr>
              <a:t> pitkä kokemus kehittäjäyhteisöllisyydestä</a:t>
            </a:r>
            <a:endParaRPr lang="fi-FI" dirty="0" smtClean="0"/>
          </a:p>
          <a:p>
            <a:r>
              <a:rPr lang="fi-FI" dirty="0" smtClean="0"/>
              <a:t>Keskeisiä ajureitamme</a:t>
            </a:r>
          </a:p>
          <a:p>
            <a:pPr lvl="1"/>
            <a:r>
              <a:rPr lang="fi-FI" dirty="0" smtClean="0"/>
              <a:t>Yksilö keskiöön</a:t>
            </a:r>
          </a:p>
          <a:p>
            <a:pPr lvl="1"/>
            <a:r>
              <a:rPr lang="fi-FI" dirty="0" smtClean="0"/>
              <a:t>Asiakasymmärryksen lisääminen</a:t>
            </a:r>
          </a:p>
          <a:p>
            <a:pPr lvl="1"/>
            <a:r>
              <a:rPr lang="fi-FI" dirty="0" err="1"/>
              <a:t>R</a:t>
            </a:r>
            <a:r>
              <a:rPr lang="fi-FI" dirty="0" err="1" smtClean="0"/>
              <a:t>eal-life</a:t>
            </a:r>
            <a:r>
              <a:rPr lang="fi-FI" dirty="0" smtClean="0"/>
              <a:t> data osaksi hoitoprosessia</a:t>
            </a:r>
          </a:p>
          <a:p>
            <a:pPr lvl="1"/>
            <a:r>
              <a:rPr lang="fi-FI" dirty="0" smtClean="0"/>
              <a:t>Yhdistykset/kolmas sektori mukaan 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1D7C-A006-134E-A2F5-78888DCBD7A9}" type="datetime1">
              <a:rPr lang="fi-FI" smtClean="0"/>
              <a:t>26.1.2016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BAFB-5DE6-5842-9863-F9E69E4AD503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791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Tavoitteemme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Haluamme luoda alustan, jossa hyvinvointiin liittyviä sovelluksia voidaan testata ja sertifioida ja jossa niiden tuottamaa dataa voidaan tallentaa, luokitella ja jalostaa </a:t>
            </a:r>
            <a:r>
              <a:rPr lang="fi-FI" dirty="0" smtClean="0"/>
              <a:t>monipuolisiin </a:t>
            </a:r>
            <a:r>
              <a:rPr lang="fi-FI" dirty="0"/>
              <a:t>käyttötarpeisiin.</a:t>
            </a:r>
          </a:p>
          <a:p>
            <a:r>
              <a:rPr lang="fi-FI" dirty="0"/>
              <a:t>Lisäksi haluamme pohtia ja toteuttaa kokeilevia ratkaisuja, miten </a:t>
            </a:r>
            <a:r>
              <a:rPr lang="fi-FI" dirty="0" err="1"/>
              <a:t>myDataa</a:t>
            </a:r>
            <a:r>
              <a:rPr lang="fi-FI" dirty="0"/>
              <a:t> voitaisiin </a:t>
            </a:r>
            <a:r>
              <a:rPr lang="fi-FI" dirty="0" smtClean="0"/>
              <a:t>hyödyntää niin </a:t>
            </a:r>
            <a:r>
              <a:rPr lang="fi-FI" dirty="0"/>
              <a:t>hoito- ja </a:t>
            </a:r>
            <a:r>
              <a:rPr lang="fi-FI" dirty="0" smtClean="0"/>
              <a:t>palveluprosesseissa kuin henkilökohtaisena oppimismateriaalina uusissa digitaalisissa oppimisympäristöissä.</a:t>
            </a:r>
            <a:endParaRPr lang="fi-FI" dirty="0"/>
          </a:p>
          <a:p>
            <a:r>
              <a:rPr lang="fi-FI" dirty="0"/>
              <a:t>Tavoitteemme on määritellä ja suunnitella tietojärjestelmä ja sitä tukeva toimintamallien kehitystä ja muutosjohtamista tukeva materiaali, joka loisi puitteet </a:t>
            </a:r>
            <a:r>
              <a:rPr lang="fi-FI" dirty="0" err="1"/>
              <a:t>myDatan</a:t>
            </a:r>
            <a:r>
              <a:rPr lang="fi-FI" dirty="0"/>
              <a:t> keräämiselle ja jakamiselle, sitä tuottavien sovellusten (mm. </a:t>
            </a:r>
            <a:r>
              <a:rPr lang="fi-FI" dirty="0" err="1"/>
              <a:t>appsit</a:t>
            </a:r>
            <a:r>
              <a:rPr lang="fi-FI" dirty="0"/>
              <a:t>) kehittämiselle ja testaamiselle. </a:t>
            </a:r>
            <a:endParaRPr lang="fi-FI" dirty="0" smtClean="0"/>
          </a:p>
          <a:p>
            <a:r>
              <a:rPr lang="fi-FI" dirty="0" smtClean="0"/>
              <a:t>Lisäksi </a:t>
            </a:r>
            <a:r>
              <a:rPr lang="fi-FI" dirty="0"/>
              <a:t>toteutamme kokeilevia ratkaisuja sen suhteen, miten tuotettua </a:t>
            </a:r>
            <a:r>
              <a:rPr lang="fi-FI" dirty="0" err="1"/>
              <a:t>myDataa</a:t>
            </a:r>
            <a:r>
              <a:rPr lang="fi-FI" dirty="0"/>
              <a:t> </a:t>
            </a:r>
            <a:r>
              <a:rPr lang="fi-FI" dirty="0" smtClean="0"/>
              <a:t>yhdistettäisiin erilaisiin hoito- ja palveluketjuihin. </a:t>
            </a:r>
          </a:p>
          <a:p>
            <a:r>
              <a:rPr lang="fi-FI" dirty="0" smtClean="0"/>
              <a:t>Lopputulos </a:t>
            </a:r>
            <a:r>
              <a:rPr lang="fi-FI" dirty="0" err="1" smtClean="0"/>
              <a:t>AllMyData</a:t>
            </a:r>
            <a:r>
              <a:rPr lang="fi-FI" dirty="0" smtClean="0"/>
              <a:t>-alustassa </a:t>
            </a:r>
            <a:r>
              <a:rPr lang="fi-FI" dirty="0"/>
              <a:t>on siten, konkreettinen toimiva palvelu, josta saadaan välitöntä hyötyä </a:t>
            </a:r>
            <a:r>
              <a:rPr lang="fi-FI" dirty="0" smtClean="0"/>
              <a:t>erilaisille toimialoille</a:t>
            </a:r>
            <a:r>
              <a:rPr lang="fi-FI" dirty="0"/>
              <a:t>.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1D7C-A006-134E-A2F5-78888DCBD7A9}" type="datetime1">
              <a:rPr lang="fi-FI" smtClean="0"/>
              <a:t>26.1.2016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BAFB-5DE6-5842-9863-F9E69E4AD503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764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Innovaatioalusta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Innovaatioalusta sisältää palveluja, jotka tukevat palvelukehitystä tarjolla olevan datan päälle. Tiedon käsittelyyn liittyy toiminnallisuutta, joka kerää tietolähteistä tietoa, </a:t>
            </a:r>
            <a:r>
              <a:rPr lang="fi-FI" dirty="0" smtClean="0"/>
              <a:t>jalostaa, yhdistelee ja rikastaa </a:t>
            </a:r>
            <a:r>
              <a:rPr lang="fi-FI" dirty="0"/>
              <a:t>sitä sellaisiksi kokonaisuuksiksi, jota voidaan tarjota erilaisiin tarkoituksiin ja erilaisilla käyttöoikeuksilla.</a:t>
            </a:r>
          </a:p>
          <a:p>
            <a:pPr lvl="1"/>
            <a:r>
              <a:rPr lang="fi-FI" dirty="0"/>
              <a:t>hyvinvointitiedon tallennus</a:t>
            </a:r>
          </a:p>
          <a:p>
            <a:pPr lvl="1"/>
            <a:r>
              <a:rPr lang="fi-FI" dirty="0"/>
              <a:t>hyvinvointitiedon jakelu</a:t>
            </a:r>
          </a:p>
          <a:p>
            <a:pPr lvl="1"/>
            <a:r>
              <a:rPr lang="fi-FI" dirty="0"/>
              <a:t>hyvinvointitiedon yhdistäminen eri tietolähteistä</a:t>
            </a:r>
          </a:p>
          <a:p>
            <a:pPr lvl="1"/>
            <a:r>
              <a:rPr lang="fi-FI" dirty="0"/>
              <a:t>hyvinvointitiedon jalostaminen ja saattaminen jaeltavaan muotoon</a:t>
            </a:r>
          </a:p>
          <a:p>
            <a:pPr lvl="1"/>
            <a:r>
              <a:rPr lang="fi-FI" dirty="0"/>
              <a:t>tukipalveluja hyvinvointitietoa hyödyntäville toimijoille</a:t>
            </a:r>
          </a:p>
          <a:p>
            <a:pPr lvl="1"/>
            <a:r>
              <a:rPr lang="fi-FI" dirty="0"/>
              <a:t>dokumentaatiota</a:t>
            </a:r>
          </a:p>
          <a:p>
            <a:pPr lvl="1"/>
            <a:r>
              <a:rPr lang="fi-FI" dirty="0"/>
              <a:t>verkkopalvelu</a:t>
            </a:r>
          </a:p>
          <a:p>
            <a:pPr lvl="1"/>
            <a:r>
              <a:rPr lang="fi-FI" dirty="0"/>
              <a:t>kehitystyötä tukevaa palvelua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1D7C-A006-134E-A2F5-78888DCBD7A9}" type="datetime1">
              <a:rPr lang="fi-FI" smtClean="0"/>
              <a:t>26.1.2016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BAFB-5DE6-5842-9863-F9E69E4AD503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524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Liittymät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1D7C-A006-134E-A2F5-78888DCBD7A9}" type="datetime1">
              <a:rPr lang="fi-FI" smtClean="0"/>
              <a:t>26.1.2016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BAFB-5DE6-5842-9863-F9E69E4AD503}" type="slidenum">
              <a:rPr lang="fi-FI" smtClean="0"/>
              <a:t>5</a:t>
            </a:fld>
            <a:endParaRPr lang="fi-FI"/>
          </a:p>
        </p:txBody>
      </p:sp>
      <p:pic>
        <p:nvPicPr>
          <p:cNvPr id="6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45336" y="1184566"/>
            <a:ext cx="8998664" cy="3709552"/>
          </a:xfrm>
          <a:prstGeom prst="rect">
            <a:avLst/>
          </a:prstGeom>
        </p:spPr>
      </p:pic>
      <p:sp>
        <p:nvSpPr>
          <p:cNvPr id="7" name="Ellipsi 6"/>
          <p:cNvSpPr/>
          <p:nvPr/>
        </p:nvSpPr>
        <p:spPr>
          <a:xfrm>
            <a:off x="4021283" y="2171700"/>
            <a:ext cx="1724890" cy="1735282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Taltioni</a:t>
            </a:r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8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Toiminnot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0953-2170-0C47-845C-8161EFB6A839}" type="datetime1">
              <a:rPr lang="fi-FI" smtClean="0"/>
              <a:t>26.1.2016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BAFB-5DE6-5842-9863-F9E69E4AD503}" type="slidenum">
              <a:rPr lang="fi-FI" smtClean="0"/>
              <a:t>6</a:t>
            </a:fld>
            <a:endParaRPr lang="fi-FI"/>
          </a:p>
        </p:txBody>
      </p:sp>
      <p:pic>
        <p:nvPicPr>
          <p:cNvPr id="5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64" y="1672936"/>
            <a:ext cx="8156863" cy="48570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516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Hyödyt kansalaiselle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Kansalaisen rooli arvoketjussa vahvemmaksi  </a:t>
            </a:r>
            <a:r>
              <a:rPr lang="fi-FI" dirty="0" smtClean="0">
                <a:sym typeface="Wingdings" panose="05000000000000000000" pitchFamily="2" charset="2"/>
              </a:rPr>
              <a:t> halukkuus toimia itse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Kansalaiselle ketterä omien tietojen hallinta</a:t>
            </a:r>
            <a:endParaRPr lang="fi-FI" dirty="0" smtClean="0"/>
          </a:p>
          <a:p>
            <a:r>
              <a:rPr lang="fi-FI" dirty="0" err="1" smtClean="0"/>
              <a:t>Hyviksen</a:t>
            </a:r>
            <a:r>
              <a:rPr lang="fi-FI" dirty="0" smtClean="0"/>
              <a:t> taustayhteisöillä on valmiina </a:t>
            </a:r>
            <a:r>
              <a:rPr lang="fi-FI" dirty="0"/>
              <a:t>ja oikeassa käytössä </a:t>
            </a:r>
            <a:r>
              <a:rPr lang="fi-FI" dirty="0" smtClean="0"/>
              <a:t>digitaalisia palveluja, </a:t>
            </a:r>
            <a:r>
              <a:rPr lang="fi-FI" dirty="0"/>
              <a:t>joita </a:t>
            </a:r>
            <a:r>
              <a:rPr lang="fi-FI" dirty="0" smtClean="0"/>
              <a:t>voidaan hyödyntää tässä kokonaisuudessa</a:t>
            </a:r>
          </a:p>
          <a:p>
            <a:r>
              <a:rPr lang="fi-FI" dirty="0" err="1" smtClean="0"/>
              <a:t>myData-tiedon</a:t>
            </a:r>
            <a:r>
              <a:rPr lang="fi-FI" dirty="0" smtClean="0"/>
              <a:t> </a:t>
            </a:r>
            <a:r>
              <a:rPr lang="fi-FI" dirty="0"/>
              <a:t>mukanaolo hoitoprosesseissa</a:t>
            </a:r>
          </a:p>
          <a:p>
            <a:r>
              <a:rPr lang="fi-FI" dirty="0" smtClean="0"/>
              <a:t>Valinnanvapaus </a:t>
            </a:r>
            <a:r>
              <a:rPr lang="fi-FI" dirty="0"/>
              <a:t>palveluita valittaessa</a:t>
            </a:r>
          </a:p>
          <a:p>
            <a:r>
              <a:rPr lang="fi-FI" dirty="0"/>
              <a:t>A</a:t>
            </a:r>
            <a:r>
              <a:rPr lang="fi-FI" dirty="0" smtClean="0"/>
              <a:t>jasta </a:t>
            </a:r>
            <a:r>
              <a:rPr lang="fi-FI" dirty="0"/>
              <a:t>ja paikasta riippumaton sähköinen asiointi</a:t>
            </a:r>
          </a:p>
          <a:p>
            <a:r>
              <a:rPr lang="fi-FI" dirty="0"/>
              <a:t>O</a:t>
            </a:r>
            <a:r>
              <a:rPr lang="fi-FI" dirty="0" smtClean="0"/>
              <a:t>mahoito- </a:t>
            </a:r>
            <a:r>
              <a:rPr lang="fi-FI" dirty="0"/>
              <a:t>ja </a:t>
            </a:r>
            <a:r>
              <a:rPr lang="fi-FI" dirty="0" err="1"/>
              <a:t>sote-palveluiden</a:t>
            </a:r>
            <a:r>
              <a:rPr lang="fi-FI" dirty="0"/>
              <a:t> saumaton linkittäminen sekä prosessi-, että </a:t>
            </a:r>
            <a:r>
              <a:rPr lang="fi-FI" dirty="0" smtClean="0"/>
              <a:t>tietotasolla</a:t>
            </a:r>
          </a:p>
          <a:p>
            <a:r>
              <a:rPr lang="fi-FI" dirty="0" smtClean="0"/>
              <a:t>Omien tietojen jakaminen sovitusti – puolesta asiointi yms.</a:t>
            </a:r>
          </a:p>
          <a:p>
            <a:r>
              <a:rPr lang="fi-FI" dirty="0" smtClean="0"/>
              <a:t>Omien biopankkitietojen katselu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1D7C-A006-134E-A2F5-78888DCBD7A9}" type="datetime1">
              <a:rPr lang="fi-FI" smtClean="0"/>
              <a:t>26.1.2016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BAFB-5DE6-5842-9863-F9E69E4AD503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844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Hyödyt yrityksille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Toimiva alusta palveluntarjoajille</a:t>
            </a:r>
          </a:p>
          <a:p>
            <a:r>
              <a:rPr lang="fi-FI" dirty="0" smtClean="0"/>
              <a:t>Luotettava </a:t>
            </a:r>
            <a:r>
              <a:rPr lang="fi-FI" dirty="0" err="1" smtClean="0"/>
              <a:t>myData</a:t>
            </a:r>
            <a:r>
              <a:rPr lang="fi-FI" dirty="0" smtClean="0"/>
              <a:t> operaattori</a:t>
            </a:r>
          </a:p>
          <a:p>
            <a:r>
              <a:rPr lang="fi-FI" dirty="0" err="1" smtClean="0"/>
              <a:t>MyData-keruualustan</a:t>
            </a:r>
            <a:r>
              <a:rPr lang="fi-FI" dirty="0" smtClean="0"/>
              <a:t> </a:t>
            </a:r>
            <a:r>
              <a:rPr lang="fi-FI" dirty="0"/>
              <a:t>kehittäminen mahdollistaa toimijoille  markkinapaikan tuoda ratkaisunsa esiin ja koestaa tuottamansa tiedon käytettävyyttä</a:t>
            </a:r>
          </a:p>
          <a:p>
            <a:r>
              <a:rPr lang="fi-FI" dirty="0"/>
              <a:t>T</a:t>
            </a:r>
            <a:r>
              <a:rPr lang="fi-FI" dirty="0" smtClean="0"/>
              <a:t>iedon </a:t>
            </a:r>
            <a:r>
              <a:rPr lang="fi-FI" dirty="0"/>
              <a:t>tallentaminen ja jalostaminen eri tarkoituksiin antaa tutkijoille ja yrityksille loistavan tietolähteen, jonka päälle voidaan innovoida ennennäkemättömiä ratkaisuja (henkilöön sidottu data, </a:t>
            </a:r>
            <a:r>
              <a:rPr lang="fi-FI" dirty="0" err="1"/>
              <a:t>anonymisoitu</a:t>
            </a:r>
            <a:r>
              <a:rPr lang="fi-FI" dirty="0"/>
              <a:t> data ja kaikki siltä väliltä</a:t>
            </a:r>
            <a:r>
              <a:rPr lang="fi-FI" dirty="0" smtClean="0"/>
              <a:t>)</a:t>
            </a:r>
          </a:p>
          <a:p>
            <a:r>
              <a:rPr lang="fi-FI" dirty="0" err="1"/>
              <a:t>Hyviksen</a:t>
            </a:r>
            <a:r>
              <a:rPr lang="fi-FI" dirty="0"/>
              <a:t> taustayhteisöillä on valmiina ja oikeassa käytössä tietojärjestelmiä, joita voidaan hyödyntää tässä </a:t>
            </a:r>
            <a:r>
              <a:rPr lang="fi-FI" dirty="0" smtClean="0"/>
              <a:t>kokonaisuudessa</a:t>
            </a:r>
          </a:p>
          <a:p>
            <a:r>
              <a:rPr lang="fi-FI" dirty="0" smtClean="0"/>
              <a:t>”Yhden luukun periaate</a:t>
            </a:r>
            <a:r>
              <a:rPr lang="fi-FI" smtClean="0"/>
              <a:t>” yritykselle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1D7C-A006-134E-A2F5-78888DCBD7A9}" type="datetime1">
              <a:rPr lang="fi-FI" smtClean="0"/>
              <a:t>26.1.2016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BAFB-5DE6-5842-9863-F9E69E4AD503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507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Hyödyt yhteiskunnalle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ClrTx/>
              <a:buFont typeface="Arial" panose="020B0604020202020204" pitchFamily="34" charset="0"/>
              <a:buChar char="•"/>
            </a:pPr>
            <a:r>
              <a:rPr lang="fi-FI" dirty="0"/>
              <a:t>Kansalaisen hyvinvoinnin edistäminen ennen kuin hän </a:t>
            </a:r>
            <a:r>
              <a:rPr lang="fi-FI" dirty="0" smtClean="0"/>
              <a:t>sairastuu</a:t>
            </a:r>
          </a:p>
          <a:p>
            <a:pPr marL="342900" lvl="1" indent="-342900">
              <a:buClrTx/>
              <a:buFont typeface="Arial" panose="020B0604020202020204" pitchFamily="34" charset="0"/>
              <a:buChar char="•"/>
            </a:pPr>
            <a:r>
              <a:rPr lang="fi-FI" dirty="0" smtClean="0"/>
              <a:t>Luotettava operaattori terveydenhuollon palveluja tarjoaville yrityksille</a:t>
            </a:r>
          </a:p>
          <a:p>
            <a:pPr marL="342900" lvl="1" indent="-342900">
              <a:buClrTx/>
              <a:buFont typeface="Arial" panose="020B0604020202020204" pitchFamily="34" charset="0"/>
              <a:buChar char="•"/>
            </a:pPr>
            <a:r>
              <a:rPr lang="fi-FI" dirty="0"/>
              <a:t>K</a:t>
            </a:r>
            <a:r>
              <a:rPr lang="fi-FI" dirty="0" smtClean="0"/>
              <a:t>ykenemme </a:t>
            </a:r>
            <a:r>
              <a:rPr lang="fi-FI" dirty="0"/>
              <a:t>luomaan ekosysteemialustan, jolla kaikki toimijat (innokkaat tutkijat, innovatiiviset yritykset ja </a:t>
            </a:r>
            <a:r>
              <a:rPr lang="fi-FI" dirty="0" err="1" smtClean="0"/>
              <a:t>start-upit</a:t>
            </a:r>
            <a:r>
              <a:rPr lang="fi-FI" dirty="0"/>
              <a:t>) haluavat olla </a:t>
            </a:r>
            <a:r>
              <a:rPr lang="fi-FI" dirty="0" smtClean="0"/>
              <a:t>mukana</a:t>
            </a:r>
          </a:p>
          <a:p>
            <a:pPr marL="342900" lvl="1" indent="-342900">
              <a:buClrTx/>
              <a:buFont typeface="Arial" panose="020B0604020202020204" pitchFamily="34" charset="0"/>
              <a:buChar char="•"/>
            </a:pPr>
            <a:r>
              <a:rPr lang="fi-FI" dirty="0"/>
              <a:t>O</a:t>
            </a:r>
            <a:r>
              <a:rPr lang="fi-FI" dirty="0" smtClean="0"/>
              <a:t>lemme mukana luomassa </a:t>
            </a:r>
            <a:r>
              <a:rPr lang="fi-FI" dirty="0"/>
              <a:t>jotain täysin </a:t>
            </a:r>
            <a:r>
              <a:rPr lang="fi-FI" dirty="0" smtClean="0"/>
              <a:t>uutta</a:t>
            </a:r>
          </a:p>
          <a:p>
            <a:pPr lvl="1"/>
            <a:r>
              <a:rPr lang="fi-FI" dirty="0"/>
              <a:t>Ketterä prosessi on välttämätön, kun halutaan edetä kokeillen ja ylläpitää luovaa prosessia.</a:t>
            </a:r>
          </a:p>
          <a:p>
            <a:pPr lvl="1"/>
            <a:r>
              <a:rPr lang="fi-FI" dirty="0"/>
              <a:t>Ketterää kehitystä ohjaa myös kehyssuunnitelma, joka kuvaa koko hanketta korkeammalla tasolla. Se voi sisältää etappeja, jossa kokonaisuutta tarkastellaan laajemmasta perspektiivistä.</a:t>
            </a:r>
          </a:p>
          <a:p>
            <a:pPr marL="285750" lvl="1" indent="-285750">
              <a:buClrTx/>
            </a:pPr>
            <a:r>
              <a:rPr lang="fi-FI" dirty="0" smtClean="0"/>
              <a:t>Yksityinen ja kolmas sektori saadaan mukaan entistäkin paremmin</a:t>
            </a:r>
          </a:p>
          <a:p>
            <a:pPr marL="285750" lvl="1" indent="-285750">
              <a:buClrTx/>
            </a:pPr>
            <a:r>
              <a:rPr lang="fi-FI" dirty="0" smtClean="0"/>
              <a:t>Saadaan kerrytettyä dataa useista lähteistä</a:t>
            </a:r>
          </a:p>
          <a:p>
            <a:pPr marL="628650" lvl="2" indent="-285750"/>
            <a:r>
              <a:rPr lang="fi-FI" dirty="0" smtClean="0"/>
              <a:t>Preventio näkökulma: löydetään ajoissa </a:t>
            </a:r>
            <a:r>
              <a:rPr lang="fi-FI" dirty="0"/>
              <a:t> </a:t>
            </a:r>
            <a:r>
              <a:rPr lang="fi-FI" dirty="0" smtClean="0"/>
              <a:t>riskiryhmät/ -yksilöt</a:t>
            </a:r>
          </a:p>
          <a:p>
            <a:pPr marL="628650" lvl="2" indent="-285750"/>
            <a:r>
              <a:rPr lang="fi-FI" dirty="0" smtClean="0"/>
              <a:t>Kohortti-tieto</a:t>
            </a:r>
          </a:p>
          <a:p>
            <a:pPr marL="285750" lvl="1" indent="-285750"/>
            <a:r>
              <a:rPr lang="fi-FI" dirty="0" smtClean="0"/>
              <a:t>Vähentää rutiinipuheluja, rutiinikäyntejä  </a:t>
            </a:r>
            <a:r>
              <a:rPr lang="fi-FI" dirty="0" smtClean="0">
                <a:sym typeface="Wingdings" panose="05000000000000000000" pitchFamily="2" charset="2"/>
              </a:rPr>
              <a:t> kansalainen voi seurata omien tietojensa käsittelyn prosessia (esimerkiksi laboratoriotiedot)</a:t>
            </a:r>
            <a:endParaRPr lang="fi-FI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1D7C-A006-134E-A2F5-78888DCBD7A9}" type="datetime1">
              <a:rPr lang="fi-FI" smtClean="0"/>
              <a:t>26.1.2016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BAFB-5DE6-5842-9863-F9E69E4AD503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337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letusteema">
  <a:themeElements>
    <a:clrScheme name="Sydänsairaala">
      <a:dk1>
        <a:srgbClr val="3A3B3A"/>
      </a:dk1>
      <a:lt1>
        <a:srgbClr val="FFFFFF"/>
      </a:lt1>
      <a:dk2>
        <a:srgbClr val="002F63"/>
      </a:dk2>
      <a:lt2>
        <a:srgbClr val="808080"/>
      </a:lt2>
      <a:accent1>
        <a:srgbClr val="4D8FC9"/>
      </a:accent1>
      <a:accent2>
        <a:srgbClr val="D6D2CB"/>
      </a:accent2>
      <a:accent3>
        <a:srgbClr val="FFFFFF"/>
      </a:accent3>
      <a:accent4>
        <a:srgbClr val="D91130"/>
      </a:accent4>
      <a:accent5>
        <a:srgbClr val="DAEDEF"/>
      </a:accent5>
      <a:accent6>
        <a:srgbClr val="1D1D1B"/>
      </a:accent6>
      <a:hlink>
        <a:srgbClr val="D91130"/>
      </a:hlink>
      <a:folHlink>
        <a:srgbClr val="002F6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Oletusteema.thmx</Template>
  <TotalTime>6562</TotalTime>
  <Words>716</Words>
  <Application>Microsoft Office PowerPoint</Application>
  <PresentationFormat>Näytössä katseltava diaesitys (4:3)</PresentationFormat>
  <Paragraphs>159</Paragraphs>
  <Slides>16</Slides>
  <Notes>2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17" baseType="lpstr">
      <vt:lpstr>Oletusteema</vt:lpstr>
      <vt:lpstr>Hyvis ja Taltioni - referenssitoteutus innovaatioalustaksi  </vt:lpstr>
      <vt:lpstr>Hyvis toimijana PHR-kentällä</vt:lpstr>
      <vt:lpstr>Tavoitteemme</vt:lpstr>
      <vt:lpstr>Innovaatioalusta</vt:lpstr>
      <vt:lpstr>Liittymät</vt:lpstr>
      <vt:lpstr>Toiminnot</vt:lpstr>
      <vt:lpstr>Hyödyt kansalaiselle</vt:lpstr>
      <vt:lpstr>Hyödyt yrityksille</vt:lpstr>
      <vt:lpstr>Hyödyt yhteiskunnalle</vt:lpstr>
      <vt:lpstr>Hyvis-ICT OY lyhyesti</vt:lpstr>
      <vt:lpstr>Hyviksen nykyiset yhteistyökumppanit</vt:lpstr>
      <vt:lpstr>PowerPoint-esitys</vt:lpstr>
      <vt:lpstr>Taltioni yhteensopivat palvelut</vt:lpstr>
      <vt:lpstr>Sähköiset palvelut</vt:lpstr>
      <vt:lpstr>Lisätiedot  Timo.Saari@hyvis-ict.fi  p. 044-7556492</vt:lpstr>
      <vt:lpstr>Kiitos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Anita Lahtinen</dc:creator>
  <cp:lastModifiedBy>stmkrat</cp:lastModifiedBy>
  <cp:revision>274</cp:revision>
  <dcterms:created xsi:type="dcterms:W3CDTF">2015-06-03T11:47:24Z</dcterms:created>
  <dcterms:modified xsi:type="dcterms:W3CDTF">2016-01-26T14:01:32Z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-1874480950</vt:i4>
  </property>
  <property fmtid="{D5CDD505-2E9C-101B-9397-08002B2CF9AE}" pid="3" name="_NewReviewCycle">
    <vt:lpwstr/>
  </property>
  <property fmtid="{D5CDD505-2E9C-101B-9397-08002B2CF9AE}" pid="4" name="_EmailSubject">
    <vt:lpwstr>Sote-tiedot hyötykäyttöön seminaarin  esitykset</vt:lpwstr>
  </property>
  <property fmtid="{D5CDD505-2E9C-101B-9397-08002B2CF9AE}" pid="5" name="_AuthorEmail">
    <vt:lpwstr>Timo.Saari@hyvis-ict.fi</vt:lpwstr>
  </property>
  <property fmtid="{D5CDD505-2E9C-101B-9397-08002B2CF9AE}" pid="6" name="_AuthorEmailDisplayName">
    <vt:lpwstr>Saari Timo</vt:lpwstr>
  </property>
  <property fmtid="{D5CDD505-2E9C-101B-9397-08002B2CF9AE}" pid="7" name="_PreviousAdHocReviewCycleID">
    <vt:i4>-1874480950</vt:i4>
  </property>
</Properties>
</file>