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05A116-FE7F-9C4E-A5D8-338719657F22}" type="datetime1">
              <a:rPr lang="fi-FI" noProof="0" smtClean="0"/>
              <a:pPr>
                <a:defRPr/>
              </a:pPr>
              <a:t>5.8.2014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noProof="0" smtClean="0"/>
              <a:t>Etunimi Sukunimi</a:t>
            </a:r>
            <a:endParaRPr lang="fi-FI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fi-FI" noProof="0" smtClean="0"/>
              <a:pPr>
                <a:defRPr/>
              </a:pPr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496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pic>
        <p:nvPicPr>
          <p:cNvPr id="1030" name="Picture 14" descr="STM4suRGB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8075" y="6572250"/>
            <a:ext cx="2173288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616450" y="6524625"/>
            <a:ext cx="900000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105A116-FE7F-9C4E-A5D8-338719657F22}" type="datetime1">
              <a:rPr lang="fi-FI" noProof="0" smtClean="0"/>
              <a:pPr>
                <a:defRPr/>
              </a:pPr>
              <a:t>5.8.2014</a:t>
            </a:fld>
            <a:endParaRPr lang="fi-FI" noProof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04248" y="6524625"/>
            <a:ext cx="1604740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noProof="0" smtClean="0"/>
              <a:t>Etunimi Sukunimi</a:t>
            </a:r>
            <a:endParaRPr lang="fi-FI" noProof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46538" y="6524625"/>
            <a:ext cx="466725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FC60A6B-6239-8E47-87C0-C824B76464AC}" type="slidenum">
              <a:rPr lang="fi-FI" noProof="0" smtClean="0"/>
              <a:pPr>
                <a:defRPr/>
              </a:pPr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88785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3400" indent="-260350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4863" indent="-269875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3pPr>
      <a:lvl4pPr marL="1074738" indent="-268288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346200" indent="-269875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8034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05A116-FE7F-9C4E-A5D8-338719657F22}" type="datetime1">
              <a:rPr lang="fi-FI" noProof="0" smtClean="0"/>
              <a:pPr>
                <a:defRPr/>
              </a:pPr>
              <a:t>5.8.2014</a:t>
            </a:fld>
            <a:endParaRPr lang="fi-FI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noProof="0" smtClean="0"/>
              <a:t>Etunimi Sukunimi</a:t>
            </a:r>
            <a:endParaRPr lang="fi-F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fi-FI" noProof="0" smtClean="0"/>
              <a:pPr>
                <a:defRPr/>
              </a:pPr>
              <a:t>1</a:t>
            </a:fld>
            <a:endParaRPr lang="fi-FI" noProof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5642"/>
              </p:ext>
            </p:extLst>
          </p:nvPr>
        </p:nvGraphicFramePr>
        <p:xfrm>
          <a:off x="451505" y="1114348"/>
          <a:ext cx="8275774" cy="407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536"/>
                <a:gridCol w="1802190"/>
                <a:gridCol w="1784048"/>
                <a:gridCol w="1771952"/>
                <a:gridCol w="1784048"/>
              </a:tblGrid>
              <a:tr h="259221"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Triinu</a:t>
                      </a:r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från</a:t>
                      </a:r>
                      <a:r>
                        <a:rPr lang="en-US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Estland</a:t>
                      </a:r>
                      <a:endParaRPr lang="en-US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Margus</a:t>
                      </a:r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från</a:t>
                      </a:r>
                      <a:r>
                        <a:rPr lang="en-US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baseline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Estland</a:t>
                      </a:r>
                      <a:endParaRPr lang="en-US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5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Vladimir  </a:t>
                      </a: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från</a:t>
                      </a:r>
                      <a:r>
                        <a:rPr lang="en-US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Ryssland</a:t>
                      </a:r>
                      <a:endParaRPr lang="en-US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Polina</a:t>
                      </a:r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från</a:t>
                      </a:r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Ryssland</a:t>
                      </a:r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DF"/>
                    </a:solidFill>
                  </a:tcPr>
                </a:tc>
              </a:tr>
              <a:tr h="135640"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EU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chemeClr val="bg1"/>
                          </a:solidFill>
                        </a:rPr>
                        <a:t>NEJ 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EU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Boende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err="1">
                          <a:latin typeface="Calibri"/>
                          <a:ea typeface="Times New Roman"/>
                          <a:cs typeface="Times New Roman"/>
                        </a:rPr>
                        <a:t>och</a:t>
                      </a:r>
                      <a:r>
                        <a:rPr lang="fi-FI" sz="9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familje-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förhållanden</a:t>
                      </a:r>
                      <a:endParaRPr lang="fi-FI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bor i Finland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hem och familj i Finland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en-US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6E9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bor under veckorna i Finland, under veckosluten i Estland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hem och familj i Estland (gränsarbetare)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5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bor i Finland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hem och familj i Finland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C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bor tillfälligt i Finland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hem och familj i Ryssland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en-US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DF"/>
                    </a:solidFill>
                  </a:tcPr>
                </a:tc>
              </a:tr>
              <a:tr h="194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Arbete</a:t>
                      </a:r>
                      <a:endParaRPr lang="fi-FI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avtal om fast anställning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finländsk arbetsgivare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6E9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avtal om fast anställning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finländsk arbetsgivare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5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avtal om fast anställning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finländsk arbetsgivare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C6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-720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sv-SE" sz="80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avtal om fast anställning</a:t>
                      </a:r>
                      <a:r>
                        <a:rPr lang="en-US" sz="80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finländsk</a:t>
                      </a:r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arbetsgivare</a:t>
                      </a:r>
                      <a:endParaRPr lang="en-US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DF"/>
                    </a:solidFill>
                  </a:tcPr>
                </a:tc>
              </a:tr>
              <a:tr h="214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En </a:t>
                      </a:r>
                      <a:r>
                        <a:rPr lang="fi-FI" sz="900" b="1" dirty="0" err="1">
                          <a:latin typeface="Calibri"/>
                          <a:ea typeface="Times New Roman"/>
                          <a:cs typeface="Times New Roman"/>
                        </a:rPr>
                        <a:t>persons</a:t>
                      </a:r>
                      <a:r>
                        <a:rPr lang="fi-FI" sz="9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rätt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err="1">
                          <a:latin typeface="Calibri"/>
                          <a:ea typeface="Times New Roman"/>
                          <a:cs typeface="Times New Roman"/>
                        </a:rPr>
                        <a:t>till</a:t>
                      </a:r>
                      <a:r>
                        <a:rPr lang="fi-FI" sz="9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förmåner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err="1">
                          <a:latin typeface="Calibri"/>
                          <a:ea typeface="Times New Roman"/>
                          <a:cs typeface="Times New Roman"/>
                        </a:rPr>
                        <a:t>och</a:t>
                      </a:r>
                      <a:r>
                        <a:rPr lang="fi-FI" sz="9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tjänster</a:t>
                      </a:r>
                      <a:endParaRPr lang="fi-FI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social- och hälsovårdstjänster 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FPA:s förmåner 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kommunens förmåner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6E9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social- och hälsovårdstjänster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FPA:s förmåner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kommunens förmåner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5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social- och hälsovårdstjänster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FPA:s förmåner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kommunens förmåner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C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hälsovårdstjänster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vissa av FPA:s förmåner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DF"/>
                    </a:solidFill>
                  </a:tcPr>
                </a:tc>
              </a:tr>
              <a:tr h="172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En </a:t>
                      </a:r>
                      <a:r>
                        <a:rPr lang="fi-FI" sz="900" b="1" dirty="0" err="1">
                          <a:latin typeface="Calibri"/>
                          <a:ea typeface="Times New Roman"/>
                          <a:cs typeface="Times New Roman"/>
                        </a:rPr>
                        <a:t>familjs</a:t>
                      </a:r>
                      <a:r>
                        <a:rPr lang="fi-FI" sz="9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err="1">
                          <a:latin typeface="Calibri"/>
                          <a:ea typeface="Times New Roman"/>
                          <a:cs typeface="Times New Roman"/>
                        </a:rPr>
                        <a:t>rätt</a:t>
                      </a:r>
                      <a:r>
                        <a:rPr lang="fi-FI" sz="9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till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tillämpliga</a:t>
                      </a:r>
                      <a:endParaRPr lang="fi-FI" sz="9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>
                          <a:latin typeface="Calibri"/>
                          <a:ea typeface="Times New Roman"/>
                          <a:cs typeface="Times New Roman"/>
                        </a:rPr>
                        <a:t>förmåner</a:t>
                      </a:r>
                      <a:r>
                        <a:rPr lang="fi-FI" sz="9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err="1">
                          <a:latin typeface="Calibri"/>
                          <a:ea typeface="Times New Roman"/>
                          <a:cs typeface="Times New Roman"/>
                        </a:rPr>
                        <a:t>och</a:t>
                      </a:r>
                      <a:r>
                        <a:rPr lang="fi-FI" sz="9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tjänster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i-FI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social- och hälsovårdstjänster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FPA:s förmåner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kommunens förmåner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6E9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barnbidrag</a:t>
                      </a:r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US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hemvårdsstöd</a:t>
                      </a:r>
                      <a:endParaRPr lang="en-US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5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social- och hälsovårdstjänster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FPA:s förmåner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kommunens förmåner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C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ingen rätt till finländska 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förmåner och tjänster</a:t>
                      </a:r>
                      <a:endParaRPr lang="en-US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DF"/>
                    </a:solidFill>
                  </a:tcPr>
                </a:tc>
              </a:tr>
              <a:tr h="1390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Tillämplig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fi-FI" sz="9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lagstiftning</a:t>
                      </a:r>
                      <a:r>
                        <a:rPr lang="fi-FI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i-FI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EU:s förordning om samordning av de sociala trygghetssystemen 883/2004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lag om tillämpning av lagstiftningen om bosättningsbaserad social trygghet 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förmånslagar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lagstiftningen om social- och hälsovård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6E9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EU:s förordning om samordning av de sociala trygghetssystemen 883/2004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lag om tillämpning av lagstiftningen om bosättningsbaserad social trygghet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EU:s förordning om arbetskraftens fria rörlighet 492/2011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förmånslagar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lagstiftningen om social- och hälsovård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5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lag om tillämpning av lagstiftningen om bosättningsbaserad social trygghet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förmånslagar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lagstiftningen om social- och hälsovård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en-US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C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lag om tillämpning av 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lagstiftningen om   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bosättningsbaserad 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social trygghet 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förmånslagar</a:t>
                      </a:r>
                    </a:p>
                    <a:p>
                      <a:pPr marL="72000" indent="-720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lagstiftningen om hälsovård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84557"/>
              </p:ext>
            </p:extLst>
          </p:nvPr>
        </p:nvGraphicFramePr>
        <p:xfrm>
          <a:off x="1619672" y="5229200"/>
          <a:ext cx="6096000" cy="1225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00641"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Hälsovårdstjänster</a:t>
                      </a:r>
                      <a:endParaRPr lang="en-US" sz="8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Socialtjänster</a:t>
                      </a:r>
                      <a:endParaRPr lang="en-US" sz="8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Förmåner som beviljas av FPA</a:t>
                      </a:r>
                      <a:endParaRPr lang="en-US" sz="8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Förmåner</a:t>
                      </a:r>
                      <a:r>
                        <a:rPr lang="en-US" sz="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som</a:t>
                      </a:r>
                      <a:r>
                        <a:rPr lang="en-US" sz="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beviljas</a:t>
                      </a:r>
                      <a:r>
                        <a:rPr lang="en-US" sz="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av</a:t>
                      </a:r>
                      <a:r>
                        <a:rPr lang="en-US" sz="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8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kommunen</a:t>
                      </a:r>
                      <a:endParaRPr lang="en-US" sz="8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214">
                <a:tc>
                  <a:txBody>
                    <a:bodyPr/>
                    <a:lstStyle/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hälsostationens tjänster</a:t>
                      </a: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specialiserad sjukvård</a:t>
                      </a: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förlossningar</a:t>
                      </a: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tandvård</a:t>
                      </a:r>
                    </a:p>
                    <a:p>
                      <a:pPr marL="72000" indent="-72000">
                        <a:buFont typeface="Arial"/>
                        <a:buNone/>
                      </a:pP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en-US" sz="800" b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dagvård</a:t>
                      </a: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en-US" sz="800" b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missbrukartjänster</a:t>
                      </a: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en-US" sz="800" b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familjerådgivning</a:t>
                      </a: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en-US" sz="800" b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handikappservice</a:t>
                      </a: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72000" indent="-72000">
                        <a:buFont typeface="Arial"/>
                        <a:buNone/>
                      </a:pP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sjukdagpenning</a:t>
                      </a: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föräldradagpenning</a:t>
                      </a: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barnbidrag</a:t>
                      </a: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hemvårdsstöd</a:t>
                      </a: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bostadsbidrag</a:t>
                      </a: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sv-SE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läkemedelsersättningar</a:t>
                      </a: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en-US" sz="800" b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utkomststöd</a:t>
                      </a: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72000" indent="-72000">
                        <a:buFont typeface="Arial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social </a:t>
                      </a:r>
                      <a:r>
                        <a:rPr lang="en-US" sz="800" b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kreditgivning</a:t>
                      </a: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endParaRPr lang="en-US" sz="8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" descr="STM_nur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920354"/>
            <a:ext cx="643528" cy="2465038"/>
          </a:xfrm>
          <a:prstGeom prst="rect">
            <a:avLst/>
          </a:prstGeom>
        </p:spPr>
      </p:pic>
      <p:pic>
        <p:nvPicPr>
          <p:cNvPr id="10" name="Picture 9" descr="STM_build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2621" y="2718210"/>
            <a:ext cx="701867" cy="20692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28184" y="5805264"/>
            <a:ext cx="1800200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72000" indent="-72000"/>
            <a:r>
              <a:rPr lang="en-US" sz="800" dirty="0" smtClean="0">
                <a:solidFill>
                  <a:srgbClr val="616365"/>
                </a:solidFill>
              </a:rPr>
              <a:t>* </a:t>
            </a:r>
            <a:r>
              <a:rPr lang="sv-SE" sz="800" dirty="0" smtClean="0">
                <a:solidFill>
                  <a:srgbClr val="616365"/>
                </a:solidFill>
              </a:rPr>
              <a:t>Dessutom omfattas arbetstagaren av en arbetspensions-, olycksfalls- och </a:t>
            </a:r>
            <a:r>
              <a:rPr lang="sv-SE" sz="800" dirty="0" err="1" smtClean="0">
                <a:solidFill>
                  <a:srgbClr val="616365"/>
                </a:solidFill>
              </a:rPr>
              <a:t>arbetslöshetsförsäk</a:t>
            </a:r>
            <a:r>
              <a:rPr lang="sv-SE" sz="800" dirty="0" smtClean="0">
                <a:solidFill>
                  <a:srgbClr val="616365"/>
                </a:solidFill>
              </a:rPr>
              <a:t>.</a:t>
            </a:r>
            <a:endParaRPr lang="en-US" sz="800" dirty="0"/>
          </a:p>
          <a:p>
            <a:pPr marL="72000" indent="-72000"/>
            <a:endParaRPr lang="en-US" sz="800" dirty="0"/>
          </a:p>
        </p:txBody>
      </p:sp>
      <p:sp>
        <p:nvSpPr>
          <p:cNvPr id="12" name="Title 6"/>
          <p:cNvSpPr txBox="1">
            <a:spLocks/>
          </p:cNvSpPr>
          <p:nvPr/>
        </p:nvSpPr>
        <p:spPr>
          <a:xfrm>
            <a:off x="520095" y="536122"/>
            <a:ext cx="8182429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sv-SE" sz="1400" b="0" dirty="0" smtClean="0"/>
              <a:t>Den sociala tryggheten för invandrare som arbetar i Finland</a:t>
            </a:r>
            <a:r>
              <a:rPr lang="en-US" sz="1400" b="0" dirty="0" smtClean="0"/>
              <a:t>*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1077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siaali- ja Terveysministeriö - FI">
  <a:themeElements>
    <a:clrScheme name="STM_Colour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009AA6"/>
      </a:hlink>
      <a:folHlink>
        <a:srgbClr val="66C2CA"/>
      </a:folHlink>
    </a:clrScheme>
    <a:fontScheme name="Sosiaali- ja Terveysministeriö - Kuvallin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siaali- ja Terveysministeriö - Kuvallinen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oulutus xmlns="e82e214f-bea2-463d-8a15-83279ddc6999" xsi:nil="true"/>
    <SlideDescription xmlns="http://schemas.microsoft.com/sharepoint/v3" xsi:nil="true"/>
    <Presentation xmlns="http://schemas.microsoft.com/sharepoint/v3">Maahanmuuttajan_sosturva_SV</Present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ia" ma:contentTypeID="0x010100A22E315B1F3C42B49A0E90D2F9AB5AB100C62733AEF0A61341AC79F818C78562EF" ma:contentTypeVersion="1" ma:contentTypeDescription="Microsoft PowerPoint -dia" ma:contentTypeScope="" ma:versionID="7a1e215039cef41d5016c0c1723f787d">
  <xsd:schema xmlns:xsd="http://www.w3.org/2001/XMLSchema" xmlns:xs="http://www.w3.org/2001/XMLSchema" xmlns:p="http://schemas.microsoft.com/office/2006/metadata/properties" xmlns:ns2="http://schemas.microsoft.com/sharepoint/v3" xmlns:ns3="e82e214f-bea2-463d-8a15-83279ddc6999" targetNamespace="http://schemas.microsoft.com/office/2006/metadata/properties" ma:root="true" ma:fieldsID="c0cb38052782362a604f49dac910b0a5" ns2:_="" ns3:_="">
    <xsd:import namespace="http://schemas.microsoft.com/sharepoint/v3"/>
    <xsd:import namespace="e82e214f-bea2-463d-8a15-83279ddc6999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  <xsd:element ref="ns3:Koulu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Esitys" ma:internalName="Presentation">
      <xsd:simpleType>
        <xsd:restriction base="dms:Text"/>
      </xsd:simpleType>
    </xsd:element>
    <xsd:element name="SlideDescription" ma:index="2" nillable="true" ma:displayName="Kuvaus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2e214f-bea2-463d-8a15-83279ddc6999" elementFormDefault="qualified">
    <xsd:import namespace="http://schemas.microsoft.com/office/2006/documentManagement/types"/>
    <xsd:import namespace="http://schemas.microsoft.com/office/infopath/2007/PartnerControls"/>
    <xsd:element name="Koulutus" ma:index="7" nillable="true" ma:displayName="Koulutus" ma:internalName="Koulutu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51718F-8D22-4152-94B6-3FE697769578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e82e214f-bea2-463d-8a15-83279ddc6999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3D02B4F-4AB5-4A27-893C-94810F5C4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82e214f-bea2-463d-8a15-83279ddc69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312</Words>
  <Application>Microsoft Office PowerPoint</Application>
  <PresentationFormat>Näytössä katseltava diaesitys (4:3)</PresentationFormat>
  <Paragraphs>99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Sosiaali- ja Terveysministeriö - FI</vt:lpstr>
      <vt:lpstr>PowerPoint-esitys</vt:lpstr>
    </vt:vector>
  </TitlesOfParts>
  <Manager>DesignConcept</Manager>
  <Company>grow.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stm_maahanm_sosturva_SV_180314</dc:title>
  <dc:creator>mika kontio / grow.</dc:creator>
  <cp:lastModifiedBy>stmapes</cp:lastModifiedBy>
  <cp:revision>73</cp:revision>
  <cp:lastPrinted>2014-03-06T13:44:30Z</cp:lastPrinted>
  <dcterms:created xsi:type="dcterms:W3CDTF">2008-01-16T14:10:27Z</dcterms:created>
  <dcterms:modified xsi:type="dcterms:W3CDTF">2014-08-05T12:13:49Z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oulutus">
    <vt:lpwstr/>
  </property>
  <property fmtid="{D5CDD505-2E9C-101B-9397-08002B2CF9AE}" pid="3" name="ContentType">
    <vt:lpwstr>Dia</vt:lpwstr>
  </property>
  <property fmtid="{D5CDD505-2E9C-101B-9397-08002B2CF9AE}" pid="4" name="Presentation">
    <vt:lpwstr>stm_maahanm_sosturva_SV_180314</vt:lpwstr>
  </property>
  <property fmtid="{D5CDD505-2E9C-101B-9397-08002B2CF9AE}" pid="5" name="SlideDescription">
    <vt:lpwstr/>
  </property>
  <property fmtid="{D5CDD505-2E9C-101B-9397-08002B2CF9AE}" pid="6" name="ContentTypeId">
    <vt:lpwstr>0x010100A22E315B1F3C42B49A0E90D2F9AB5AB100C62733AEF0A61341AC79F818C78562EF</vt:lpwstr>
  </property>
</Properties>
</file>