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56" r:id="rId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99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05A116-FE7F-9C4E-A5D8-338719657F22}" type="datetime1">
              <a:rPr lang="fi-FI" noProof="0" smtClean="0"/>
              <a:pPr>
                <a:defRPr/>
              </a:pPr>
              <a:t>5.8.2014</a:t>
            </a:fld>
            <a:endParaRPr lang="fi-FI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noProof="0" smtClean="0"/>
              <a:t>Etunimi Sukunimi</a:t>
            </a:r>
            <a:endParaRPr lang="fi-FI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C60A6B-6239-8E47-87C0-C824B76464AC}" type="slidenum">
              <a:rPr lang="fi-FI" noProof="0" smtClean="0"/>
              <a:pPr>
                <a:defRPr/>
              </a:pPr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25496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55650" y="274638"/>
            <a:ext cx="7632700" cy="113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title style</a:t>
            </a:r>
          </a:p>
        </p:txBody>
      </p:sp>
      <p:sp>
        <p:nvSpPr>
          <p:cNvPr id="1027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1557338"/>
            <a:ext cx="7632700" cy="439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pic>
        <p:nvPicPr>
          <p:cNvPr id="1030" name="Picture 14" descr="STM4suRGB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08075" y="6572250"/>
            <a:ext cx="2173288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Date Placeholder 1"/>
          <p:cNvSpPr>
            <a:spLocks noGrp="1"/>
          </p:cNvSpPr>
          <p:nvPr>
            <p:ph type="dt" sz="half" idx="2"/>
          </p:nvPr>
        </p:nvSpPr>
        <p:spPr>
          <a:xfrm>
            <a:off x="4616450" y="6524625"/>
            <a:ext cx="900000" cy="21907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4105A116-FE7F-9C4E-A5D8-338719657F22}" type="datetime1">
              <a:rPr lang="fi-FI" noProof="0" smtClean="0"/>
              <a:pPr>
                <a:defRPr/>
              </a:pPr>
              <a:t>5.8.2014</a:t>
            </a:fld>
            <a:endParaRPr lang="fi-FI" noProof="0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804248" y="6524625"/>
            <a:ext cx="1604740" cy="21907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fi-FI" noProof="0" smtClean="0"/>
              <a:t>Etunimi Sukunimi</a:t>
            </a:r>
            <a:endParaRPr lang="fi-FI" noProof="0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4046538" y="6524625"/>
            <a:ext cx="466725" cy="21907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6FC60A6B-6239-8E47-87C0-C824B76464AC}" type="slidenum">
              <a:rPr lang="fi-FI" noProof="0" smtClean="0"/>
              <a:pPr>
                <a:defRPr/>
              </a:pPr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2887851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9pPr>
    </p:titleStyle>
    <p:bodyStyle>
      <a:lvl1pPr marL="271463" indent="-271463" algn="l" rtl="0" eaLnBrk="0" fontAlgn="base" hangingPunct="0">
        <a:spcBef>
          <a:spcPct val="0"/>
        </a:spcBef>
        <a:spcAft>
          <a:spcPct val="20000"/>
        </a:spcAft>
        <a:buClr>
          <a:schemeClr val="folHlink"/>
        </a:buClr>
        <a:buFont typeface="Wingdings" charset="0"/>
        <a:buChar char="§"/>
        <a:defRPr sz="24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533400" indent="-260350" algn="l" rtl="0" eaLnBrk="0" fontAlgn="base" hangingPunct="0">
        <a:spcBef>
          <a:spcPct val="0"/>
        </a:spcBef>
        <a:spcAft>
          <a:spcPct val="20000"/>
        </a:spcAft>
        <a:buClr>
          <a:schemeClr val="folHlink"/>
        </a:buClr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2pPr>
      <a:lvl3pPr marL="804863" indent="-269875" algn="l" rtl="0" eaLnBrk="0" fontAlgn="base" hangingPunct="0">
        <a:spcBef>
          <a:spcPct val="0"/>
        </a:spcBef>
        <a:spcAft>
          <a:spcPct val="20000"/>
        </a:spcAft>
        <a:buClr>
          <a:schemeClr val="folHlink"/>
        </a:buClr>
        <a:buFont typeface="Wingdings" charset="0"/>
        <a:buChar char="§"/>
        <a:defRPr>
          <a:solidFill>
            <a:schemeClr val="tx1"/>
          </a:solidFill>
          <a:latin typeface="+mn-lt"/>
          <a:ea typeface="ＭＳ Ｐゴシック" charset="0"/>
        </a:defRPr>
      </a:lvl3pPr>
      <a:lvl4pPr marL="1074738" indent="-268288" algn="l" rtl="0" eaLnBrk="0" fontAlgn="base" hangingPunct="0">
        <a:spcBef>
          <a:spcPct val="0"/>
        </a:spcBef>
        <a:spcAft>
          <a:spcPct val="20000"/>
        </a:spcAft>
        <a:buClr>
          <a:schemeClr val="folHlink"/>
        </a:buClr>
        <a:buChar char="–"/>
        <a:defRPr sz="1600">
          <a:solidFill>
            <a:schemeClr val="tx1"/>
          </a:solidFill>
          <a:latin typeface="+mn-lt"/>
          <a:ea typeface="ＭＳ Ｐゴシック" charset="0"/>
        </a:defRPr>
      </a:lvl4pPr>
      <a:lvl5pPr marL="1346200" indent="-269875" algn="l" rtl="0" eaLnBrk="0" fontAlgn="base" hangingPunct="0">
        <a:spcBef>
          <a:spcPct val="0"/>
        </a:spcBef>
        <a:spcAft>
          <a:spcPct val="20000"/>
        </a:spcAft>
        <a:buClr>
          <a:schemeClr val="folHlink"/>
        </a:buClr>
        <a:buChar char="»"/>
        <a:defRPr sz="1600">
          <a:solidFill>
            <a:schemeClr val="tx1"/>
          </a:solidFill>
          <a:latin typeface="+mn-lt"/>
          <a:ea typeface="ＭＳ Ｐゴシック" charset="0"/>
        </a:defRPr>
      </a:lvl5pPr>
      <a:lvl6pPr marL="1803400" indent="-269875" algn="l" rtl="0" fontAlgn="base">
        <a:spcBef>
          <a:spcPct val="0"/>
        </a:spcBef>
        <a:spcAft>
          <a:spcPct val="20000"/>
        </a:spcAft>
        <a:buClr>
          <a:schemeClr val="folHlink"/>
        </a:buClr>
        <a:buChar char="»"/>
        <a:defRPr sz="1600">
          <a:solidFill>
            <a:schemeClr val="tx1"/>
          </a:solidFill>
          <a:latin typeface="+mn-lt"/>
        </a:defRPr>
      </a:lvl6pPr>
      <a:lvl7pPr marL="2260600" indent="-269875" algn="l" rtl="0" fontAlgn="base">
        <a:spcBef>
          <a:spcPct val="0"/>
        </a:spcBef>
        <a:spcAft>
          <a:spcPct val="20000"/>
        </a:spcAft>
        <a:buClr>
          <a:schemeClr val="folHlink"/>
        </a:buClr>
        <a:buChar char="»"/>
        <a:defRPr sz="1600">
          <a:solidFill>
            <a:schemeClr val="tx1"/>
          </a:solidFill>
          <a:latin typeface="+mn-lt"/>
        </a:defRPr>
      </a:lvl7pPr>
      <a:lvl8pPr marL="2717800" indent="-269875" algn="l" rtl="0" fontAlgn="base">
        <a:spcBef>
          <a:spcPct val="0"/>
        </a:spcBef>
        <a:spcAft>
          <a:spcPct val="20000"/>
        </a:spcAft>
        <a:buClr>
          <a:schemeClr val="folHlink"/>
        </a:buClr>
        <a:buChar char="»"/>
        <a:defRPr sz="1600">
          <a:solidFill>
            <a:schemeClr val="tx1"/>
          </a:solidFill>
          <a:latin typeface="+mn-lt"/>
        </a:defRPr>
      </a:lvl8pPr>
      <a:lvl9pPr marL="3175000" indent="-269875" algn="l" rtl="0" fontAlgn="base">
        <a:spcBef>
          <a:spcPct val="0"/>
        </a:spcBef>
        <a:spcAft>
          <a:spcPct val="20000"/>
        </a:spcAft>
        <a:buClr>
          <a:schemeClr val="folHlink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05A116-FE7F-9C4E-A5D8-338719657F22}" type="datetime1">
              <a:rPr lang="fi-FI" noProof="0" smtClean="0"/>
              <a:pPr>
                <a:defRPr/>
              </a:pPr>
              <a:t>5.8.2014</a:t>
            </a:fld>
            <a:endParaRPr lang="fi-FI" noProof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noProof="0" smtClean="0"/>
              <a:t>Etunimi Sukunimi</a:t>
            </a:r>
            <a:endParaRPr lang="fi-FI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C60A6B-6239-8E47-87C0-C824B76464AC}" type="slidenum">
              <a:rPr lang="fi-FI" noProof="0" smtClean="0"/>
              <a:pPr>
                <a:defRPr/>
              </a:pPr>
              <a:t>1</a:t>
            </a:fld>
            <a:endParaRPr lang="fi-FI" noProof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605642"/>
              </p:ext>
            </p:extLst>
          </p:nvPr>
        </p:nvGraphicFramePr>
        <p:xfrm>
          <a:off x="451505" y="1114348"/>
          <a:ext cx="8275774" cy="40768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36"/>
                <a:gridCol w="1802190"/>
                <a:gridCol w="1784048"/>
                <a:gridCol w="1771952"/>
                <a:gridCol w="1784048"/>
              </a:tblGrid>
              <a:tr h="259221">
                <a:tc>
                  <a:txBody>
                    <a:bodyPr/>
                    <a:lstStyle/>
                    <a:p>
                      <a:pPr algn="r"/>
                      <a:endParaRPr lang="en-US" sz="1000" b="1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marL="72000" marR="72000" marT="36000" marB="3600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Triinu</a:t>
                      </a:r>
                      <a:r>
                        <a:rPr lang="en-US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n-US" sz="800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från</a:t>
                      </a:r>
                      <a:r>
                        <a:rPr lang="en-US" sz="8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n-US" sz="800" baseline="0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Estland</a:t>
                      </a:r>
                      <a:endParaRPr lang="en-US" sz="80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E6E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Margus</a:t>
                      </a:r>
                      <a:r>
                        <a:rPr lang="en-US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n-US" sz="800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från</a:t>
                      </a:r>
                      <a:r>
                        <a:rPr lang="en-US" sz="8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n-US" sz="800" baseline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Estland</a:t>
                      </a:r>
                      <a:endParaRPr lang="en-US" sz="80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5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Vladimir  </a:t>
                      </a:r>
                      <a:r>
                        <a:rPr lang="en-US" sz="800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från</a:t>
                      </a:r>
                      <a:r>
                        <a:rPr lang="en-US" sz="8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n-US" sz="800" baseline="0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Ryssland</a:t>
                      </a:r>
                      <a:endParaRPr lang="en-US" sz="80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0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Polina</a:t>
                      </a:r>
                      <a:r>
                        <a:rPr lang="en-US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n-US" sz="800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från</a:t>
                      </a:r>
                      <a:r>
                        <a:rPr lang="en-US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n-US" sz="800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Ryssland</a:t>
                      </a:r>
                      <a:r>
                        <a:rPr lang="en-US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en-US" sz="80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7DF"/>
                    </a:solidFill>
                  </a:tcPr>
                </a:tc>
              </a:tr>
              <a:tr h="135640">
                <a:tc>
                  <a:txBody>
                    <a:bodyPr/>
                    <a:lstStyle/>
                    <a:p>
                      <a:pPr algn="r"/>
                      <a:endParaRPr lang="en-US" sz="1000" b="1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marL="72000" marR="72000" marT="36000" marB="3600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bg1"/>
                          </a:solidFill>
                        </a:rPr>
                        <a:t>EU</a:t>
                      </a:r>
                      <a:endParaRPr lang="en-US" sz="1000" dirty="0">
                        <a:solidFill>
                          <a:schemeClr val="bg1"/>
                        </a:solidFill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C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smtClean="0">
                          <a:solidFill>
                            <a:schemeClr val="bg1"/>
                          </a:solidFill>
                        </a:rPr>
                        <a:t>NEJ </a:t>
                      </a:r>
                      <a:r>
                        <a:rPr lang="en-US" sz="1000" dirty="0" smtClean="0">
                          <a:solidFill>
                            <a:schemeClr val="bg1"/>
                          </a:solidFill>
                        </a:rPr>
                        <a:t>EU</a:t>
                      </a:r>
                      <a:endParaRPr lang="en-US" sz="1000" dirty="0">
                        <a:solidFill>
                          <a:schemeClr val="bg1"/>
                        </a:solidFill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AB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11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90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      </a:t>
                      </a:r>
                      <a:r>
                        <a:rPr lang="fi-FI" sz="900" b="1" dirty="0" err="1" smtClean="0">
                          <a:latin typeface="Calibri"/>
                          <a:ea typeface="Times New Roman"/>
                          <a:cs typeface="Times New Roman"/>
                        </a:rPr>
                        <a:t>Boende</a:t>
                      </a:r>
                      <a:r>
                        <a:rPr lang="fi-FI" sz="900" b="1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fi-FI" sz="900" b="1" dirty="0" err="1">
                          <a:latin typeface="Calibri"/>
                          <a:ea typeface="Times New Roman"/>
                          <a:cs typeface="Times New Roman"/>
                        </a:rPr>
                        <a:t>och</a:t>
                      </a:r>
                      <a:r>
                        <a:rPr lang="fi-FI" sz="900" b="1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fi-FI" sz="900" b="1" dirty="0" smtClean="0">
                          <a:latin typeface="Calibri"/>
                          <a:ea typeface="Times New Roman"/>
                          <a:cs typeface="Times New Roman"/>
                        </a:rPr>
                        <a:t>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90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      </a:t>
                      </a:r>
                      <a:r>
                        <a:rPr lang="fi-FI" sz="900" b="1" dirty="0" err="1" smtClean="0">
                          <a:latin typeface="Calibri"/>
                          <a:ea typeface="Times New Roman"/>
                          <a:cs typeface="Times New Roman"/>
                        </a:rPr>
                        <a:t>familje-</a:t>
                      </a:r>
                      <a:r>
                        <a:rPr lang="fi-FI" sz="900" b="1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90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      </a:t>
                      </a:r>
                      <a:r>
                        <a:rPr lang="fi-FI" sz="900" b="1" dirty="0" err="1" smtClean="0">
                          <a:latin typeface="Calibri"/>
                          <a:ea typeface="Times New Roman"/>
                          <a:cs typeface="Times New Roman"/>
                        </a:rPr>
                        <a:t>förhållanden</a:t>
                      </a:r>
                      <a:endParaRPr lang="fi-FI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bor i Finland</a:t>
                      </a:r>
                    </a:p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hem och familj i Finland</a:t>
                      </a:r>
                    </a:p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None/>
                      </a:pPr>
                      <a:endParaRPr lang="en-US" sz="80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E6E9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bor under veckorna i Finland, under veckosluten i Estland</a:t>
                      </a:r>
                    </a:p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hem och familj i Estland (gränsarbetare)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5F6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bor i Finland</a:t>
                      </a:r>
                    </a:p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hem och familj i Finland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0C6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bor tillfälligt i Finland</a:t>
                      </a:r>
                    </a:p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hem och familj i Ryssland</a:t>
                      </a:r>
                    </a:p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None/>
                      </a:pPr>
                      <a:endParaRPr lang="en-US" sz="800" dirty="0" smtClean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7DF"/>
                    </a:solidFill>
                  </a:tcPr>
                </a:tc>
              </a:tr>
              <a:tr h="1948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90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     </a:t>
                      </a:r>
                      <a:r>
                        <a:rPr lang="fi-FI" sz="900" b="1" dirty="0" err="1" smtClean="0">
                          <a:latin typeface="Calibri"/>
                          <a:ea typeface="Times New Roman"/>
                          <a:cs typeface="Times New Roman"/>
                        </a:rPr>
                        <a:t>Arbete</a:t>
                      </a:r>
                      <a:endParaRPr lang="fi-FI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avtal om fast anställning</a:t>
                      </a:r>
                    </a:p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finländsk arbetsgivare 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E6E9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avtal om fast anställning</a:t>
                      </a:r>
                    </a:p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finländsk arbetsgivare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5F6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avtal om fast anställning</a:t>
                      </a:r>
                    </a:p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finländsk arbetsgivare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0C6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indent="-7200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sv-SE" sz="80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avtal om fast anställning</a:t>
                      </a:r>
                      <a:r>
                        <a:rPr lang="en-US" sz="80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en-US" sz="800" dirty="0" smtClean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800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finländsk</a:t>
                      </a:r>
                      <a:r>
                        <a:rPr lang="en-US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n-US" sz="800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arbetsgivare</a:t>
                      </a:r>
                      <a:endParaRPr lang="en-US" sz="800" dirty="0" smtClean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7DF"/>
                    </a:solidFill>
                  </a:tcPr>
                </a:tc>
              </a:tr>
              <a:tr h="2146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90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     En </a:t>
                      </a:r>
                      <a:r>
                        <a:rPr lang="fi-FI" sz="900" b="1" dirty="0" err="1">
                          <a:latin typeface="Calibri"/>
                          <a:ea typeface="Times New Roman"/>
                          <a:cs typeface="Times New Roman"/>
                        </a:rPr>
                        <a:t>persons</a:t>
                      </a:r>
                      <a:r>
                        <a:rPr lang="fi-FI" sz="900" b="1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fi-FI" sz="900" b="1" dirty="0" smtClean="0">
                          <a:latin typeface="Calibri"/>
                          <a:ea typeface="Times New Roman"/>
                          <a:cs typeface="Times New Roman"/>
                        </a:rPr>
                        <a:t>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90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     </a:t>
                      </a:r>
                      <a:r>
                        <a:rPr lang="fi-FI" sz="900" b="1" dirty="0" err="1" smtClean="0">
                          <a:latin typeface="Calibri"/>
                          <a:ea typeface="Times New Roman"/>
                          <a:cs typeface="Times New Roman"/>
                        </a:rPr>
                        <a:t>rätt</a:t>
                      </a:r>
                      <a:r>
                        <a:rPr lang="fi-FI" sz="900" b="1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fi-FI" sz="900" b="1" dirty="0" err="1">
                          <a:latin typeface="Calibri"/>
                          <a:ea typeface="Times New Roman"/>
                          <a:cs typeface="Times New Roman"/>
                        </a:rPr>
                        <a:t>till</a:t>
                      </a:r>
                      <a:r>
                        <a:rPr lang="fi-FI" sz="900" b="1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fi-FI" sz="900" b="1" dirty="0" smtClean="0">
                          <a:latin typeface="Calibri"/>
                          <a:ea typeface="Times New Roman"/>
                          <a:cs typeface="Times New Roman"/>
                        </a:rPr>
                        <a:t> 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90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     </a:t>
                      </a:r>
                      <a:r>
                        <a:rPr lang="fi-FI" sz="900" b="1" dirty="0" err="1" smtClean="0">
                          <a:latin typeface="Calibri"/>
                          <a:ea typeface="Times New Roman"/>
                          <a:cs typeface="Times New Roman"/>
                        </a:rPr>
                        <a:t>förmåner</a:t>
                      </a:r>
                      <a:r>
                        <a:rPr lang="fi-FI" sz="900" b="1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fi-FI" sz="900" b="1" dirty="0" err="1">
                          <a:latin typeface="Calibri"/>
                          <a:ea typeface="Times New Roman"/>
                          <a:cs typeface="Times New Roman"/>
                        </a:rPr>
                        <a:t>och</a:t>
                      </a:r>
                      <a:r>
                        <a:rPr lang="fi-FI" sz="900" b="1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fi-FI" sz="900" b="1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90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     </a:t>
                      </a:r>
                      <a:r>
                        <a:rPr lang="fi-FI" sz="900" b="1" dirty="0" err="1" smtClean="0">
                          <a:latin typeface="Calibri"/>
                          <a:ea typeface="Times New Roman"/>
                          <a:cs typeface="Times New Roman"/>
                        </a:rPr>
                        <a:t>tjänster</a:t>
                      </a:r>
                      <a:endParaRPr lang="fi-FI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social- och hälsovårdstjänster </a:t>
                      </a:r>
                    </a:p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FPA:s förmåner </a:t>
                      </a:r>
                    </a:p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kommunens förmåner 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E6E9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social- och hälsovårdstjänster</a:t>
                      </a:r>
                    </a:p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FPA:s förmåner</a:t>
                      </a:r>
                    </a:p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kommunens förmåner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5F6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social- och hälsovårdstjänster</a:t>
                      </a:r>
                    </a:p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FPA:s förmåner</a:t>
                      </a:r>
                    </a:p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kommunens förmåner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0C6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hälsovårdstjänster</a:t>
                      </a:r>
                    </a:p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vissa av FPA:s förmåner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7DF"/>
                    </a:solidFill>
                  </a:tcPr>
                </a:tc>
              </a:tr>
              <a:tr h="1723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90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     En </a:t>
                      </a:r>
                      <a:r>
                        <a:rPr lang="fi-FI" sz="900" b="1" dirty="0" err="1">
                          <a:latin typeface="Calibri"/>
                          <a:ea typeface="Times New Roman"/>
                          <a:cs typeface="Times New Roman"/>
                        </a:rPr>
                        <a:t>familjs</a:t>
                      </a:r>
                      <a:r>
                        <a:rPr lang="fi-FI" sz="900" b="1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fi-FI" sz="900" b="1" dirty="0" err="1">
                          <a:latin typeface="Calibri"/>
                          <a:ea typeface="Times New Roman"/>
                          <a:cs typeface="Times New Roman"/>
                        </a:rPr>
                        <a:t>rätt</a:t>
                      </a:r>
                      <a:r>
                        <a:rPr lang="fi-FI" sz="900" b="1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fi-FI" sz="900" b="1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90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     </a:t>
                      </a:r>
                      <a:r>
                        <a:rPr lang="fi-FI" sz="900" b="1" dirty="0" err="1" smtClean="0">
                          <a:latin typeface="Calibri"/>
                          <a:ea typeface="Times New Roman"/>
                          <a:cs typeface="Times New Roman"/>
                        </a:rPr>
                        <a:t>till</a:t>
                      </a:r>
                      <a:r>
                        <a:rPr lang="fi-FI" sz="900" b="1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fi-FI" sz="900" b="1" dirty="0" err="1" smtClean="0">
                          <a:latin typeface="Calibri"/>
                          <a:ea typeface="Times New Roman"/>
                          <a:cs typeface="Times New Roman"/>
                        </a:rPr>
                        <a:t>tillämpliga</a:t>
                      </a:r>
                      <a:endParaRPr lang="fi-FI" sz="900" b="1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90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     </a:t>
                      </a:r>
                      <a:r>
                        <a:rPr lang="fi-FI" sz="900" b="1" dirty="0" err="1">
                          <a:latin typeface="Calibri"/>
                          <a:ea typeface="Times New Roman"/>
                          <a:cs typeface="Times New Roman"/>
                        </a:rPr>
                        <a:t>förmåner</a:t>
                      </a:r>
                      <a:r>
                        <a:rPr lang="fi-FI" sz="900" b="1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fi-FI" sz="900" b="1" dirty="0" err="1">
                          <a:latin typeface="Calibri"/>
                          <a:ea typeface="Times New Roman"/>
                          <a:cs typeface="Times New Roman"/>
                        </a:rPr>
                        <a:t>och</a:t>
                      </a:r>
                      <a:r>
                        <a:rPr lang="fi-FI" sz="900" b="1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fi-FI" sz="900" b="1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90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     </a:t>
                      </a:r>
                      <a:r>
                        <a:rPr lang="fi-FI" sz="900" b="1" dirty="0" err="1" smtClean="0">
                          <a:latin typeface="Calibri"/>
                          <a:ea typeface="Times New Roman"/>
                          <a:cs typeface="Times New Roman"/>
                        </a:rPr>
                        <a:t>tjänster</a:t>
                      </a:r>
                      <a:r>
                        <a:rPr lang="fi-FI" sz="900" b="1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fi-FI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social- och hälsovårdstjänster</a:t>
                      </a:r>
                    </a:p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FPA:s förmåner</a:t>
                      </a:r>
                    </a:p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kommunens förmåner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E6E9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800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barnbidrag</a:t>
                      </a:r>
                      <a:r>
                        <a:rPr lang="en-US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, </a:t>
                      </a:r>
                      <a:r>
                        <a:rPr lang="en-US" sz="800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hemvårdsstöd</a:t>
                      </a:r>
                      <a:endParaRPr lang="en-US" sz="800" dirty="0" smtClean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5F6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social- och hälsovårdstjänster</a:t>
                      </a:r>
                    </a:p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FPA:s förmåner</a:t>
                      </a:r>
                    </a:p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kommunens förmåner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0C6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ingen rätt till finländska </a:t>
                      </a:r>
                    </a:p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None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   förmåner och tjänster</a:t>
                      </a:r>
                      <a:endParaRPr lang="en-US" sz="80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7DF"/>
                    </a:solidFill>
                  </a:tcPr>
                </a:tc>
              </a:tr>
              <a:tr h="13909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90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     </a:t>
                      </a:r>
                      <a:r>
                        <a:rPr lang="fi-FI" sz="900" b="1" dirty="0" err="1" smtClean="0">
                          <a:latin typeface="Calibri"/>
                          <a:ea typeface="Times New Roman"/>
                          <a:cs typeface="Times New Roman"/>
                        </a:rPr>
                        <a:t>Tillämplig</a:t>
                      </a:r>
                      <a:r>
                        <a:rPr lang="fi-FI" sz="90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         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90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     </a:t>
                      </a:r>
                      <a:r>
                        <a:rPr lang="fi-FI" sz="900" b="1" dirty="0" err="1" smtClean="0">
                          <a:latin typeface="Calibri"/>
                          <a:ea typeface="Times New Roman"/>
                          <a:cs typeface="Times New Roman"/>
                        </a:rPr>
                        <a:t>lagstiftning</a:t>
                      </a:r>
                      <a:r>
                        <a:rPr lang="fi-FI" sz="900" b="1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fi-FI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EU:s förordning om samordning av de sociala trygghetssystemen 883/2004</a:t>
                      </a:r>
                    </a:p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lag om tillämpning av lagstiftningen om bosättningsbaserad social trygghet </a:t>
                      </a:r>
                    </a:p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förmånslagar</a:t>
                      </a:r>
                    </a:p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lagstiftningen om social- och hälsovård 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E6E9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EU:s förordning om samordning av de sociala trygghetssystemen 883/2004</a:t>
                      </a:r>
                    </a:p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lag om tillämpning av lagstiftningen om bosättningsbaserad social trygghet</a:t>
                      </a:r>
                    </a:p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EU:s förordning om arbetskraftens fria rörlighet 492/2011</a:t>
                      </a:r>
                    </a:p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förmånslagar</a:t>
                      </a:r>
                    </a:p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lagstiftningen om social- och hälsovård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5F6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lag om tillämpning av lagstiftningen om bosättningsbaserad social trygghet</a:t>
                      </a:r>
                    </a:p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förmånslagar</a:t>
                      </a:r>
                    </a:p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lagstiftningen om social- och hälsovård</a:t>
                      </a:r>
                    </a:p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None/>
                      </a:pPr>
                      <a:endParaRPr lang="en-US" sz="800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0C6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lag om tillämpning av </a:t>
                      </a:r>
                    </a:p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None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    lagstiftningen om   </a:t>
                      </a:r>
                    </a:p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None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    bosättningsbaserad </a:t>
                      </a:r>
                    </a:p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None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    social trygghet </a:t>
                      </a:r>
                    </a:p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förmånslagar</a:t>
                      </a:r>
                    </a:p>
                    <a:p>
                      <a:pPr marL="72000" indent="-72000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v-SE" sz="8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lagstiftningen om hälsovård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7D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884557"/>
              </p:ext>
            </p:extLst>
          </p:nvPr>
        </p:nvGraphicFramePr>
        <p:xfrm>
          <a:off x="1619672" y="5229200"/>
          <a:ext cx="6096000" cy="12250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200641">
                <a:tc>
                  <a:txBody>
                    <a:bodyPr/>
                    <a:lstStyle/>
                    <a:p>
                      <a:r>
                        <a:rPr lang="en-US" sz="800" b="1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Hälsovårdstjänster</a:t>
                      </a:r>
                      <a:endParaRPr lang="en-US" sz="800" b="1" dirty="0" smtClean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marL="36000" marR="36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1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Socialtjänster</a:t>
                      </a:r>
                      <a:endParaRPr lang="en-US" sz="800" b="1" dirty="0" smtClean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marL="36000" marR="36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v-SE" sz="8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Förmåner som beviljas av FPA</a:t>
                      </a:r>
                      <a:endParaRPr lang="en-US" sz="800" b="1" dirty="0" smtClean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marL="36000" marR="36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1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Förmåner</a:t>
                      </a:r>
                      <a:r>
                        <a:rPr lang="en-US" sz="8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n-US" sz="800" b="1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som</a:t>
                      </a:r>
                      <a:r>
                        <a:rPr lang="en-US" sz="8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n-US" sz="800" b="1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beviljas</a:t>
                      </a:r>
                      <a:r>
                        <a:rPr lang="en-US" sz="8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n-US" sz="800" b="1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av</a:t>
                      </a:r>
                      <a:r>
                        <a:rPr lang="en-US" sz="8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n-US" sz="800" b="1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kommunen</a:t>
                      </a:r>
                      <a:endParaRPr lang="en-US" sz="800" b="1" dirty="0" smtClean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marL="36000" marR="36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81214">
                <a:tc>
                  <a:txBody>
                    <a:bodyPr/>
                    <a:lstStyle/>
                    <a:p>
                      <a:pPr marL="72000" indent="-72000">
                        <a:buFont typeface="Arial"/>
                        <a:buChar char="•"/>
                      </a:pPr>
                      <a:r>
                        <a:rPr lang="sv-SE" sz="8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hälsostationens tjänster</a:t>
                      </a:r>
                    </a:p>
                    <a:p>
                      <a:pPr marL="72000" indent="-72000">
                        <a:buFont typeface="Arial"/>
                        <a:buChar char="•"/>
                      </a:pPr>
                      <a:r>
                        <a:rPr lang="sv-SE" sz="8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specialiserad sjukvård</a:t>
                      </a:r>
                    </a:p>
                    <a:p>
                      <a:pPr marL="72000" indent="-72000">
                        <a:buFont typeface="Arial"/>
                        <a:buChar char="•"/>
                      </a:pPr>
                      <a:r>
                        <a:rPr lang="sv-SE" sz="8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förlossningar</a:t>
                      </a:r>
                    </a:p>
                    <a:p>
                      <a:pPr marL="72000" indent="-72000">
                        <a:buFont typeface="Arial"/>
                        <a:buChar char="•"/>
                      </a:pPr>
                      <a:r>
                        <a:rPr lang="sv-SE" sz="8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tandvård</a:t>
                      </a:r>
                    </a:p>
                    <a:p>
                      <a:pPr marL="72000" indent="-72000">
                        <a:buFont typeface="Arial"/>
                        <a:buNone/>
                      </a:pPr>
                      <a:endParaRPr lang="en-US" sz="800" b="0" dirty="0" smtClean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marL="36000" marR="36000" marT="36000" marB="3600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buFont typeface="Arial"/>
                        <a:buChar char="•"/>
                      </a:pPr>
                      <a:r>
                        <a:rPr lang="en-US" sz="800" b="0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dagvård</a:t>
                      </a:r>
                      <a:endParaRPr lang="en-US" sz="800" b="0" dirty="0" smtClean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  <a:p>
                      <a:pPr marL="72000" indent="-72000">
                        <a:buFont typeface="Arial"/>
                        <a:buChar char="•"/>
                      </a:pPr>
                      <a:r>
                        <a:rPr lang="en-US" sz="800" b="0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missbrukartjänster</a:t>
                      </a:r>
                      <a:endParaRPr lang="en-US" sz="800" b="0" dirty="0" smtClean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  <a:p>
                      <a:pPr marL="72000" indent="-72000">
                        <a:buFont typeface="Arial"/>
                        <a:buChar char="•"/>
                      </a:pPr>
                      <a:r>
                        <a:rPr lang="en-US" sz="800" b="0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familjerådgivning</a:t>
                      </a:r>
                      <a:endParaRPr lang="en-US" sz="800" b="0" dirty="0" smtClean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  <a:p>
                      <a:pPr marL="72000" indent="-72000">
                        <a:buFont typeface="Arial"/>
                        <a:buChar char="•"/>
                      </a:pPr>
                      <a:r>
                        <a:rPr lang="en-US" sz="800" b="0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handikappservice</a:t>
                      </a:r>
                      <a:endParaRPr lang="en-US" sz="800" b="0" dirty="0" smtClean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  <a:p>
                      <a:pPr marL="72000" indent="-72000">
                        <a:buFont typeface="Arial"/>
                        <a:buNone/>
                      </a:pPr>
                      <a:endParaRPr lang="en-US" sz="800" b="0" dirty="0" smtClean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marL="36000" marR="36000" marT="36000" marB="3600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buFont typeface="Arial"/>
                        <a:buChar char="•"/>
                      </a:pPr>
                      <a:r>
                        <a:rPr lang="sv-SE" sz="8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sjukdagpenning</a:t>
                      </a:r>
                    </a:p>
                    <a:p>
                      <a:pPr marL="72000" indent="-72000">
                        <a:buFont typeface="Arial"/>
                        <a:buChar char="•"/>
                      </a:pPr>
                      <a:r>
                        <a:rPr lang="sv-SE" sz="8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föräldradagpenning</a:t>
                      </a:r>
                    </a:p>
                    <a:p>
                      <a:pPr marL="72000" indent="-72000">
                        <a:buFont typeface="Arial"/>
                        <a:buChar char="•"/>
                      </a:pPr>
                      <a:r>
                        <a:rPr lang="sv-SE" sz="8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barnbidrag</a:t>
                      </a:r>
                    </a:p>
                    <a:p>
                      <a:pPr marL="72000" indent="-72000">
                        <a:buFont typeface="Arial"/>
                        <a:buChar char="•"/>
                      </a:pPr>
                      <a:r>
                        <a:rPr lang="sv-SE" sz="8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hemvårdsstöd</a:t>
                      </a:r>
                    </a:p>
                    <a:p>
                      <a:pPr marL="72000" indent="-72000">
                        <a:buFont typeface="Arial"/>
                        <a:buChar char="•"/>
                      </a:pPr>
                      <a:r>
                        <a:rPr lang="sv-SE" sz="8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bostadsbidrag</a:t>
                      </a:r>
                    </a:p>
                    <a:p>
                      <a:pPr marL="72000" indent="-72000">
                        <a:buFont typeface="Arial"/>
                        <a:buChar char="•"/>
                      </a:pPr>
                      <a:r>
                        <a:rPr lang="sv-SE" sz="8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läkemedelsersättningar</a:t>
                      </a:r>
                    </a:p>
                  </a:txBody>
                  <a:tcPr marL="36000" marR="36000" marT="36000" marB="3600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buFont typeface="Arial"/>
                        <a:buChar char="•"/>
                      </a:pPr>
                      <a:r>
                        <a:rPr lang="en-US" sz="800" b="0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utkomststöd</a:t>
                      </a:r>
                      <a:endParaRPr lang="en-US" sz="800" b="0" dirty="0" smtClean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  <a:p>
                      <a:pPr marL="72000" indent="-72000">
                        <a:buFont typeface="Arial"/>
                        <a:buChar char="•"/>
                      </a:pPr>
                      <a:r>
                        <a:rPr lang="en-US" sz="8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social </a:t>
                      </a:r>
                      <a:r>
                        <a:rPr lang="en-US" sz="800" b="0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kreditgivning</a:t>
                      </a:r>
                      <a:endParaRPr lang="en-US" sz="800" b="0" dirty="0" smtClean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  <a:p>
                      <a:pPr marL="0" indent="0">
                        <a:buFont typeface="Arial"/>
                        <a:buNone/>
                      </a:pPr>
                      <a:endParaRPr lang="en-US" sz="800" b="0" dirty="0" smtClean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 marL="36000" marR="36000" marT="36000" marB="3600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9" name="Picture 8" descr="STM_nurse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2" y="920354"/>
            <a:ext cx="643528" cy="2465038"/>
          </a:xfrm>
          <a:prstGeom prst="rect">
            <a:avLst/>
          </a:prstGeom>
        </p:spPr>
      </p:pic>
      <p:pic>
        <p:nvPicPr>
          <p:cNvPr id="10" name="Picture 9" descr="STM_builder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62621" y="2718210"/>
            <a:ext cx="701867" cy="2069207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228184" y="5805264"/>
            <a:ext cx="1800200" cy="565146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marL="72000" indent="-72000"/>
            <a:r>
              <a:rPr lang="en-US" sz="800" dirty="0" smtClean="0">
                <a:solidFill>
                  <a:srgbClr val="616365"/>
                </a:solidFill>
              </a:rPr>
              <a:t>* </a:t>
            </a:r>
            <a:r>
              <a:rPr lang="sv-SE" sz="800" dirty="0" smtClean="0">
                <a:solidFill>
                  <a:srgbClr val="616365"/>
                </a:solidFill>
              </a:rPr>
              <a:t>Dessutom omfattas arbetstagaren av en arbetspensions-, olycksfalls- och </a:t>
            </a:r>
            <a:r>
              <a:rPr lang="sv-SE" sz="800" dirty="0" err="1" smtClean="0">
                <a:solidFill>
                  <a:srgbClr val="616365"/>
                </a:solidFill>
              </a:rPr>
              <a:t>arbetslöshetsförsäk</a:t>
            </a:r>
            <a:r>
              <a:rPr lang="sv-SE" sz="800" dirty="0" smtClean="0">
                <a:solidFill>
                  <a:srgbClr val="616365"/>
                </a:solidFill>
              </a:rPr>
              <a:t>.</a:t>
            </a:r>
            <a:endParaRPr lang="en-US" sz="800" dirty="0"/>
          </a:p>
          <a:p>
            <a:pPr marL="72000" indent="-72000"/>
            <a:endParaRPr lang="en-US" sz="800" dirty="0"/>
          </a:p>
        </p:txBody>
      </p:sp>
      <p:sp>
        <p:nvSpPr>
          <p:cNvPr id="12" name="Title 6"/>
          <p:cNvSpPr txBox="1">
            <a:spLocks/>
          </p:cNvSpPr>
          <p:nvPr/>
        </p:nvSpPr>
        <p:spPr>
          <a:xfrm>
            <a:off x="520095" y="536122"/>
            <a:ext cx="8182429" cy="432048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sv-SE" sz="1400" b="0" dirty="0" smtClean="0"/>
              <a:t>Den sociala tryggheten för invandrare som arbetar i Finland</a:t>
            </a:r>
            <a:r>
              <a:rPr lang="en-US" sz="1400" b="0" dirty="0" smtClean="0"/>
              <a:t>*</a:t>
            </a:r>
            <a:endParaRPr lang="en-US" sz="1400" b="0" dirty="0"/>
          </a:p>
        </p:txBody>
      </p:sp>
    </p:spTree>
    <p:extLst>
      <p:ext uri="{BB962C8B-B14F-4D97-AF65-F5344CB8AC3E}">
        <p14:creationId xmlns:p14="http://schemas.microsoft.com/office/powerpoint/2010/main" val="310775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osiaali- ja Terveysministeriö - FI">
  <a:themeElements>
    <a:clrScheme name="STM_Colour">
      <a:dk1>
        <a:srgbClr val="616365"/>
      </a:dk1>
      <a:lt1>
        <a:srgbClr val="FFFFFF"/>
      </a:lt1>
      <a:dk2>
        <a:srgbClr val="616365"/>
      </a:dk2>
      <a:lt2>
        <a:srgbClr val="DEDFE0"/>
      </a:lt2>
      <a:accent1>
        <a:srgbClr val="F0AB00"/>
      </a:accent1>
      <a:accent2>
        <a:srgbClr val="E98300"/>
      </a:accent2>
      <a:accent3>
        <a:srgbClr val="FFFFFF"/>
      </a:accent3>
      <a:accent4>
        <a:srgbClr val="525355"/>
      </a:accent4>
      <a:accent5>
        <a:srgbClr val="F6D2AA"/>
      </a:accent5>
      <a:accent6>
        <a:srgbClr val="D37600"/>
      </a:accent6>
      <a:hlink>
        <a:srgbClr val="009AA6"/>
      </a:hlink>
      <a:folHlink>
        <a:srgbClr val="66C2CA"/>
      </a:folHlink>
    </a:clrScheme>
    <a:fontScheme name="Sosiaali- ja Terveysministeriö - Kuvallin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osiaali- ja Terveysministeriö - Kuvallinen 1">
        <a:dk1>
          <a:srgbClr val="616365"/>
        </a:dk1>
        <a:lt1>
          <a:srgbClr val="FFFFFF"/>
        </a:lt1>
        <a:dk2>
          <a:srgbClr val="616365"/>
        </a:dk2>
        <a:lt2>
          <a:srgbClr val="DEDFE0"/>
        </a:lt2>
        <a:accent1>
          <a:srgbClr val="F0AB00"/>
        </a:accent1>
        <a:accent2>
          <a:srgbClr val="E98300"/>
        </a:accent2>
        <a:accent3>
          <a:srgbClr val="FFFFFF"/>
        </a:accent3>
        <a:accent4>
          <a:srgbClr val="525355"/>
        </a:accent4>
        <a:accent5>
          <a:srgbClr val="F6D2AA"/>
        </a:accent5>
        <a:accent6>
          <a:srgbClr val="D37600"/>
        </a:accent6>
        <a:hlink>
          <a:srgbClr val="FADD80"/>
        </a:hlink>
        <a:folHlink>
          <a:srgbClr val="009AA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oulutus xmlns="e82e214f-bea2-463d-8a15-83279ddc6999" xsi:nil="true"/>
    <SlideDescription xmlns="http://schemas.microsoft.com/sharepoint/v3" xsi:nil="true"/>
    <Presentation xmlns="http://schemas.microsoft.com/sharepoint/v3">Maahanmuuttajan_sosturva_SV</Present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ia" ma:contentTypeID="0x010100A22E315B1F3C42B49A0E90D2F9AB5AB100C62733AEF0A61341AC79F818C78562EF" ma:contentTypeVersion="1" ma:contentTypeDescription="Microsoft PowerPoint -dia" ma:contentTypeScope="" ma:versionID="7a1e215039cef41d5016c0c1723f787d">
  <xsd:schema xmlns:xsd="http://www.w3.org/2001/XMLSchema" xmlns:xs="http://www.w3.org/2001/XMLSchema" xmlns:p="http://schemas.microsoft.com/office/2006/metadata/properties" xmlns:ns2="http://schemas.microsoft.com/sharepoint/v3" xmlns:ns3="e82e214f-bea2-463d-8a15-83279ddc6999" targetNamespace="http://schemas.microsoft.com/office/2006/metadata/properties" ma:root="true" ma:fieldsID="c0cb38052782362a604f49dac910b0a5" ns2:_="" ns3:_="">
    <xsd:import namespace="http://schemas.microsoft.com/sharepoint/v3"/>
    <xsd:import namespace="e82e214f-bea2-463d-8a15-83279ddc6999"/>
    <xsd:element name="properties">
      <xsd:complexType>
        <xsd:sequence>
          <xsd:element name="documentManagement">
            <xsd:complexType>
              <xsd:all>
                <xsd:element ref="ns2:Presentation" minOccurs="0"/>
                <xsd:element ref="ns2:SlideDescription" minOccurs="0"/>
                <xsd:element ref="ns3:Koulu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resentation" ma:index="1" nillable="true" ma:displayName="Esitys" ma:internalName="Presentation">
      <xsd:simpleType>
        <xsd:restriction base="dms:Text"/>
      </xsd:simpleType>
    </xsd:element>
    <xsd:element name="SlideDescription" ma:index="2" nillable="true" ma:displayName="Kuvaus" ma:internalName="SlideDescrip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2e214f-bea2-463d-8a15-83279ddc6999" elementFormDefault="qualified">
    <xsd:import namespace="http://schemas.microsoft.com/office/2006/documentManagement/types"/>
    <xsd:import namespace="http://schemas.microsoft.com/office/infopath/2007/PartnerControls"/>
    <xsd:element name="Koulutus" ma:index="7" nillable="true" ma:displayName="Koulutus" ma:internalName="Koulutus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/>
        <xsd:element ref="dc:title" minOccurs="0" maxOccurs="1" ma:index="0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951718F-8D22-4152-94B6-3FE697769578}">
  <ds:schemaRefs>
    <ds:schemaRef ds:uri="http://www.w3.org/XML/1998/namespace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e82e214f-bea2-463d-8a15-83279ddc6999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F3D02B4F-4AB5-4A27-893C-94810F5C41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82e214f-bea2-463d-8a15-83279ddc69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619</TotalTime>
  <Words>312</Words>
  <Application>Microsoft Office PowerPoint</Application>
  <PresentationFormat>Näytössä katseltava diaesitys (4:3)</PresentationFormat>
  <Paragraphs>99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Sosiaali- ja Terveysministeriö - FI</vt:lpstr>
      <vt:lpstr>PowerPoint-esitys</vt:lpstr>
    </vt:vector>
  </TitlesOfParts>
  <Manager>DesignConcept</Manager>
  <Company>grow.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stm_maahanm_sosturva_SV_180314</dc:title>
  <dc:creator>mika kontio / grow.</dc:creator>
  <cp:lastModifiedBy>stmapes</cp:lastModifiedBy>
  <cp:revision>73</cp:revision>
  <cp:lastPrinted>2014-03-06T13:44:30Z</cp:lastPrinted>
  <dcterms:created xsi:type="dcterms:W3CDTF">2008-01-16T14:10:27Z</dcterms:created>
  <dcterms:modified xsi:type="dcterms:W3CDTF">2014-08-05T12:13:49Z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oulutus">
    <vt:lpwstr/>
  </property>
  <property fmtid="{D5CDD505-2E9C-101B-9397-08002B2CF9AE}" pid="3" name="ContentType">
    <vt:lpwstr>Dia</vt:lpwstr>
  </property>
  <property fmtid="{D5CDD505-2E9C-101B-9397-08002B2CF9AE}" pid="4" name="Presentation">
    <vt:lpwstr>stm_maahanm_sosturva_SV_180314</vt:lpwstr>
  </property>
  <property fmtid="{D5CDD505-2E9C-101B-9397-08002B2CF9AE}" pid="5" name="SlideDescription">
    <vt:lpwstr/>
  </property>
  <property fmtid="{D5CDD505-2E9C-101B-9397-08002B2CF9AE}" pid="6" name="ContentTypeId">
    <vt:lpwstr>0x010100A22E315B1F3C42B49A0E90D2F9AB5AB100C62733AEF0A61341AC79F818C78562EF</vt:lpwstr>
  </property>
</Properties>
</file>