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78" r:id="rId3"/>
    <p:sldId id="321" r:id="rId4"/>
    <p:sldId id="341" r:id="rId5"/>
    <p:sldId id="313" r:id="rId6"/>
    <p:sldId id="329" r:id="rId7"/>
    <p:sldId id="324" r:id="rId8"/>
    <p:sldId id="342" r:id="rId9"/>
    <p:sldId id="325" r:id="rId10"/>
    <p:sldId id="343" r:id="rId11"/>
    <p:sldId id="326" r:id="rId12"/>
    <p:sldId id="344" r:id="rId13"/>
    <p:sldId id="327" r:id="rId14"/>
    <p:sldId id="345" r:id="rId15"/>
    <p:sldId id="328" r:id="rId16"/>
    <p:sldId id="346" r:id="rId17"/>
    <p:sldId id="297" r:id="rId18"/>
    <p:sldId id="305" r:id="rId19"/>
    <p:sldId id="268" r:id="rId20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6451"/>
    <a:srgbClr val="8F8572"/>
    <a:srgbClr val="2B201D"/>
    <a:srgbClr val="392B27"/>
    <a:srgbClr val="332B25"/>
    <a:srgbClr val="D62A5E"/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2" d="100"/>
          <a:sy n="102" d="100"/>
        </p:scale>
        <p:origin x="-821" y="-1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1.7.2016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mtClean="0"/>
              <a:t>Lähetetty käännettäväksi 8.6.2016, toimeksiantonumero </a:t>
            </a:r>
            <a:r>
              <a:rPr lang="fi-FI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2016_05575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96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0100"/>
            <a:ext cx="9144000" cy="43433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pPr/>
              <a:t>1.7.2016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nikkila@vm.fi" TargetMode="External"/><Relationship Id="rId2" Type="http://schemas.openxmlformats.org/officeDocument/2006/relationships/hyperlink" Target="mailto:sami.kivivasara@vm.fi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eeva.lantto@vm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Laki hallinnon yhteisistä sähköisen asioinnin tukipalveluista </a:t>
            </a:r>
            <a:r>
              <a:rPr lang="fi-FI" dirty="0" smtClean="0"/>
              <a:t>571/2016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29.6.2016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Kansallinen palveluväylä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Tiedonsiirto organisaatioiden välillä nyt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Organisaatiot tehneet kahdenvälisiä sopimuksia ja liitoksia</a:t>
            </a:r>
          </a:p>
          <a:p>
            <a:r>
              <a:rPr lang="fi-FI" dirty="0" smtClean="0"/>
              <a:t>Yhtenäistä liityntämallia ei ole</a:t>
            </a:r>
          </a:p>
          <a:p>
            <a:r>
              <a:rPr lang="fi-FI" dirty="0" err="1" smtClean="0"/>
              <a:t>Yhteentoimivuudessa</a:t>
            </a:r>
            <a:r>
              <a:rPr lang="fi-FI" dirty="0" smtClean="0"/>
              <a:t> haasteita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Tiedonsiirto organisaatioiden välillä tulevaisuudessa</a:t>
            </a:r>
          </a:p>
          <a:p>
            <a:r>
              <a:rPr lang="fi-FI" dirty="0" smtClean="0"/>
              <a:t>Julkishallinnon organisaatioilla velvoite liittyä palveluväylään</a:t>
            </a:r>
          </a:p>
          <a:p>
            <a:r>
              <a:rPr lang="fi-FI" dirty="0" smtClean="0"/>
              <a:t>Uudet palvelut rakennettava niin, että ovat liitettävissä palveluväylään</a:t>
            </a:r>
          </a:p>
          <a:p>
            <a:pPr lvl="1"/>
            <a:r>
              <a:rPr lang="fi-FI" dirty="0" err="1" smtClean="0"/>
              <a:t>Yhteentoimivuuden</a:t>
            </a:r>
            <a:r>
              <a:rPr lang="fi-FI" dirty="0" smtClean="0"/>
              <a:t> periaate toteutuu</a:t>
            </a:r>
          </a:p>
          <a:p>
            <a:r>
              <a:rPr lang="fi-FI" dirty="0" smtClean="0"/>
              <a:t>Yrityksille mahdollisuus liittyä palveluväylään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2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02" y="0"/>
            <a:ext cx="86421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Kansallinen palvelutietovaranto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Tilanne nyt</a:t>
            </a:r>
          </a:p>
          <a:p>
            <a:r>
              <a:rPr lang="fi-FI" dirty="0"/>
              <a:t>Jokainen organisaatio päivittää palvelutietonsa jokaiseen eri palveluun eri järjestelmien kautta</a:t>
            </a:r>
          </a:p>
          <a:p>
            <a:pPr lvl="1"/>
            <a:r>
              <a:rPr lang="fi-FI" dirty="0"/>
              <a:t>Esim. kunnan yhteispalvelupisteen päivystysajat muuttuvat: </a:t>
            </a:r>
            <a:r>
              <a:rPr lang="fi-FI" dirty="0" err="1"/>
              <a:t>päivittettävä</a:t>
            </a:r>
            <a:r>
              <a:rPr lang="fi-FI" dirty="0"/>
              <a:t> Kelan, Veron, </a:t>
            </a:r>
            <a:r>
              <a:rPr lang="fi-FI" dirty="0" err="1"/>
              <a:t>TE-toimiston</a:t>
            </a:r>
            <a:r>
              <a:rPr lang="fi-FI" dirty="0"/>
              <a:t> ja kunnan omille sivuille. Koulun puhelinnumero muuttuu: päivitettävä pahimmillaan jopa 15 palveluun, kunkin oman ylläpitäjän tekemänä.</a:t>
            </a:r>
          </a:p>
          <a:p>
            <a:r>
              <a:rPr lang="fi-FI" dirty="0"/>
              <a:t>Yhdenmukaiset palvelukuvaukset (mitä, missä kenelle) esim. kuntien lakisääteisistä palveluista puuttuvat. Palvelutietojen esittämisen rakenne vaihtelee.</a:t>
            </a:r>
          </a:p>
          <a:p>
            <a:r>
              <a:rPr lang="fi-FI" dirty="0"/>
              <a:t>Yhdenmukainen tietojen luokittelu puuttuu </a:t>
            </a:r>
            <a:endParaRPr lang="fi-FI" dirty="0" smtClean="0"/>
          </a:p>
          <a:p>
            <a:pPr lvl="1"/>
            <a:r>
              <a:rPr lang="fi-FI" dirty="0" smtClean="0"/>
              <a:t>esim</a:t>
            </a:r>
            <a:r>
              <a:rPr lang="fi-FI" dirty="0"/>
              <a:t>. palvelutalo/senioriasunto/tuettu </a:t>
            </a:r>
            <a:r>
              <a:rPr lang="fi-FI" dirty="0" smtClean="0"/>
              <a:t>palveluasuminen/ryhmäkoti/vanhainkoti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Palvelutietovarannon käyttöönoton jälkeen</a:t>
            </a:r>
          </a:p>
          <a:p>
            <a:r>
              <a:rPr lang="fi-FI" dirty="0" smtClean="0"/>
              <a:t>Tiedot </a:t>
            </a:r>
            <a:r>
              <a:rPr lang="fi-FI" dirty="0"/>
              <a:t>päivitetään vain yhteen paikkaan, josta ne ovat jaettavissa/noudettavissa eri verkkopalveluihin maksutta, myös yksityisiin </a:t>
            </a:r>
            <a:r>
              <a:rPr lang="fi-FI" dirty="0" smtClean="0"/>
              <a:t>palveluihin, standardoitujen rajapintojen kautta. </a:t>
            </a:r>
            <a:endParaRPr lang="fi-FI" dirty="0"/>
          </a:p>
          <a:p>
            <a:r>
              <a:rPr lang="fi-FI" dirty="0"/>
              <a:t>Pääosa </a:t>
            </a:r>
            <a:r>
              <a:rPr lang="fi-FI" dirty="0" smtClean="0"/>
              <a:t>palvelujen sisällöistä </a:t>
            </a:r>
            <a:r>
              <a:rPr lang="fi-FI" dirty="0"/>
              <a:t>on kuvattu jo valmiiksi järjestelmään. Organisaatiokohtaisia lisäyksiä on mahdollista tehdä. Mikkelin pilottina tekemät mallipalvelukuvaukset auttavat muita kuntia kuvaamaan omat palvelunsa.</a:t>
            </a:r>
          </a:p>
          <a:p>
            <a:r>
              <a:rPr lang="fi-FI" dirty="0"/>
              <a:t>Tiedot on luokiteltu yhdenmukaisen ontologian perusteella. Kuvausten rakenne on  yhdenmukainen.</a:t>
            </a:r>
          </a:p>
          <a:p>
            <a:r>
              <a:rPr lang="fi-FI" dirty="0"/>
              <a:t>Palvelutietovaranto toimii Palvelunäkymien palveluhaun taustalla ja mahdollistaa sen, että palvelunäkymien käyttäjän on helpompi ymmärtää palvelujen sisältö, löytää niiden kanavat ja alkaa asioida.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9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02" y="0"/>
            <a:ext cx="86421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Asiointiroolit ja -valtuudet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Valtuuttaminen nyt</a:t>
            </a:r>
          </a:p>
          <a:p>
            <a:r>
              <a:rPr lang="fi-FI" dirty="0" smtClean="0"/>
              <a:t>Valtakirjat tehdään paperilla</a:t>
            </a:r>
          </a:p>
          <a:p>
            <a:r>
              <a:rPr lang="fi-FI" dirty="0" smtClean="0"/>
              <a:t>Valtuutusten rekisteröinti usein fyysisesti paikan päällä</a:t>
            </a:r>
          </a:p>
          <a:p>
            <a:r>
              <a:rPr lang="fi-FI" dirty="0" smtClean="0"/>
              <a:t>Valtuutus pitää tehdä jokaisessa organisaatiossa erikseen</a:t>
            </a:r>
          </a:p>
          <a:p>
            <a:r>
              <a:rPr lang="fi-FI" dirty="0" smtClean="0"/>
              <a:t>Eri rooleissa (kansalainen, viranomainen, yrityksen edustaja) toimiminen edellyttää erilaista toimintatapaa valtuuksien myöntämisessä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 smtClean="0"/>
              <a:t>Valtuuttaminen tulevaisuudessa</a:t>
            </a:r>
          </a:p>
          <a:p>
            <a:r>
              <a:rPr lang="fi-FI" dirty="0" smtClean="0"/>
              <a:t>Valtuutus tehdään sähköisesti </a:t>
            </a:r>
            <a:r>
              <a:rPr lang="fi-FI" dirty="0" err="1" smtClean="0"/>
              <a:t>suomi.fi-palvelussa</a:t>
            </a:r>
            <a:endParaRPr lang="fi-FI" dirty="0" smtClean="0"/>
          </a:p>
          <a:p>
            <a:pPr marL="804862" lvl="2" indent="-355600"/>
            <a:r>
              <a:rPr lang="fi-FI" dirty="0"/>
              <a:t>Ei edellytä käyntiä paikan </a:t>
            </a:r>
            <a:r>
              <a:rPr lang="fi-FI" dirty="0" smtClean="0"/>
              <a:t>päällä</a:t>
            </a:r>
          </a:p>
          <a:p>
            <a:r>
              <a:rPr lang="fi-FI" dirty="0"/>
              <a:t>V</a:t>
            </a:r>
            <a:r>
              <a:rPr lang="fi-FI" dirty="0" smtClean="0"/>
              <a:t>altuuksien </a:t>
            </a:r>
            <a:r>
              <a:rPr lang="fi-FI" dirty="0"/>
              <a:t>tarkastaminen sähköisen asioinnin yhteydessä</a:t>
            </a:r>
            <a:endParaRPr lang="fi-FI" dirty="0" smtClean="0"/>
          </a:p>
          <a:p>
            <a:pPr lvl="1"/>
            <a:r>
              <a:rPr lang="fi-FI" dirty="0" smtClean="0"/>
              <a:t>Ei edellytä käyntiä paikan päällä</a:t>
            </a:r>
          </a:p>
          <a:p>
            <a:r>
              <a:rPr lang="fi-FI" dirty="0" smtClean="0"/>
              <a:t>Valtuutus useisiin palveluihin tehtävissä yhdellä kertaa</a:t>
            </a:r>
          </a:p>
          <a:p>
            <a:r>
              <a:rPr lang="fi-FI" dirty="0" smtClean="0"/>
              <a:t>Eri rooleihin liittyvät valtuudet hallinnoitavissa yhdessä kanavassa</a:t>
            </a:r>
          </a:p>
          <a:p>
            <a:r>
              <a:rPr lang="fi-FI" dirty="0" smtClean="0"/>
              <a:t>Ei enää päällekkäisiä tai rinnakkaisia ratkaisuja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7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02" y="0"/>
            <a:ext cx="86421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Palvelunäkymä: Yksi luukku digitaalisiin palveluihin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576000" y="843558"/>
            <a:ext cx="3780000" cy="35844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Tilanne nyt</a:t>
            </a:r>
          </a:p>
          <a:p>
            <a:r>
              <a:rPr lang="fi-FI" dirty="0"/>
              <a:t>Nykyinen </a:t>
            </a:r>
            <a:r>
              <a:rPr lang="fi-FI" dirty="0" err="1"/>
              <a:t>Suomi.fi</a:t>
            </a:r>
            <a:r>
              <a:rPr lang="fi-FI" dirty="0"/>
              <a:t> ja </a:t>
            </a:r>
            <a:r>
              <a:rPr lang="fi-FI" dirty="0" err="1"/>
              <a:t>Yritys-Suomi.fi</a:t>
            </a:r>
            <a:r>
              <a:rPr lang="fi-FI" dirty="0"/>
              <a:t> kokoavat julkisen hallinnon palvelut </a:t>
            </a:r>
            <a:r>
              <a:rPr lang="fi-FI" dirty="0" smtClean="0"/>
              <a:t>asiakkaille.</a:t>
            </a:r>
          </a:p>
          <a:p>
            <a:r>
              <a:rPr lang="fi-FI" dirty="0" err="1" smtClean="0"/>
              <a:t>Suomi.fi</a:t>
            </a:r>
            <a:r>
              <a:rPr lang="fi-FI" dirty="0" smtClean="0"/>
              <a:t> </a:t>
            </a:r>
            <a:r>
              <a:rPr lang="fi-FI" dirty="0"/>
              <a:t>ylläpitää palvelutietoja toimituksen voimin (palveluja tuottavat viranomaiset kirjoittavat samoja palvelutietoja lukuisille verkkosivuille ja -palveluihin erikseen) </a:t>
            </a:r>
          </a:p>
          <a:p>
            <a:r>
              <a:rPr lang="fi-FI" dirty="0"/>
              <a:t>Kansalaisille on tarjolla sähköinen viestinvälitys (kansalaisen asiointitili) joissakin julkishallinnon sähköisissä palveluissa, yrityksille ei. Pääosa viesteistä hallinnon asiakkaille kulkee </a:t>
            </a:r>
            <a:r>
              <a:rPr lang="fi-FI" dirty="0" smtClean="0"/>
              <a:t>paperipostina </a:t>
            </a:r>
            <a:r>
              <a:rPr lang="fi-FI" dirty="0"/>
              <a:t>tai puhelimitse ja aiheuttaa merkittäviä kustannuksia.</a:t>
            </a:r>
          </a:p>
          <a:p>
            <a:r>
              <a:rPr lang="fi-FI" dirty="0"/>
              <a:t>Asiakkaat voivat hakea muutamista julkishallinnon rekistereistä </a:t>
            </a:r>
            <a:r>
              <a:rPr lang="fi-FI" dirty="0" smtClean="0"/>
              <a:t>omia tietojaan </a:t>
            </a:r>
            <a:r>
              <a:rPr lang="fi-FI" dirty="0"/>
              <a:t>sähköisesti kirjautumalla kuhunkin niistä erikseen. Tietoisuus rekisteritietojen sähköisestä tarkistusmahdollisuudesta ei ole laajaa. Rekistereistä voi myös pyytää saada nähdä </a:t>
            </a:r>
            <a:r>
              <a:rPr lang="fi-FI" dirty="0" smtClean="0"/>
              <a:t>omia tietojaan </a:t>
            </a:r>
            <a:r>
              <a:rPr lang="fi-FI" dirty="0"/>
              <a:t>käymällä rekisteristä vastaavan viranomaisen toimipisteessä tai pyytämällä otteen niistä </a:t>
            </a:r>
            <a:r>
              <a:rPr lang="fi-FI" dirty="0" smtClean="0"/>
              <a:t>postitse. Tietojen päivittyessä on pyydettävä uusi rekisteriote.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83968" y="843558"/>
            <a:ext cx="3816000" cy="35844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Tulevaisuudessa</a:t>
            </a:r>
          </a:p>
          <a:p>
            <a:r>
              <a:rPr lang="fi-FI" dirty="0"/>
              <a:t>Palvelutiedot </a:t>
            </a:r>
            <a:r>
              <a:rPr lang="fi-FI" dirty="0" smtClean="0"/>
              <a:t>tuotetaan </a:t>
            </a:r>
            <a:r>
              <a:rPr lang="fi-FI" dirty="0"/>
              <a:t>kerran palvelutietovarantoon avoimena datana ja sieltä kaikki verkkopalvelut tai </a:t>
            </a:r>
            <a:r>
              <a:rPr lang="fi-FI" dirty="0" smtClean="0"/>
              <a:t>tietojärjestelmät, ml. </a:t>
            </a:r>
            <a:r>
              <a:rPr lang="fi-FI" dirty="0" err="1" smtClean="0"/>
              <a:t>Suomi.fi-palvelunäkymät</a:t>
            </a:r>
            <a:r>
              <a:rPr lang="fi-FI" dirty="0" smtClean="0"/>
              <a:t>, </a:t>
            </a:r>
            <a:r>
              <a:rPr lang="fi-FI" dirty="0"/>
              <a:t>voivat hyödyntää ajantasaisia ja virheettömiä palvelutietoja.</a:t>
            </a:r>
          </a:p>
          <a:p>
            <a:r>
              <a:rPr lang="fi-FI" dirty="0"/>
              <a:t>Palvelupisteitä voi tarkastella myös kartalla ja saada reittiopastusta (hallinnon karttapalvelu)</a:t>
            </a:r>
          </a:p>
          <a:p>
            <a:r>
              <a:rPr lang="fi-FI" dirty="0"/>
              <a:t>Uusi viestinvälityspalvelu mahdollistaa sähköisen viestinnän viranomaisten sekä kansalaisten ja yritysten välillä. Viranomaiset voivat lähettää myös käyttäjän elämäntilanteeseen soveltuvia </a:t>
            </a:r>
            <a:r>
              <a:rPr lang="fi-FI" dirty="0" smtClean="0"/>
              <a:t>tiedotteita, suosituksia ja muistutuksia.</a:t>
            </a:r>
          </a:p>
          <a:p>
            <a:r>
              <a:rPr lang="fi-FI" dirty="0" smtClean="0"/>
              <a:t>Tavoitetila: viranomaiset lähettävät jatkossa vain sähköisiä viestejä viestinvälityspalveluun</a:t>
            </a:r>
          </a:p>
          <a:p>
            <a:pPr lvl="1"/>
            <a:r>
              <a:rPr lang="fi-FI" dirty="0" smtClean="0"/>
              <a:t>Käyttäjä voi hallita jakelukanavaa, joka oletusarvoisesti on sähköinen. Viestit ovat luettavissa palvelunäkymän Omat viestit -osiossa</a:t>
            </a:r>
          </a:p>
          <a:p>
            <a:r>
              <a:rPr lang="fi-FI" dirty="0" smtClean="0"/>
              <a:t>Pääsy </a:t>
            </a:r>
            <a:r>
              <a:rPr lang="fi-FI" dirty="0"/>
              <a:t>kaikkiin omiin ajantasaisiin rekisteritietoihin yhden palvelun kautta. Myöhemmin mahdollisuus muuttaa ilmoitettavissa olevia omia tietoja suoraan palvelunäkymässä tai mahdollisesti jakaa omia tietoja muille osapuolille.</a:t>
            </a:r>
          </a:p>
          <a:p>
            <a:r>
              <a:rPr lang="fi-FI" dirty="0" smtClean="0"/>
              <a:t>Käyttäjälle palveluoppaita eri elämän- tai yrityksen tilanteisiin.</a:t>
            </a:r>
          </a:p>
          <a:p>
            <a:r>
              <a:rPr lang="fi-FI" dirty="0" smtClean="0"/>
              <a:t>Käyttö päätelaiteriippumatonta ja esteetöntä.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683568" y="437195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Palvelunäkymän kautta saavutettavat tiedot ja palvelut sekä niiden laajuus riippuvat palveluväylän, palvelutietovarannon, </a:t>
            </a:r>
            <a:r>
              <a:rPr lang="fi-FI" sz="1200" i="1" dirty="0" err="1"/>
              <a:t>tunnistautumisen</a:t>
            </a:r>
            <a:r>
              <a:rPr lang="fi-FI" sz="1200" i="1" dirty="0"/>
              <a:t>, asiointivaltuuksien, viestinvälityspalvelun ja uudistetun hallinnon karttapalvelun toteutumisesta.</a:t>
            </a:r>
          </a:p>
        </p:txBody>
      </p:sp>
    </p:spTree>
    <p:extLst>
      <p:ext uri="{BB962C8B-B14F-4D97-AF65-F5344CB8AC3E}">
        <p14:creationId xmlns:p14="http://schemas.microsoft.com/office/powerpoint/2010/main" val="41924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896" y="1131590"/>
            <a:ext cx="8393503" cy="35213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Suomi.fi-palvelukokonaisuus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Esteettömyys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Kansalaisen näkymä ja tunnistamisen palvelun käyttöliittymät on suunniteltu erityisryhmät huomioon ottaen (mm. yhteistyössä Näkövammaisten keskusliiton kanssa)</a:t>
            </a:r>
          </a:p>
          <a:p>
            <a:r>
              <a:rPr lang="fi-FI" smtClean="0"/>
              <a:t>Puolesta asiointi mahdollistaa esimerkiksi ikääntyvän väestön puolesta asioinnin</a:t>
            </a:r>
          </a:p>
          <a:p>
            <a:r>
              <a:rPr lang="fi-FI" smtClean="0"/>
              <a:t>Henkilöt, joilla ei ole pankkitunnuksia voivat käyttää muita vahvan sähköisen tunnistamisen tapoja (mobiilivarmenne, HST-kortti)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Sami Kivivasara</a:t>
            </a:r>
          </a:p>
          <a:p>
            <a:r>
              <a:rPr lang="fi-FI" dirty="0"/>
              <a:t>L</a:t>
            </a:r>
            <a:r>
              <a:rPr lang="fi-FI" dirty="0" smtClean="0"/>
              <a:t>ainsäädäntöneuvos</a:t>
            </a:r>
          </a:p>
          <a:p>
            <a:r>
              <a:rPr lang="fi-FI" dirty="0" smtClean="0"/>
              <a:t>Puh. 02955 30052</a:t>
            </a:r>
          </a:p>
          <a:p>
            <a:r>
              <a:rPr lang="fi-FI" dirty="0" err="1" smtClean="0">
                <a:hlinkClick r:id="rId2"/>
              </a:rPr>
              <a:t>sami.kivivasara@vm.fi</a:t>
            </a:r>
            <a:r>
              <a:rPr lang="fi-FI" dirty="0" smtClean="0"/>
              <a:t> 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5508104" y="1491630"/>
            <a:ext cx="2563822" cy="1404156"/>
          </a:xfrm>
        </p:spPr>
        <p:txBody>
          <a:bodyPr/>
          <a:lstStyle/>
          <a:p>
            <a:r>
              <a:rPr lang="fi-FI" dirty="0" smtClean="0"/>
              <a:t>Maria Nikkilä</a:t>
            </a:r>
          </a:p>
          <a:p>
            <a:r>
              <a:rPr lang="fi-FI" dirty="0" smtClean="0"/>
              <a:t>Ohjelmapäällikkö</a:t>
            </a:r>
          </a:p>
          <a:p>
            <a:r>
              <a:rPr lang="fi-FI" dirty="0" smtClean="0"/>
              <a:t>p. 02955 30514</a:t>
            </a:r>
          </a:p>
          <a:p>
            <a:r>
              <a:rPr lang="fi-FI" dirty="0" err="1" smtClean="0">
                <a:hlinkClick r:id="rId3"/>
              </a:rPr>
              <a:t>maria.nikkila@vm.fi</a:t>
            </a:r>
            <a:endParaRPr lang="fi-FI" dirty="0" smtClean="0"/>
          </a:p>
          <a:p>
            <a:r>
              <a:rPr lang="fi-FI" dirty="0"/>
              <a:t>http://vm.fi/palveluarkkitehtuuri</a:t>
            </a:r>
          </a:p>
          <a:p>
            <a:endParaRPr lang="fi-FI" dirty="0"/>
          </a:p>
        </p:txBody>
      </p:sp>
      <p:sp>
        <p:nvSpPr>
          <p:cNvPr id="4" name="Tekstin paikkamerkki 1"/>
          <p:cNvSpPr txBox="1">
            <a:spLocks/>
          </p:cNvSpPr>
          <p:nvPr/>
        </p:nvSpPr>
        <p:spPr>
          <a:xfrm>
            <a:off x="3347864" y="1491630"/>
            <a:ext cx="2273242" cy="140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fi-FI" sz="1200" dirty="0" smtClean="0"/>
              <a:t>Eeva Lantto</a:t>
            </a:r>
            <a:endParaRPr kumimoji="0" lang="fi-FI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Lainsäädäntöneuvos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Puh. 02955 30515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fi-FI" sz="1200" dirty="0" err="1" smtClean="0">
                <a:hlinkClick r:id="rId4"/>
              </a:rPr>
              <a:t>eeva.lantto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@</a:t>
            </a:r>
            <a:r>
              <a:rPr kumimoji="0" lang="fi-FI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vm.fi</a:t>
            </a:r>
            <a:r>
              <a:rPr kumimoji="0" lang="fi-FI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Lain tarkoitus ja soveltamisala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039586"/>
            <a:ext cx="7416824" cy="3584392"/>
          </a:xfrm>
        </p:spPr>
        <p:txBody>
          <a:bodyPr/>
          <a:lstStyle/>
          <a:p>
            <a:pPr marL="277812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Lain tarkoituksena on parantaa julkisten palvelujen saatavuutta, laatua, tietoturvallisuutta, </a:t>
            </a:r>
            <a:r>
              <a:rPr lang="fi-FI" sz="1600" dirty="0" err="1" smtClean="0"/>
              <a:t>yhteentoimivuutta</a:t>
            </a:r>
            <a:r>
              <a:rPr lang="fi-FI" sz="1600" dirty="0" smtClean="0"/>
              <a:t> ja ohjausta sekä edistää julkisen hallinnon tehokkuutta ja tuottavuutta.</a:t>
            </a:r>
          </a:p>
          <a:p>
            <a:pPr marL="277812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Laissa </a:t>
            </a:r>
            <a:r>
              <a:rPr lang="fi-FI" sz="1600" dirty="0"/>
              <a:t>säädetään julkisen hallinnon yhteisistä sähköisen asioinnin tukipalveluista, niitä koskevista vaatimuksista, niiden tuottamiseen liittyvistä tehtävistä sekä tuottamiseen liittyvästä henkilö- ja muiden tietojen </a:t>
            </a:r>
            <a:r>
              <a:rPr lang="fi-FI" sz="1600" dirty="0" smtClean="0"/>
              <a:t>käsittelystä.</a:t>
            </a:r>
          </a:p>
          <a:p>
            <a:pPr marL="277812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Lisäksi laissa </a:t>
            </a:r>
            <a:r>
              <a:rPr lang="fi-FI" sz="1600" dirty="0"/>
              <a:t>säädetään oikeudesta ja velvollisuudesta käyttää yhteisiä sähköisen asioinnin tukipalveluja sekä tukipalvelujen käytön edellytyksistä</a:t>
            </a:r>
            <a:r>
              <a:rPr lang="fi-FI" sz="1600" dirty="0" smtClean="0"/>
              <a:t>.</a:t>
            </a:r>
          </a:p>
          <a:p>
            <a:pPr marL="277812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Taustalla ovat </a:t>
            </a:r>
            <a:r>
              <a:rPr lang="fi-FI" sz="1600" dirty="0"/>
              <a:t>Kansallisen palveluarkkitehtuurin toteuttamisohjelmassa </a:t>
            </a:r>
            <a:r>
              <a:rPr lang="fi-FI" sz="1600" dirty="0" smtClean="0"/>
              <a:t>kehitettävät digitaalisten palvelujen infrastruktuuria edistävät </a:t>
            </a:r>
            <a:r>
              <a:rPr lang="fi-FI" sz="1600" dirty="0"/>
              <a:t>tukipalvelut ja nykyisten sähköisen asioinnin tukipalveluiden tuotantovastuiden tarkennus palveluarkkitehtuurin mukaisiksi</a:t>
            </a:r>
            <a:r>
              <a:rPr lang="fi-FI" sz="1600" dirty="0" smtClean="0"/>
              <a:t>.</a:t>
            </a:r>
            <a:endParaRPr lang="fi-FI" sz="160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0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1475656" y="3507854"/>
            <a:ext cx="5760640" cy="914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 smtClean="0"/>
              <a:t>Tietohallintolaki 634/2011</a:t>
            </a:r>
          </a:p>
          <a:p>
            <a:pPr algn="ctr"/>
            <a:r>
              <a:rPr lang="fi-FI" sz="1400" dirty="0" smtClean="0"/>
              <a:t>Tietohallinnon ohjaus</a:t>
            </a:r>
          </a:p>
          <a:p>
            <a:pPr algn="ctr"/>
            <a:r>
              <a:rPr lang="fi-FI" sz="1400" dirty="0" smtClean="0"/>
              <a:t>Tietojärjestelmien </a:t>
            </a:r>
            <a:r>
              <a:rPr lang="fi-FI" sz="1400" dirty="0" err="1" smtClean="0"/>
              <a:t>yhteentoimivuus</a:t>
            </a:r>
            <a:endParaRPr lang="fi-FI" sz="14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2051720" y="2139702"/>
            <a:ext cx="4464496" cy="914400"/>
          </a:xfrm>
          <a:prstGeom prst="roundRect">
            <a:avLst/>
          </a:prstGeom>
          <a:solidFill>
            <a:srgbClr val="304F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 err="1" smtClean="0"/>
              <a:t>TORI-laki</a:t>
            </a:r>
            <a:r>
              <a:rPr lang="fi-FI" dirty="0" smtClean="0"/>
              <a:t> 1226/2013</a:t>
            </a:r>
          </a:p>
          <a:p>
            <a:pPr algn="ctr"/>
            <a:r>
              <a:rPr lang="fi-FI" sz="1400" dirty="0" smtClean="0"/>
              <a:t>Yhteiset perustietotekniikka- ja tietojärjestelmäpalvelut</a:t>
            </a:r>
            <a:endParaRPr lang="fi-FI" sz="1400" dirty="0"/>
          </a:p>
        </p:txBody>
      </p:sp>
      <p:cxnSp>
        <p:nvCxnSpPr>
          <p:cNvPr id="8" name="Suora nuoliyhdysviiva 7"/>
          <p:cNvCxnSpPr/>
          <p:nvPr/>
        </p:nvCxnSpPr>
        <p:spPr>
          <a:xfrm flipV="1">
            <a:off x="4139952" y="3075806"/>
            <a:ext cx="0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yöristetty suorakulmio 28"/>
          <p:cNvSpPr/>
          <p:nvPr/>
        </p:nvSpPr>
        <p:spPr>
          <a:xfrm>
            <a:off x="2555776" y="771550"/>
            <a:ext cx="331236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 err="1" smtClean="0"/>
              <a:t>KaPA-laki</a:t>
            </a:r>
            <a:r>
              <a:rPr lang="fi-FI" smtClean="0"/>
              <a:t> 571/2016</a:t>
            </a:r>
            <a:endParaRPr lang="fi-FI" dirty="0" smtClean="0"/>
          </a:p>
          <a:p>
            <a:pPr algn="ctr"/>
            <a:r>
              <a:rPr lang="fi-FI" sz="1400" dirty="0" smtClean="0"/>
              <a:t>Yhteiset sähköisen asioinnin tukipalvelut</a:t>
            </a:r>
            <a:endParaRPr lang="fi-FI" sz="1400" dirty="0"/>
          </a:p>
        </p:txBody>
      </p:sp>
      <p:cxnSp>
        <p:nvCxnSpPr>
          <p:cNvPr id="30" name="Suora nuoliyhdysviiva 29"/>
          <p:cNvCxnSpPr/>
          <p:nvPr/>
        </p:nvCxnSpPr>
        <p:spPr>
          <a:xfrm flipV="1">
            <a:off x="4139952" y="1707654"/>
            <a:ext cx="0" cy="381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uora yhdysviiva 232"/>
          <p:cNvCxnSpPr>
            <a:stCxn id="135" idx="2"/>
            <a:endCxn id="111" idx="0"/>
          </p:cNvCxnSpPr>
          <p:nvPr/>
        </p:nvCxnSpPr>
        <p:spPr>
          <a:xfrm>
            <a:off x="854063" y="4228896"/>
            <a:ext cx="0" cy="7104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Kulmayhdysviiva 224"/>
          <p:cNvCxnSpPr/>
          <p:nvPr/>
        </p:nvCxnSpPr>
        <p:spPr>
          <a:xfrm rot="10800000" flipH="1">
            <a:off x="7357893" y="1202021"/>
            <a:ext cx="14587" cy="2332783"/>
          </a:xfrm>
          <a:prstGeom prst="bentConnector3">
            <a:avLst>
              <a:gd name="adj1" fmla="val -731336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Kulmayhdysviiva 218"/>
          <p:cNvCxnSpPr/>
          <p:nvPr/>
        </p:nvCxnSpPr>
        <p:spPr>
          <a:xfrm rot="10800000" flipH="1">
            <a:off x="7349621" y="1199935"/>
            <a:ext cx="11713" cy="1155791"/>
          </a:xfrm>
          <a:prstGeom prst="bentConnector3">
            <a:avLst>
              <a:gd name="adj1" fmla="val -845727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Kulmayhdysviiva 210"/>
          <p:cNvCxnSpPr/>
          <p:nvPr/>
        </p:nvCxnSpPr>
        <p:spPr>
          <a:xfrm rot="10800000" flipH="1">
            <a:off x="5474008" y="1198583"/>
            <a:ext cx="24216" cy="1170470"/>
          </a:xfrm>
          <a:prstGeom prst="bentConnector3">
            <a:avLst>
              <a:gd name="adj1" fmla="val -944004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Kulmayhdysviiva 208"/>
          <p:cNvCxnSpPr/>
          <p:nvPr/>
        </p:nvCxnSpPr>
        <p:spPr>
          <a:xfrm rot="10800000" flipV="1">
            <a:off x="5467951" y="1198582"/>
            <a:ext cx="30275" cy="643583"/>
          </a:xfrm>
          <a:prstGeom prst="bentConnector3">
            <a:avLst>
              <a:gd name="adj1" fmla="val 855078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Kulmayhdysviiva 173"/>
          <p:cNvCxnSpPr/>
          <p:nvPr/>
        </p:nvCxnSpPr>
        <p:spPr>
          <a:xfrm rot="10800000" flipH="1" flipV="1">
            <a:off x="5467744" y="1202542"/>
            <a:ext cx="278164" cy="2349286"/>
          </a:xfrm>
          <a:prstGeom prst="bentConnector3">
            <a:avLst>
              <a:gd name="adj1" fmla="val -82182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Kulmayhdysviiva 89"/>
          <p:cNvCxnSpPr>
            <a:endCxn id="141" idx="0"/>
          </p:cNvCxnSpPr>
          <p:nvPr/>
        </p:nvCxnSpPr>
        <p:spPr>
          <a:xfrm flipV="1">
            <a:off x="779344" y="1539921"/>
            <a:ext cx="3700832" cy="59721"/>
          </a:xfrm>
          <a:prstGeom prst="bentConnector4">
            <a:avLst>
              <a:gd name="adj1" fmla="val -8"/>
              <a:gd name="adj2" fmla="val 291390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ulmayhdysviiva 86"/>
          <p:cNvCxnSpPr/>
          <p:nvPr/>
        </p:nvCxnSpPr>
        <p:spPr>
          <a:xfrm rot="10800000" flipH="1" flipV="1">
            <a:off x="154379" y="1705334"/>
            <a:ext cx="97140" cy="3102680"/>
          </a:xfrm>
          <a:prstGeom prst="bentConnector4">
            <a:avLst>
              <a:gd name="adj1" fmla="val -30290"/>
              <a:gd name="adj2" fmla="val 100064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Muoto 72"/>
          <p:cNvCxnSpPr/>
          <p:nvPr/>
        </p:nvCxnSpPr>
        <p:spPr>
          <a:xfrm rot="10800000" flipH="1" flipV="1">
            <a:off x="323529" y="3111810"/>
            <a:ext cx="144016" cy="333226"/>
          </a:xfrm>
          <a:prstGeom prst="bentConnector3">
            <a:avLst>
              <a:gd name="adj1" fmla="val -1571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yöristetty suorakulmio 18"/>
          <p:cNvSpPr/>
          <p:nvPr/>
        </p:nvSpPr>
        <p:spPr>
          <a:xfrm>
            <a:off x="2614068" y="161020"/>
            <a:ext cx="3902149" cy="473291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Laki sähköisen asioinnin tukipalveluista eli ”</a:t>
            </a:r>
            <a:r>
              <a:rPr lang="fi-FI" b="1" dirty="0" err="1" smtClean="0">
                <a:solidFill>
                  <a:schemeClr val="tx1"/>
                </a:solidFill>
              </a:rPr>
              <a:t>KaPA-laki</a:t>
            </a:r>
            <a:r>
              <a:rPr lang="fi-FI" b="1" dirty="0" smtClean="0">
                <a:solidFill>
                  <a:schemeClr val="tx1"/>
                </a:solidFill>
              </a:rPr>
              <a:t>” 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2699792" y="1538021"/>
            <a:ext cx="1140768" cy="31877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Valtiokonttori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107505" y="1545636"/>
            <a:ext cx="1354107" cy="319397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VRK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1520603" y="1536132"/>
            <a:ext cx="1093465" cy="31877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smtClean="0">
                <a:solidFill>
                  <a:schemeClr val="tx1"/>
                </a:solidFill>
              </a:rPr>
              <a:t>Valtori</a:t>
            </a:r>
            <a:endParaRPr lang="fi-FI" sz="1000" dirty="0" smtClean="0">
              <a:solidFill>
                <a:schemeClr val="tx1"/>
              </a:solidFill>
            </a:endParaRPr>
          </a:p>
        </p:txBody>
      </p:sp>
      <p:sp>
        <p:nvSpPr>
          <p:cNvPr id="75" name="Pyöristetty suorakulmio 74"/>
          <p:cNvSpPr/>
          <p:nvPr/>
        </p:nvSpPr>
        <p:spPr>
          <a:xfrm>
            <a:off x="395537" y="2301720"/>
            <a:ext cx="984099" cy="2708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Liityntäkatalogi </a:t>
            </a:r>
          </a:p>
        </p:txBody>
      </p:sp>
      <p:sp>
        <p:nvSpPr>
          <p:cNvPr id="120" name="Pyöristetty suorakulmio 119"/>
          <p:cNvSpPr/>
          <p:nvPr/>
        </p:nvSpPr>
        <p:spPr>
          <a:xfrm>
            <a:off x="1655009" y="3111810"/>
            <a:ext cx="959060" cy="48605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err="1" smtClean="0">
                <a:solidFill>
                  <a:schemeClr val="tx1"/>
                </a:solidFill>
              </a:rPr>
              <a:t>Vetuma</a:t>
            </a:r>
            <a:r>
              <a:rPr lang="fi-FI" sz="1000" dirty="0" smtClean="0">
                <a:solidFill>
                  <a:schemeClr val="tx1"/>
                </a:solidFill>
              </a:rPr>
              <a:t> (vuoden 2017 loppu)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127" name="Pyöristetty suorakulmio 126"/>
          <p:cNvSpPr/>
          <p:nvPr/>
        </p:nvSpPr>
        <p:spPr>
          <a:xfrm>
            <a:off x="2700408" y="1983399"/>
            <a:ext cx="1140768" cy="25249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Maksaminen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157" name="Pyöristetty suorakulmio 5"/>
          <p:cNvSpPr/>
          <p:nvPr/>
        </p:nvSpPr>
        <p:spPr>
          <a:xfrm>
            <a:off x="7380100" y="1022334"/>
            <a:ext cx="1728404" cy="359371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1"/>
                </a:solidFill>
              </a:rPr>
              <a:t>Tietojen käsittely ja muut vaatimukset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60" name="Pyöristetty suorakulmio 159"/>
          <p:cNvSpPr/>
          <p:nvPr/>
        </p:nvSpPr>
        <p:spPr>
          <a:xfrm>
            <a:off x="7364861" y="1646020"/>
            <a:ext cx="1728192" cy="35033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Hyödynnettävät tietolähteet</a:t>
            </a:r>
          </a:p>
        </p:txBody>
      </p:sp>
      <p:sp>
        <p:nvSpPr>
          <p:cNvPr id="161" name="Pyöristetty suorakulmio 160"/>
          <p:cNvSpPr/>
          <p:nvPr/>
        </p:nvSpPr>
        <p:spPr>
          <a:xfrm>
            <a:off x="7365514" y="3359638"/>
            <a:ext cx="1742779" cy="35033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err="1" smtClean="0">
                <a:solidFill>
                  <a:schemeClr val="tx1"/>
                </a:solidFill>
              </a:rPr>
              <a:t>VM:n</a:t>
            </a:r>
            <a:r>
              <a:rPr lang="fi-FI" sz="1000" dirty="0" smtClean="0">
                <a:solidFill>
                  <a:schemeClr val="tx1"/>
                </a:solidFill>
              </a:rPr>
              <a:t> ohjaus</a:t>
            </a:r>
          </a:p>
        </p:txBody>
      </p:sp>
      <p:sp>
        <p:nvSpPr>
          <p:cNvPr id="246" name="Pyöristetty suorakulmio 245"/>
          <p:cNvSpPr/>
          <p:nvPr/>
        </p:nvSpPr>
        <p:spPr>
          <a:xfrm>
            <a:off x="5420107" y="1623881"/>
            <a:ext cx="1651743" cy="485846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 smtClean="0">
                <a:solidFill>
                  <a:schemeClr val="tx1"/>
                </a:solidFill>
              </a:rPr>
              <a:t>Velvoite</a:t>
            </a:r>
          </a:p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Valtionhallinto</a:t>
            </a:r>
          </a:p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Kunnat</a:t>
            </a:r>
          </a:p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Tuomioistuimet </a:t>
            </a:r>
          </a:p>
        </p:txBody>
      </p:sp>
      <p:sp>
        <p:nvSpPr>
          <p:cNvPr id="253" name="Pyöristetty suorakulmio 252"/>
          <p:cNvSpPr/>
          <p:nvPr/>
        </p:nvSpPr>
        <p:spPr>
          <a:xfrm>
            <a:off x="5435908" y="2170155"/>
            <a:ext cx="1656372" cy="405397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1" dirty="0" smtClean="0">
                <a:solidFill>
                  <a:schemeClr val="tx1"/>
                </a:solidFill>
              </a:rPr>
              <a:t>Oikeus</a:t>
            </a:r>
          </a:p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Muut julkista tehtävää hoitavat</a:t>
            </a:r>
          </a:p>
        </p:txBody>
      </p:sp>
      <p:sp>
        <p:nvSpPr>
          <p:cNvPr id="190" name="Pyöristetty suorakulmio 5"/>
          <p:cNvSpPr/>
          <p:nvPr/>
        </p:nvSpPr>
        <p:spPr>
          <a:xfrm>
            <a:off x="5460124" y="1046310"/>
            <a:ext cx="1629896" cy="351721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1"/>
                </a:solidFill>
              </a:rPr>
              <a:t>Velvoittavuus ja käyttöoikeus</a:t>
            </a:r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111" name="Pyöristetty suorakulmio 110"/>
          <p:cNvSpPr/>
          <p:nvPr/>
        </p:nvSpPr>
        <p:spPr>
          <a:xfrm>
            <a:off x="251520" y="4299942"/>
            <a:ext cx="1205086" cy="2414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KATSO</a:t>
            </a:r>
          </a:p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(Verolta 2017 alussa)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126" name="Pyöristetty suorakulmio 125"/>
          <p:cNvSpPr/>
          <p:nvPr/>
        </p:nvSpPr>
        <p:spPr>
          <a:xfrm>
            <a:off x="5437264" y="3335896"/>
            <a:ext cx="1655016" cy="43946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 smtClean="0">
                <a:solidFill>
                  <a:schemeClr val="tx1"/>
                </a:solidFill>
              </a:rPr>
              <a:t>Oikeus</a:t>
            </a:r>
          </a:p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Yksityiset organisaatiot</a:t>
            </a:r>
          </a:p>
        </p:txBody>
      </p:sp>
      <p:sp>
        <p:nvSpPr>
          <p:cNvPr id="130" name="Pyöristetty suorakulmio 129"/>
          <p:cNvSpPr/>
          <p:nvPr/>
        </p:nvSpPr>
        <p:spPr>
          <a:xfrm>
            <a:off x="251520" y="2949792"/>
            <a:ext cx="1188800" cy="25249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Palvelunäkymä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133" name="Pyöristetty suorakulmio 132"/>
          <p:cNvSpPr/>
          <p:nvPr/>
        </p:nvSpPr>
        <p:spPr>
          <a:xfrm>
            <a:off x="251520" y="3651870"/>
            <a:ext cx="1188800" cy="25249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Kansalaisen tunnistaminen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134" name="Pyöristetty suorakulmio 133"/>
          <p:cNvSpPr/>
          <p:nvPr/>
        </p:nvSpPr>
        <p:spPr>
          <a:xfrm>
            <a:off x="395537" y="3273828"/>
            <a:ext cx="984099" cy="2708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Palvelutieto-varanto</a:t>
            </a:r>
          </a:p>
        </p:txBody>
      </p:sp>
      <p:sp>
        <p:nvSpPr>
          <p:cNvPr id="135" name="Pyöristetty suorakulmio 134"/>
          <p:cNvSpPr/>
          <p:nvPr/>
        </p:nvSpPr>
        <p:spPr>
          <a:xfrm>
            <a:off x="251520" y="3976402"/>
            <a:ext cx="1205086" cy="25249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Asiointivaltuudet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136" name="Pyöristetty suorakulmio 135"/>
          <p:cNvSpPr/>
          <p:nvPr/>
        </p:nvSpPr>
        <p:spPr>
          <a:xfrm>
            <a:off x="251520" y="4623978"/>
            <a:ext cx="1188800" cy="25249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Viestinvälitys-palvelu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143" name="Pyöristetty suorakulmio 142"/>
          <p:cNvSpPr/>
          <p:nvPr/>
        </p:nvSpPr>
        <p:spPr>
          <a:xfrm>
            <a:off x="7368388" y="2182646"/>
            <a:ext cx="1739905" cy="35033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Tietojen käsittely</a:t>
            </a:r>
          </a:p>
        </p:txBody>
      </p:sp>
      <p:sp>
        <p:nvSpPr>
          <p:cNvPr id="147" name="Pyöristetty suorakulmio 146"/>
          <p:cNvSpPr/>
          <p:nvPr/>
        </p:nvSpPr>
        <p:spPr>
          <a:xfrm>
            <a:off x="7364860" y="2737570"/>
            <a:ext cx="1743432" cy="35033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Vaatimukset palveluille</a:t>
            </a:r>
          </a:p>
        </p:txBody>
      </p:sp>
      <p:sp>
        <p:nvSpPr>
          <p:cNvPr id="180" name="Pyöristetty suorakulmio 179"/>
          <p:cNvSpPr/>
          <p:nvPr/>
        </p:nvSpPr>
        <p:spPr>
          <a:xfrm>
            <a:off x="1655010" y="2488592"/>
            <a:ext cx="959059" cy="524582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 err="1" smtClean="0">
                <a:solidFill>
                  <a:schemeClr val="tx1"/>
                </a:solidFill>
              </a:rPr>
              <a:t>Avoindata.fi</a:t>
            </a:r>
            <a:endParaRPr lang="fi-FI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900" dirty="0" smtClean="0">
                <a:solidFill>
                  <a:schemeClr val="tx1"/>
                </a:solidFill>
              </a:rPr>
              <a:t>Osaksi Liityntä-katalogia? </a:t>
            </a:r>
            <a:endParaRPr lang="fi-FI" sz="900" dirty="0">
              <a:solidFill>
                <a:schemeClr val="tx1"/>
              </a:solidFill>
            </a:endParaRPr>
          </a:p>
        </p:txBody>
      </p:sp>
      <p:cxnSp>
        <p:nvCxnSpPr>
          <p:cNvPr id="117" name="Kulmayhdysviiva 116"/>
          <p:cNvCxnSpPr/>
          <p:nvPr/>
        </p:nvCxnSpPr>
        <p:spPr>
          <a:xfrm rot="10800000" flipH="1" flipV="1">
            <a:off x="222294" y="2137388"/>
            <a:ext cx="19484" cy="966312"/>
          </a:xfrm>
          <a:prstGeom prst="bentConnector3">
            <a:avLst>
              <a:gd name="adj1" fmla="val -547526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Kulmayhdysviiva 121"/>
          <p:cNvCxnSpPr/>
          <p:nvPr/>
        </p:nvCxnSpPr>
        <p:spPr>
          <a:xfrm rot="10800000" flipV="1">
            <a:off x="243900" y="3759882"/>
            <a:ext cx="12700" cy="341573"/>
          </a:xfrm>
          <a:prstGeom prst="bentConnector3">
            <a:avLst>
              <a:gd name="adj1" fmla="val 1080000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Kulmayhdysviiva 216"/>
          <p:cNvCxnSpPr/>
          <p:nvPr/>
        </p:nvCxnSpPr>
        <p:spPr>
          <a:xfrm rot="10800000" flipH="1">
            <a:off x="7357241" y="1202021"/>
            <a:ext cx="15239" cy="619165"/>
          </a:xfrm>
          <a:prstGeom prst="bentConnector3">
            <a:avLst>
              <a:gd name="adj1" fmla="val -700046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Kulmayhdysviiva 220"/>
          <p:cNvCxnSpPr/>
          <p:nvPr/>
        </p:nvCxnSpPr>
        <p:spPr>
          <a:xfrm rot="10800000" flipH="1">
            <a:off x="7357240" y="1202021"/>
            <a:ext cx="15240" cy="1710715"/>
          </a:xfrm>
          <a:prstGeom prst="bentConnector3">
            <a:avLst>
              <a:gd name="adj1" fmla="val -700000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Kulmayhdysviiva 226"/>
          <p:cNvCxnSpPr>
            <a:stCxn id="13" idx="2"/>
            <a:endCxn id="7" idx="0"/>
          </p:cNvCxnSpPr>
          <p:nvPr/>
        </p:nvCxnSpPr>
        <p:spPr>
          <a:xfrm rot="5400000">
            <a:off x="3215824" y="-328035"/>
            <a:ext cx="386973" cy="231166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Kulmayhdysviiva 230"/>
          <p:cNvCxnSpPr>
            <a:stCxn id="13" idx="2"/>
            <a:endCxn id="157" idx="0"/>
          </p:cNvCxnSpPr>
          <p:nvPr/>
        </p:nvCxnSpPr>
        <p:spPr>
          <a:xfrm rot="16200000" flipH="1">
            <a:off x="6210711" y="-1011257"/>
            <a:ext cx="388023" cy="367916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yöristetty suorakulmio 53"/>
          <p:cNvSpPr/>
          <p:nvPr/>
        </p:nvSpPr>
        <p:spPr>
          <a:xfrm>
            <a:off x="5444885" y="2683564"/>
            <a:ext cx="1637344" cy="5187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 smtClean="0">
                <a:solidFill>
                  <a:schemeClr val="tx1"/>
                </a:solidFill>
              </a:rPr>
              <a:t>Poikkeuksia seuraaviin: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Tunnistus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Maksaminen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Viestinvälitys</a:t>
            </a:r>
          </a:p>
        </p:txBody>
      </p:sp>
      <p:cxnSp>
        <p:nvCxnSpPr>
          <p:cNvPr id="3" name="Suora yhdysviiva 2"/>
          <p:cNvCxnSpPr>
            <a:stCxn id="253" idx="2"/>
            <a:endCxn id="54" idx="0"/>
          </p:cNvCxnSpPr>
          <p:nvPr/>
        </p:nvCxnSpPr>
        <p:spPr>
          <a:xfrm flipH="1">
            <a:off x="6263557" y="2575552"/>
            <a:ext cx="537" cy="108012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yöristetty suorakulmio 57"/>
          <p:cNvSpPr/>
          <p:nvPr/>
        </p:nvSpPr>
        <p:spPr>
          <a:xfrm>
            <a:off x="5445090" y="3846822"/>
            <a:ext cx="1644759" cy="5109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Palveluväylä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Palvelunäkymät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Palvelutietovaranto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Asiointivaltuudet</a:t>
            </a:r>
          </a:p>
        </p:txBody>
      </p:sp>
      <p:cxnSp>
        <p:nvCxnSpPr>
          <p:cNvPr id="11" name="Suora yhdysviiva 10"/>
          <p:cNvCxnSpPr>
            <a:stCxn id="126" idx="2"/>
            <a:endCxn id="58" idx="0"/>
          </p:cNvCxnSpPr>
          <p:nvPr/>
        </p:nvCxnSpPr>
        <p:spPr>
          <a:xfrm>
            <a:off x="6264772" y="3775364"/>
            <a:ext cx="2698" cy="7145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>
            <a:stCxn id="8" idx="2"/>
            <a:endCxn id="127" idx="0"/>
          </p:cNvCxnSpPr>
          <p:nvPr/>
        </p:nvCxnSpPr>
        <p:spPr>
          <a:xfrm>
            <a:off x="3270176" y="1856798"/>
            <a:ext cx="616" cy="12660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Kulmayhdysviiva 49"/>
          <p:cNvCxnSpPr/>
          <p:nvPr/>
        </p:nvCxnSpPr>
        <p:spPr>
          <a:xfrm rot="10800000" flipH="1" flipV="1">
            <a:off x="239656" y="2109726"/>
            <a:ext cx="163500" cy="327430"/>
          </a:xfrm>
          <a:prstGeom prst="bentConnector3">
            <a:avLst>
              <a:gd name="adj1" fmla="val 51266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yöristetty suorakulmio 97"/>
          <p:cNvSpPr/>
          <p:nvPr/>
        </p:nvSpPr>
        <p:spPr>
          <a:xfrm>
            <a:off x="232036" y="1983480"/>
            <a:ext cx="1188800" cy="25249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Palveluväylä</a:t>
            </a:r>
            <a:endParaRPr lang="fi-FI" sz="1000" dirty="0">
              <a:solidFill>
                <a:schemeClr val="tx1"/>
              </a:solidFill>
            </a:endParaRPr>
          </a:p>
        </p:txBody>
      </p:sp>
      <p:sp>
        <p:nvSpPr>
          <p:cNvPr id="141" name="Pyöristetty suorakulmio 140"/>
          <p:cNvSpPr/>
          <p:nvPr/>
        </p:nvSpPr>
        <p:spPr>
          <a:xfrm>
            <a:off x="3933444" y="1539921"/>
            <a:ext cx="1093465" cy="318778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Maanmittaus-laitos</a:t>
            </a:r>
          </a:p>
        </p:txBody>
      </p:sp>
      <p:sp>
        <p:nvSpPr>
          <p:cNvPr id="144" name="Pyöristetty suorakulmio 143"/>
          <p:cNvSpPr/>
          <p:nvPr/>
        </p:nvSpPr>
        <p:spPr>
          <a:xfrm>
            <a:off x="3933444" y="1983398"/>
            <a:ext cx="1093465" cy="372327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>
                <a:solidFill>
                  <a:schemeClr val="tx1"/>
                </a:solidFill>
              </a:rPr>
              <a:t>Hallinnon karttapalvelu</a:t>
            </a:r>
            <a:endParaRPr lang="fi-FI" sz="1000" dirty="0">
              <a:solidFill>
                <a:schemeClr val="tx1"/>
              </a:solidFill>
            </a:endParaRPr>
          </a:p>
        </p:txBody>
      </p:sp>
      <p:cxnSp>
        <p:nvCxnSpPr>
          <p:cNvPr id="76" name="Suora yhdysviiva 75"/>
          <p:cNvCxnSpPr>
            <a:stCxn id="141" idx="2"/>
            <a:endCxn id="144" idx="0"/>
          </p:cNvCxnSpPr>
          <p:nvPr/>
        </p:nvCxnSpPr>
        <p:spPr>
          <a:xfrm>
            <a:off x="4480177" y="1858699"/>
            <a:ext cx="0" cy="124699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Kulmayhdysviiva 81"/>
          <p:cNvCxnSpPr>
            <a:stCxn id="120" idx="2"/>
            <a:endCxn id="133" idx="3"/>
          </p:cNvCxnSpPr>
          <p:nvPr/>
        </p:nvCxnSpPr>
        <p:spPr>
          <a:xfrm rot="5400000">
            <a:off x="1697305" y="3340881"/>
            <a:ext cx="180253" cy="694219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Kulmayhdysviiva 87"/>
          <p:cNvCxnSpPr/>
          <p:nvPr/>
        </p:nvCxnSpPr>
        <p:spPr>
          <a:xfrm rot="10800000" flipH="1" flipV="1">
            <a:off x="1512982" y="1695521"/>
            <a:ext cx="134407" cy="1659316"/>
          </a:xfrm>
          <a:prstGeom prst="bentConnector3">
            <a:avLst>
              <a:gd name="adj1" fmla="val 5670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Kulmayhdysviiva 92"/>
          <p:cNvCxnSpPr/>
          <p:nvPr/>
        </p:nvCxnSpPr>
        <p:spPr>
          <a:xfrm rot="10800000" flipH="1" flipV="1">
            <a:off x="1528222" y="1695521"/>
            <a:ext cx="134408" cy="474041"/>
          </a:xfrm>
          <a:prstGeom prst="bentConnector3">
            <a:avLst>
              <a:gd name="adj1" fmla="val -5669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Kulmayhdysviiva 95"/>
          <p:cNvCxnSpPr/>
          <p:nvPr/>
        </p:nvCxnSpPr>
        <p:spPr>
          <a:xfrm rot="10800000" flipH="1" flipV="1">
            <a:off x="1528222" y="1695521"/>
            <a:ext cx="134407" cy="1055362"/>
          </a:xfrm>
          <a:prstGeom prst="bentConnector3">
            <a:avLst>
              <a:gd name="adj1" fmla="val -5669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uora nuoliyhdysviiva 99"/>
          <p:cNvCxnSpPr>
            <a:endCxn id="75" idx="3"/>
          </p:cNvCxnSpPr>
          <p:nvPr/>
        </p:nvCxnSpPr>
        <p:spPr>
          <a:xfrm flipH="1" flipV="1">
            <a:off x="1379635" y="2437157"/>
            <a:ext cx="275374" cy="192401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uora yhdysviiva 101"/>
          <p:cNvCxnSpPr/>
          <p:nvPr/>
        </p:nvCxnSpPr>
        <p:spPr>
          <a:xfrm>
            <a:off x="2253478" y="1206106"/>
            <a:ext cx="0" cy="21380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Kulmayhdysviiva 103"/>
          <p:cNvCxnSpPr>
            <a:stCxn id="8" idx="0"/>
            <a:endCxn id="141" idx="0"/>
          </p:cNvCxnSpPr>
          <p:nvPr/>
        </p:nvCxnSpPr>
        <p:spPr>
          <a:xfrm rot="16200000" flipH="1">
            <a:off x="3874226" y="933971"/>
            <a:ext cx="1901" cy="1210000"/>
          </a:xfrm>
          <a:prstGeom prst="bentConnector3">
            <a:avLst>
              <a:gd name="adj1" fmla="val -6014207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yöristetty suorakulmio 5"/>
          <p:cNvSpPr/>
          <p:nvPr/>
        </p:nvSpPr>
        <p:spPr>
          <a:xfrm>
            <a:off x="722290" y="1021284"/>
            <a:ext cx="3062376" cy="31055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schemeClr val="tx1"/>
                </a:solidFill>
              </a:rPr>
              <a:t>Yhteiset sähköisen asioinnin tukipalvelut </a:t>
            </a:r>
            <a:endParaRPr lang="fi-FI" sz="1200" b="1" dirty="0">
              <a:solidFill>
                <a:schemeClr val="tx1"/>
              </a:solidFill>
            </a:endParaRPr>
          </a:p>
        </p:txBody>
      </p:sp>
      <p:cxnSp>
        <p:nvCxnSpPr>
          <p:cNvPr id="108" name="Kulmayhdysviiva 107"/>
          <p:cNvCxnSpPr/>
          <p:nvPr/>
        </p:nvCxnSpPr>
        <p:spPr>
          <a:xfrm rot="5400000" flipH="1" flipV="1">
            <a:off x="1413574" y="899496"/>
            <a:ext cx="9504" cy="1282777"/>
          </a:xfrm>
          <a:prstGeom prst="bentConnector3">
            <a:avLst>
              <a:gd name="adj1" fmla="val 1302636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Kulmayhdysviiva 113"/>
          <p:cNvCxnSpPr/>
          <p:nvPr/>
        </p:nvCxnSpPr>
        <p:spPr>
          <a:xfrm rot="16200000" flipH="1">
            <a:off x="5214108" y="-26085"/>
            <a:ext cx="411999" cy="1709930"/>
          </a:xfrm>
          <a:prstGeom prst="bentConnector3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Pyöristetty suorakulmio 120"/>
          <p:cNvSpPr/>
          <p:nvPr/>
        </p:nvSpPr>
        <p:spPr>
          <a:xfrm>
            <a:off x="1655010" y="1983399"/>
            <a:ext cx="959058" cy="372327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err="1" smtClean="0">
                <a:solidFill>
                  <a:schemeClr val="tx1"/>
                </a:solidFill>
              </a:rPr>
              <a:t>Virtu</a:t>
            </a:r>
            <a:r>
              <a:rPr lang="fi-FI" sz="1000" dirty="0" smtClean="0">
                <a:solidFill>
                  <a:schemeClr val="tx1"/>
                </a:solidFill>
              </a:rPr>
              <a:t> (Tori A)</a:t>
            </a:r>
            <a:endParaRPr lang="fi-FI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Hyödyt kansalaisille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160" y="987574"/>
            <a:ext cx="83614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Mitä muutoksia laki tuo mukanaan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82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02" y="0"/>
            <a:ext cx="86421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380376" cy="889873"/>
          </a:xfrm>
        </p:spPr>
        <p:txBody>
          <a:bodyPr/>
          <a:lstStyle/>
          <a:p>
            <a:r>
              <a:rPr lang="fi-FI" dirty="0" smtClean="0"/>
              <a:t>Tunnistamispalvelu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Sähköinen tunnistuspalvelu nyt</a:t>
            </a:r>
          </a:p>
          <a:p>
            <a:r>
              <a:rPr lang="fi-FI" dirty="0" smtClean="0"/>
              <a:t>Jokainen julkishallinnon organisaatio tekee sopimuksen tunnistuspalvelua tarjoavan tahon kanssa (pankit, </a:t>
            </a:r>
            <a:r>
              <a:rPr lang="fi-FI" dirty="0" err="1" smtClean="0"/>
              <a:t>mobiilivarmenteen</a:t>
            </a:r>
            <a:r>
              <a:rPr lang="fi-FI" dirty="0" smtClean="0"/>
              <a:t> tarjoajat &amp; VRK)</a:t>
            </a:r>
          </a:p>
          <a:p>
            <a:pPr lvl="1"/>
            <a:r>
              <a:rPr lang="fi-FI" dirty="0"/>
              <a:t>julkisella hallinnolla n. 1500 sähköiseen tunnistamiseen liittyvää </a:t>
            </a:r>
            <a:r>
              <a:rPr lang="fi-FI" dirty="0" smtClean="0"/>
              <a:t>sopimusta</a:t>
            </a:r>
          </a:p>
          <a:p>
            <a:pPr lvl="1"/>
            <a:r>
              <a:rPr lang="fi-FI" dirty="0" smtClean="0"/>
              <a:t>Käyttäjän näkökulmasta tunnistusvälineiden valikoima vaihtelee organisaatioittain; esim. kunnalla A valikoimassa kaikki pankit, kunnalla B vain tietyt pankit</a:t>
            </a:r>
          </a:p>
          <a:p>
            <a:r>
              <a:rPr lang="fi-FI" dirty="0" smtClean="0"/>
              <a:t>Jokainen organisaatio maksaa palvelusta suoraan kullekin pankille ja operaattorille</a:t>
            </a:r>
          </a:p>
          <a:p>
            <a:pPr lvl="1"/>
            <a:r>
              <a:rPr lang="fi-FI" dirty="0" smtClean="0"/>
              <a:t>Näiden </a:t>
            </a:r>
            <a:r>
              <a:rPr lang="fi-FI" dirty="0"/>
              <a:t>sopimusten tekemiseen, seurantaan ja ylläpitämiseen kuluu </a:t>
            </a:r>
            <a:r>
              <a:rPr lang="fi-FI" dirty="0" smtClean="0"/>
              <a:t>huomattavasti työaikaa</a:t>
            </a:r>
            <a:endParaRPr lang="fi-FI" dirty="0"/>
          </a:p>
          <a:p>
            <a:r>
              <a:rPr lang="fi-FI" dirty="0"/>
              <a:t>Sopimusten hallinta ja sopimusten perusteella maksettavat </a:t>
            </a:r>
            <a:r>
              <a:rPr lang="fi-FI" dirty="0" smtClean="0"/>
              <a:t>tapahtumamaksut </a:t>
            </a:r>
            <a:r>
              <a:rPr lang="fi-FI" dirty="0"/>
              <a:t>ovat yhteenlaskettuna noin </a:t>
            </a:r>
            <a:r>
              <a:rPr lang="fi-FI" dirty="0" smtClean="0"/>
              <a:t>3 </a:t>
            </a:r>
            <a:r>
              <a:rPr lang="fi-FI" dirty="0"/>
              <a:t>milj. euroa vuodessa.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Sähköinen </a:t>
            </a:r>
            <a:r>
              <a:rPr lang="fi-FI" b="1" dirty="0" smtClean="0"/>
              <a:t>tunnistuspalvelu tulevaisuudessa</a:t>
            </a:r>
            <a:endParaRPr lang="fi-FI" b="1" dirty="0"/>
          </a:p>
          <a:p>
            <a:r>
              <a:rPr lang="fi-FI" dirty="0" smtClean="0"/>
              <a:t>Keskitetty sopimushallinta</a:t>
            </a:r>
          </a:p>
          <a:p>
            <a:r>
              <a:rPr lang="fi-FI" dirty="0" smtClean="0"/>
              <a:t>1500 sopimuksen sijaan </a:t>
            </a:r>
            <a:endParaRPr lang="fi-FI" dirty="0"/>
          </a:p>
          <a:p>
            <a:pPr lvl="1"/>
            <a:r>
              <a:rPr lang="fi-FI" dirty="0"/>
              <a:t>1500 sopimuksen sijaan </a:t>
            </a:r>
            <a:r>
              <a:rPr lang="fi-FI" dirty="0" smtClean="0"/>
              <a:t>tavoitteena </a:t>
            </a:r>
            <a:r>
              <a:rPr lang="fi-FI" dirty="0"/>
              <a:t>2 sopimusta kansalliseen sähköisen tunnistamisen luottamusverkostoon </a:t>
            </a:r>
            <a:endParaRPr lang="fi-FI" dirty="0" smtClean="0"/>
          </a:p>
          <a:p>
            <a:pPr lvl="2"/>
            <a:r>
              <a:rPr lang="fi-FI" dirty="0" smtClean="0"/>
              <a:t>luottamusverkoston </a:t>
            </a:r>
            <a:r>
              <a:rPr lang="fi-FI" dirty="0"/>
              <a:t>toiminta käynnistyy viimeistään </a:t>
            </a:r>
            <a:r>
              <a:rPr lang="fi-FI" dirty="0" smtClean="0"/>
              <a:t>1.5.2017</a:t>
            </a:r>
            <a:endParaRPr lang="fi-FI" dirty="0"/>
          </a:p>
          <a:p>
            <a:r>
              <a:rPr lang="fi-FI" dirty="0" smtClean="0"/>
              <a:t>Keskitetty rahoitus</a:t>
            </a:r>
          </a:p>
          <a:p>
            <a:r>
              <a:rPr lang="fi-FI" dirty="0" smtClean="0"/>
              <a:t>Yksi keskitetty tunnistusratkaisu</a:t>
            </a:r>
          </a:p>
          <a:p>
            <a:pPr lvl="1"/>
            <a:r>
              <a:rPr lang="fi-FI" dirty="0" smtClean="0"/>
              <a:t>Voi olla useampia tunnistusvälineitä; myös uusia</a:t>
            </a:r>
          </a:p>
          <a:p>
            <a:pPr lvl="1"/>
            <a:r>
              <a:rPr lang="fi-FI" dirty="0"/>
              <a:t>Tunnistusvälineet ostetaan kansallisesta luottamusverkostosta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7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02" y="0"/>
            <a:ext cx="86421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laajakuva_fin_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VM_malliesitys_laajakuva_fin_2015-10-07</Template>
  <TotalTime>3806</TotalTime>
  <Words>979</Words>
  <Application>Microsoft Office PowerPoint</Application>
  <PresentationFormat>Näytössä katseltava esitys (16:9)</PresentationFormat>
  <Paragraphs>163</Paragraphs>
  <Slides>19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VM_malliesitys_laajakuva_fin_2015-10-07</vt:lpstr>
      <vt:lpstr>Laki hallinnon yhteisistä sähköisen asioinnin tukipalveluista 571/2016</vt:lpstr>
      <vt:lpstr>Lain tarkoitus ja soveltamisala</vt:lpstr>
      <vt:lpstr>PowerPoint-esitys</vt:lpstr>
      <vt:lpstr>PowerPoint-esitys</vt:lpstr>
      <vt:lpstr>Hyödyt kansalaisille</vt:lpstr>
      <vt:lpstr>Mitä muutoksia laki tuo mukanaan</vt:lpstr>
      <vt:lpstr>PowerPoint-esitys</vt:lpstr>
      <vt:lpstr>Tunnistamispalvelu</vt:lpstr>
      <vt:lpstr>PowerPoint-esitys</vt:lpstr>
      <vt:lpstr>Kansallinen palveluväylä</vt:lpstr>
      <vt:lpstr>PowerPoint-esitys</vt:lpstr>
      <vt:lpstr>Kansallinen palvelutietovaranto</vt:lpstr>
      <vt:lpstr>PowerPoint-esitys</vt:lpstr>
      <vt:lpstr>Asiointiroolit ja -valtuudet</vt:lpstr>
      <vt:lpstr>PowerPoint-esitys</vt:lpstr>
      <vt:lpstr>Palvelunäkymä: Yksi luukku digitaalisiin palveluihin</vt:lpstr>
      <vt:lpstr>Suomi.fi-palvelukokonaisuus</vt:lpstr>
      <vt:lpstr>Esteettömyys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Hallituksen esitys sähköisen asioinnin tukipalveluista</dc:title>
  <dc:creator>Lohikoski Erja VM</dc:creator>
  <cp:lastModifiedBy>Lohikoski Erja VM</cp:lastModifiedBy>
  <cp:revision>106</cp:revision>
  <dcterms:created xsi:type="dcterms:W3CDTF">2016-04-11T07:36:58Z</dcterms:created>
  <dcterms:modified xsi:type="dcterms:W3CDTF">2016-07-01T11:52:37Z</dcterms:modified>
</cp:coreProperties>
</file>